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539" r:id="rId2"/>
    <p:sldId id="319" r:id="rId3"/>
    <p:sldId id="525" r:id="rId4"/>
    <p:sldId id="526" r:id="rId5"/>
    <p:sldId id="489" r:id="rId6"/>
    <p:sldId id="449" r:id="rId7"/>
    <p:sldId id="474" r:id="rId8"/>
    <p:sldId id="481" r:id="rId9"/>
    <p:sldId id="482" r:id="rId10"/>
    <p:sldId id="401" r:id="rId11"/>
    <p:sldId id="430" r:id="rId12"/>
    <p:sldId id="534" r:id="rId13"/>
    <p:sldId id="431" r:id="rId14"/>
    <p:sldId id="369" r:id="rId15"/>
    <p:sldId id="487" r:id="rId16"/>
    <p:sldId id="527" r:id="rId17"/>
    <p:sldId id="528" r:id="rId18"/>
    <p:sldId id="529" r:id="rId19"/>
    <p:sldId id="530" r:id="rId20"/>
    <p:sldId id="531" r:id="rId21"/>
    <p:sldId id="535" r:id="rId22"/>
    <p:sldId id="536" r:id="rId23"/>
    <p:sldId id="519" r:id="rId24"/>
    <p:sldId id="518" r:id="rId25"/>
    <p:sldId id="492" r:id="rId26"/>
    <p:sldId id="491" r:id="rId27"/>
    <p:sldId id="461" r:id="rId28"/>
    <p:sldId id="537" r:id="rId29"/>
    <p:sldId id="477" r:id="rId30"/>
    <p:sldId id="478" r:id="rId31"/>
    <p:sldId id="523" r:id="rId32"/>
    <p:sldId id="483" r:id="rId33"/>
    <p:sldId id="524" r:id="rId34"/>
    <p:sldId id="471" r:id="rId35"/>
    <p:sldId id="470" r:id="rId36"/>
    <p:sldId id="472" r:id="rId37"/>
    <p:sldId id="538" r:id="rId38"/>
    <p:sldId id="520" r:id="rId3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69B5"/>
    <a:srgbClr val="265278"/>
    <a:srgbClr val="0070C0"/>
    <a:srgbClr val="8CBCE0"/>
    <a:srgbClr val="21A1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4" autoAdjust="0"/>
    <p:restoredTop sz="72013" autoAdjust="0"/>
  </p:normalViewPr>
  <p:slideViewPr>
    <p:cSldViewPr snapToGrid="0">
      <p:cViewPr varScale="1">
        <p:scale>
          <a:sx n="69" d="100"/>
          <a:sy n="69" d="100"/>
        </p:scale>
        <p:origin x="1512"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Hoja_de_c_lculo_de_Microsoft_Excel.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STF</c:v>
                </c:pt>
              </c:strCache>
            </c:strRef>
          </c:tx>
          <c:spPr>
            <a:solidFill>
              <a:srgbClr val="1D68B4"/>
            </a:solidFill>
          </c:spPr>
          <c:invertIfNegative val="0"/>
          <c:cat>
            <c:strRef>
              <c:f>Sheet1!$A$2</c:f>
              <c:strCache>
                <c:ptCount val="1"/>
                <c:pt idx="0">
                  <c:v>Mean glucose (mg/dL)</c:v>
                </c:pt>
              </c:strCache>
            </c:strRef>
          </c:cat>
          <c:val>
            <c:numRef>
              <c:f>Sheet1!$B$2</c:f>
              <c:numCache>
                <c:formatCode>General</c:formatCode>
                <c:ptCount val="1"/>
                <c:pt idx="0">
                  <c:v>203</c:v>
                </c:pt>
              </c:numCache>
            </c:numRef>
          </c:val>
          <c:extLst>
            <c:ext xmlns:c16="http://schemas.microsoft.com/office/drawing/2014/chart" uri="{C3380CC4-5D6E-409C-BE32-E72D297353CC}">
              <c16:uniqueId val="{00000000-D358-4302-8C2C-7EFA5A3869CA}"/>
            </c:ext>
          </c:extLst>
        </c:ser>
        <c:ser>
          <c:idx val="1"/>
          <c:order val="1"/>
          <c:tx>
            <c:strRef>
              <c:f>Sheet1!$C$1</c:f>
              <c:strCache>
                <c:ptCount val="1"/>
                <c:pt idx="0">
                  <c:v>DSF</c:v>
                </c:pt>
              </c:strCache>
            </c:strRef>
          </c:tx>
          <c:spPr>
            <a:solidFill>
              <a:srgbClr val="21A1D9"/>
            </a:solidFill>
          </c:spPr>
          <c:invertIfNegative val="0"/>
          <c:cat>
            <c:strRef>
              <c:f>Sheet1!$A$2</c:f>
              <c:strCache>
                <c:ptCount val="1"/>
                <c:pt idx="0">
                  <c:v>Mean glucose (mg/dL)</c:v>
                </c:pt>
              </c:strCache>
            </c:strRef>
          </c:cat>
          <c:val>
            <c:numRef>
              <c:f>Sheet1!$C$2</c:f>
              <c:numCache>
                <c:formatCode>General</c:formatCode>
                <c:ptCount val="1"/>
                <c:pt idx="0">
                  <c:v>171</c:v>
                </c:pt>
              </c:numCache>
            </c:numRef>
          </c:val>
          <c:extLst>
            <c:ext xmlns:c16="http://schemas.microsoft.com/office/drawing/2014/chart" uri="{C3380CC4-5D6E-409C-BE32-E72D297353CC}">
              <c16:uniqueId val="{00000001-D358-4302-8C2C-7EFA5A3869CA}"/>
            </c:ext>
          </c:extLst>
        </c:ser>
        <c:dLbls>
          <c:showLegendKey val="0"/>
          <c:showVal val="0"/>
          <c:showCatName val="0"/>
          <c:showSerName val="0"/>
          <c:showPercent val="0"/>
          <c:showBubbleSize val="0"/>
        </c:dLbls>
        <c:gapWidth val="150"/>
        <c:shape val="box"/>
        <c:axId val="2103843304"/>
        <c:axId val="2103799864"/>
        <c:axId val="0"/>
      </c:bar3DChart>
      <c:catAx>
        <c:axId val="2103843304"/>
        <c:scaling>
          <c:orientation val="minMax"/>
        </c:scaling>
        <c:delete val="1"/>
        <c:axPos val="b"/>
        <c:numFmt formatCode="General" sourceLinked="0"/>
        <c:majorTickMark val="out"/>
        <c:minorTickMark val="none"/>
        <c:tickLblPos val="nextTo"/>
        <c:crossAx val="2103799864"/>
        <c:crosses val="autoZero"/>
        <c:auto val="1"/>
        <c:lblAlgn val="ctr"/>
        <c:lblOffset val="100"/>
        <c:noMultiLvlLbl val="0"/>
      </c:catAx>
      <c:valAx>
        <c:axId val="2103799864"/>
        <c:scaling>
          <c:orientation val="minMax"/>
        </c:scaling>
        <c:delete val="0"/>
        <c:axPos val="l"/>
        <c:majorGridlines/>
        <c:numFmt formatCode="General" sourceLinked="1"/>
        <c:majorTickMark val="out"/>
        <c:minorTickMark val="none"/>
        <c:tickLblPos val="nextTo"/>
        <c:spPr>
          <a:ln>
            <a:solidFill>
              <a:srgbClr val="1D67B4"/>
            </a:solidFill>
          </a:ln>
        </c:spPr>
        <c:txPr>
          <a:bodyPr/>
          <a:lstStyle/>
          <a:p>
            <a:pPr>
              <a:defRPr lang="en-US" sz="1400">
                <a:solidFill>
                  <a:srgbClr val="595959"/>
                </a:solidFill>
              </a:defRPr>
            </a:pPr>
            <a:endParaRPr lang="es-CO"/>
          </a:p>
        </c:txPr>
        <c:crossAx val="2103843304"/>
        <c:crosses val="autoZero"/>
        <c:crossBetween val="between"/>
        <c:majorUnit val="5"/>
      </c:valAx>
    </c:plotArea>
    <c:plotVisOnly val="1"/>
    <c:dispBlanksAs val="gap"/>
    <c:showDLblsOverMax val="0"/>
  </c:chart>
  <c:txPr>
    <a:bodyPr/>
    <a:lstStyle/>
    <a:p>
      <a:pPr>
        <a:defRPr sz="1800"/>
      </a:pPr>
      <a:endParaRPr lang="es-CO"/>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STF</c:v>
                </c:pt>
              </c:strCache>
            </c:strRef>
          </c:tx>
          <c:spPr>
            <a:solidFill>
              <a:srgbClr val="1D68B4"/>
            </a:solidFill>
          </c:spPr>
          <c:invertIfNegative val="0"/>
          <c:cat>
            <c:strRef>
              <c:f>Sheet1!$A$2</c:f>
              <c:strCache>
                <c:ptCount val="1"/>
                <c:pt idx="0">
                  <c:v>Change in insulin, units/day</c:v>
                </c:pt>
              </c:strCache>
            </c:strRef>
          </c:cat>
          <c:val>
            <c:numRef>
              <c:f>Sheet1!$B$2</c:f>
              <c:numCache>
                <c:formatCode>General</c:formatCode>
                <c:ptCount val="1"/>
                <c:pt idx="0">
                  <c:v>11</c:v>
                </c:pt>
              </c:numCache>
            </c:numRef>
          </c:val>
          <c:extLst>
            <c:ext xmlns:c16="http://schemas.microsoft.com/office/drawing/2014/chart" uri="{C3380CC4-5D6E-409C-BE32-E72D297353CC}">
              <c16:uniqueId val="{00000000-B260-4BCB-BC16-A2A755496804}"/>
            </c:ext>
          </c:extLst>
        </c:ser>
        <c:ser>
          <c:idx val="1"/>
          <c:order val="1"/>
          <c:tx>
            <c:strRef>
              <c:f>Sheet1!$C$1</c:f>
              <c:strCache>
                <c:ptCount val="1"/>
                <c:pt idx="0">
                  <c:v>DSF</c:v>
                </c:pt>
              </c:strCache>
            </c:strRef>
          </c:tx>
          <c:spPr>
            <a:solidFill>
              <a:srgbClr val="21A1D9"/>
            </a:solidFill>
          </c:spPr>
          <c:invertIfNegative val="0"/>
          <c:cat>
            <c:strRef>
              <c:f>Sheet1!$A$2</c:f>
              <c:strCache>
                <c:ptCount val="1"/>
                <c:pt idx="0">
                  <c:v>Change in insulin, units/day</c:v>
                </c:pt>
              </c:strCache>
            </c:strRef>
          </c:cat>
          <c:val>
            <c:numRef>
              <c:f>Sheet1!$C$2</c:f>
              <c:numCache>
                <c:formatCode>General</c:formatCode>
                <c:ptCount val="1"/>
                <c:pt idx="0">
                  <c:v>7.8</c:v>
                </c:pt>
              </c:numCache>
            </c:numRef>
          </c:val>
          <c:extLst>
            <c:ext xmlns:c16="http://schemas.microsoft.com/office/drawing/2014/chart" uri="{C3380CC4-5D6E-409C-BE32-E72D297353CC}">
              <c16:uniqueId val="{00000001-B260-4BCB-BC16-A2A755496804}"/>
            </c:ext>
          </c:extLst>
        </c:ser>
        <c:dLbls>
          <c:showLegendKey val="0"/>
          <c:showVal val="0"/>
          <c:showCatName val="0"/>
          <c:showSerName val="0"/>
          <c:showPercent val="0"/>
          <c:showBubbleSize val="0"/>
        </c:dLbls>
        <c:gapWidth val="150"/>
        <c:shape val="box"/>
        <c:axId val="2103557576"/>
        <c:axId val="2119197304"/>
        <c:axId val="0"/>
      </c:bar3DChart>
      <c:catAx>
        <c:axId val="2103557576"/>
        <c:scaling>
          <c:orientation val="minMax"/>
        </c:scaling>
        <c:delete val="1"/>
        <c:axPos val="b"/>
        <c:numFmt formatCode="General" sourceLinked="0"/>
        <c:majorTickMark val="out"/>
        <c:minorTickMark val="none"/>
        <c:tickLblPos val="nextTo"/>
        <c:crossAx val="2119197304"/>
        <c:crosses val="autoZero"/>
        <c:auto val="1"/>
        <c:lblAlgn val="ctr"/>
        <c:lblOffset val="100"/>
        <c:noMultiLvlLbl val="0"/>
      </c:catAx>
      <c:valAx>
        <c:axId val="2119197304"/>
        <c:scaling>
          <c:orientation val="minMax"/>
        </c:scaling>
        <c:delete val="0"/>
        <c:axPos val="l"/>
        <c:majorGridlines/>
        <c:numFmt formatCode="General" sourceLinked="1"/>
        <c:majorTickMark val="out"/>
        <c:minorTickMark val="none"/>
        <c:tickLblPos val="nextTo"/>
        <c:txPr>
          <a:bodyPr/>
          <a:lstStyle/>
          <a:p>
            <a:pPr>
              <a:defRPr lang="en-US" sz="1400">
                <a:solidFill>
                  <a:srgbClr val="595959"/>
                </a:solidFill>
              </a:defRPr>
            </a:pPr>
            <a:endParaRPr lang="es-CO"/>
          </a:p>
        </c:txPr>
        <c:crossAx val="2103557576"/>
        <c:crosses val="autoZero"/>
        <c:crossBetween val="between"/>
        <c:majorUnit val="2"/>
      </c:valAx>
    </c:plotArea>
    <c:plotVisOnly val="1"/>
    <c:dispBlanksAs val="gap"/>
    <c:showDLblsOverMax val="0"/>
  </c:chart>
  <c:txPr>
    <a:bodyPr/>
    <a:lstStyle/>
    <a:p>
      <a:pPr>
        <a:defRPr sz="1800"/>
      </a:pPr>
      <a:endParaRPr lang="es-CO"/>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847D73-8842-BD4F-A785-15A1C63EEE79}" type="doc">
      <dgm:prSet loTypeId="urn:microsoft.com/office/officeart/2005/8/layout/hierarchy4" loCatId="hierarchy" qsTypeId="urn:microsoft.com/office/officeart/2005/8/quickstyle/simple4" qsCatId="simple" csTypeId="urn:microsoft.com/office/officeart/2005/8/colors/accent1_2" csCatId="accent1" phldr="1"/>
      <dgm:spPr/>
      <dgm:t>
        <a:bodyPr/>
        <a:lstStyle/>
        <a:p>
          <a:endParaRPr lang="en-US"/>
        </a:p>
      </dgm:t>
    </dgm:pt>
    <dgm:pt modelId="{4BCFC34B-ADD9-5A42-9B12-8254E568961D}">
      <dgm:prSet phldrT="[Text]" custT="1"/>
      <dgm:spPr>
        <a:solidFill>
          <a:srgbClr val="265278"/>
        </a:solidFill>
      </dgm:spPr>
      <dgm:t>
        <a:bodyPr/>
        <a:lstStyle/>
        <a:p>
          <a:r>
            <a:rPr lang="es-CO" sz="3600" b="1" noProof="0" dirty="0">
              <a:latin typeface="Arial" panose="020B0604020202020204" pitchFamily="34" charset="0"/>
              <a:cs typeface="Arial" panose="020B0604020202020204" pitchFamily="34" charset="0"/>
            </a:rPr>
            <a:t>En enfermedades críticas</a:t>
          </a:r>
        </a:p>
      </dgm:t>
    </dgm:pt>
    <dgm:pt modelId="{F5A4D332-C1B0-1E45-9C86-DEE7D2AC0648}" type="parTrans" cxnId="{7FAC7ABE-681E-534A-B3B8-90128D5F3051}">
      <dgm:prSet/>
      <dgm:spPr/>
      <dgm:t>
        <a:bodyPr/>
        <a:lstStyle/>
        <a:p>
          <a:endParaRPr lang="en-US">
            <a:latin typeface="Arial" panose="020B0604020202020204" pitchFamily="34" charset="0"/>
            <a:cs typeface="Arial" panose="020B0604020202020204" pitchFamily="34" charset="0"/>
          </a:endParaRPr>
        </a:p>
      </dgm:t>
    </dgm:pt>
    <dgm:pt modelId="{7E5FD5F8-0240-324A-A4EE-47B5306392E3}" type="sibTrans" cxnId="{7FAC7ABE-681E-534A-B3B8-90128D5F3051}">
      <dgm:prSet/>
      <dgm:spPr/>
      <dgm:t>
        <a:bodyPr/>
        <a:lstStyle/>
        <a:p>
          <a:endParaRPr lang="en-US">
            <a:latin typeface="Arial" panose="020B0604020202020204" pitchFamily="34" charset="0"/>
            <a:cs typeface="Arial" panose="020B0604020202020204" pitchFamily="34" charset="0"/>
          </a:endParaRPr>
        </a:p>
      </dgm:t>
    </dgm:pt>
    <dgm:pt modelId="{F63C9085-E3E1-6041-A476-74791AC79E6A}">
      <dgm:prSet phldrT="[Text]" custT="1"/>
      <dgm:spPr>
        <a:solidFill>
          <a:srgbClr val="21A1D9"/>
        </a:solidFill>
      </dgm:spPr>
      <dgm:t>
        <a:bodyPr/>
        <a:lstStyle/>
        <a:p>
          <a:r>
            <a:rPr lang="es-CO" sz="2000" noProof="0" dirty="0">
              <a:latin typeface="Arial" panose="020B0604020202020204" pitchFamily="34" charset="0"/>
              <a:cs typeface="Arial" panose="020B0604020202020204" pitchFamily="34" charset="0"/>
            </a:rPr>
            <a:t>Fórmulas</a:t>
          </a:r>
        </a:p>
        <a:p>
          <a:r>
            <a:rPr lang="es-CO" sz="2000" noProof="0" dirty="0">
              <a:latin typeface="Arial" panose="020B0604020202020204" pitchFamily="34" charset="0"/>
              <a:cs typeface="Arial" panose="020B0604020202020204" pitchFamily="34" charset="0"/>
            </a:rPr>
            <a:t>estándar</a:t>
          </a:r>
        </a:p>
      </dgm:t>
    </dgm:pt>
    <dgm:pt modelId="{A69B2757-BE60-E742-96D3-10F4C6DD0895}" type="parTrans" cxnId="{1392DDF2-AE2F-C54A-AF35-86A0677F62F2}">
      <dgm:prSet/>
      <dgm:spPr/>
      <dgm:t>
        <a:bodyPr/>
        <a:lstStyle/>
        <a:p>
          <a:endParaRPr lang="en-US">
            <a:latin typeface="Arial" panose="020B0604020202020204" pitchFamily="34" charset="0"/>
            <a:cs typeface="Arial" panose="020B0604020202020204" pitchFamily="34" charset="0"/>
          </a:endParaRPr>
        </a:p>
      </dgm:t>
    </dgm:pt>
    <dgm:pt modelId="{9791E7DA-25EE-E447-8697-C569D758E61C}" type="sibTrans" cxnId="{1392DDF2-AE2F-C54A-AF35-86A0677F62F2}">
      <dgm:prSet/>
      <dgm:spPr/>
      <dgm:t>
        <a:bodyPr/>
        <a:lstStyle/>
        <a:p>
          <a:endParaRPr lang="en-US">
            <a:latin typeface="Arial" panose="020B0604020202020204" pitchFamily="34" charset="0"/>
            <a:cs typeface="Arial" panose="020B0604020202020204" pitchFamily="34" charset="0"/>
          </a:endParaRPr>
        </a:p>
      </dgm:t>
    </dgm:pt>
    <dgm:pt modelId="{5C22D473-227C-4F47-B118-B3A86F134021}">
      <dgm:prSet phldrT="[Text]" custT="1"/>
      <dgm:spPr>
        <a:solidFill>
          <a:srgbClr val="0070C0"/>
        </a:solidFill>
      </dgm:spPr>
      <dgm:t>
        <a:bodyPr/>
        <a:lstStyle/>
        <a:p>
          <a:pPr>
            <a:lnSpc>
              <a:spcPts val="2160"/>
            </a:lnSpc>
          </a:pPr>
          <a:r>
            <a:rPr lang="es-CO" sz="2000" noProof="0" dirty="0">
              <a:latin typeface="Arial" panose="020B0604020202020204" pitchFamily="34" charset="0"/>
              <a:cs typeface="Arial" panose="020B0604020202020204" pitchFamily="34" charset="0"/>
            </a:rPr>
            <a:t>Fórmulas para modulación inmune</a:t>
          </a:r>
        </a:p>
      </dgm:t>
    </dgm:pt>
    <dgm:pt modelId="{7024F183-8DDC-A147-A7E0-8F2D36338C3A}" type="parTrans" cxnId="{65AA226F-F15C-F648-B4BA-FF80F8FC4252}">
      <dgm:prSet/>
      <dgm:spPr/>
      <dgm:t>
        <a:bodyPr/>
        <a:lstStyle/>
        <a:p>
          <a:endParaRPr lang="en-US">
            <a:latin typeface="Arial" panose="020B0604020202020204" pitchFamily="34" charset="0"/>
            <a:cs typeface="Arial" panose="020B0604020202020204" pitchFamily="34" charset="0"/>
          </a:endParaRPr>
        </a:p>
      </dgm:t>
    </dgm:pt>
    <dgm:pt modelId="{850C4F3C-164E-6142-977C-C53635F301BB}" type="sibTrans" cxnId="{65AA226F-F15C-F648-B4BA-FF80F8FC4252}">
      <dgm:prSet/>
      <dgm:spPr/>
      <dgm:t>
        <a:bodyPr/>
        <a:lstStyle/>
        <a:p>
          <a:endParaRPr lang="en-US">
            <a:latin typeface="Arial" panose="020B0604020202020204" pitchFamily="34" charset="0"/>
            <a:cs typeface="Arial" panose="020B0604020202020204" pitchFamily="34" charset="0"/>
          </a:endParaRPr>
        </a:p>
      </dgm:t>
    </dgm:pt>
    <dgm:pt modelId="{A4B1F39B-3D37-C74A-807A-E27D44CB3711}">
      <dgm:prSet phldrT="[Text]" custT="1"/>
      <dgm:spPr>
        <a:solidFill>
          <a:srgbClr val="21A1D9"/>
        </a:solidFill>
      </dgm:spPr>
      <dgm:t>
        <a:bodyPr/>
        <a:lstStyle/>
        <a:p>
          <a:pPr>
            <a:lnSpc>
              <a:spcPts val="2160"/>
            </a:lnSpc>
          </a:pPr>
          <a:r>
            <a:rPr lang="es-CO" sz="2000" noProof="0" dirty="0">
              <a:latin typeface="Arial" panose="020B0604020202020204" pitchFamily="34" charset="0"/>
              <a:cs typeface="Arial" panose="020B0604020202020204" pitchFamily="34" charset="0"/>
            </a:rPr>
            <a:t>Fórmula para</a:t>
          </a:r>
        </a:p>
        <a:p>
          <a:pPr>
            <a:lnSpc>
              <a:spcPts val="2160"/>
            </a:lnSpc>
          </a:pPr>
          <a:r>
            <a:rPr lang="es-CO" sz="2000" noProof="0" dirty="0">
              <a:latin typeface="Arial" panose="020B0604020202020204" pitchFamily="34" charset="0"/>
              <a:cs typeface="Arial" panose="020B0604020202020204" pitchFamily="34" charset="0"/>
            </a:rPr>
            <a:t>hiperglicemia</a:t>
          </a:r>
        </a:p>
      </dgm:t>
    </dgm:pt>
    <dgm:pt modelId="{59BD7F2C-FA9F-FD49-90A0-1E972D4752DD}" type="parTrans" cxnId="{67A4B46E-38D1-0640-830D-A209197DBE62}">
      <dgm:prSet/>
      <dgm:spPr/>
      <dgm:t>
        <a:bodyPr/>
        <a:lstStyle/>
        <a:p>
          <a:endParaRPr lang="en-US">
            <a:latin typeface="Arial" panose="020B0604020202020204" pitchFamily="34" charset="0"/>
            <a:cs typeface="Arial" panose="020B0604020202020204" pitchFamily="34" charset="0"/>
          </a:endParaRPr>
        </a:p>
      </dgm:t>
    </dgm:pt>
    <dgm:pt modelId="{A2489822-5347-FF4F-ACAD-963280AA9619}" type="sibTrans" cxnId="{67A4B46E-38D1-0640-830D-A209197DBE62}">
      <dgm:prSet/>
      <dgm:spPr/>
      <dgm:t>
        <a:bodyPr/>
        <a:lstStyle/>
        <a:p>
          <a:endParaRPr lang="en-US">
            <a:latin typeface="Arial" panose="020B0604020202020204" pitchFamily="34" charset="0"/>
            <a:cs typeface="Arial" panose="020B0604020202020204" pitchFamily="34" charset="0"/>
          </a:endParaRPr>
        </a:p>
      </dgm:t>
    </dgm:pt>
    <dgm:pt modelId="{1C7223A6-760D-574E-BC24-A16E3070ED12}">
      <dgm:prSet phldrT="[Text]" custT="1"/>
      <dgm:spPr>
        <a:solidFill>
          <a:srgbClr val="0070C0"/>
        </a:solidFill>
      </dgm:spPr>
      <dgm:t>
        <a:bodyPr/>
        <a:lstStyle/>
        <a:p>
          <a:r>
            <a:rPr lang="es-CO" sz="2000" noProof="0" dirty="0">
              <a:latin typeface="Arial" panose="020B0604020202020204" pitchFamily="34" charset="0"/>
              <a:cs typeface="Arial" panose="020B0604020202020204" pitchFamily="34" charset="0"/>
            </a:rPr>
            <a:t>Fórmulas para insuficiencia renal</a:t>
          </a:r>
        </a:p>
      </dgm:t>
    </dgm:pt>
    <dgm:pt modelId="{5A31B569-5CB2-064C-AD62-F58CF533B263}" type="parTrans" cxnId="{F4041C17-79BE-E046-A6B9-ACEB75D9B993}">
      <dgm:prSet/>
      <dgm:spPr/>
      <dgm:t>
        <a:bodyPr/>
        <a:lstStyle/>
        <a:p>
          <a:endParaRPr lang="en-US">
            <a:latin typeface="Arial" panose="020B0604020202020204" pitchFamily="34" charset="0"/>
            <a:cs typeface="Arial" panose="020B0604020202020204" pitchFamily="34" charset="0"/>
          </a:endParaRPr>
        </a:p>
      </dgm:t>
    </dgm:pt>
    <dgm:pt modelId="{03B569F3-1D81-7E4F-99A9-F68817BD996E}" type="sibTrans" cxnId="{F4041C17-79BE-E046-A6B9-ACEB75D9B993}">
      <dgm:prSet/>
      <dgm:spPr/>
      <dgm:t>
        <a:bodyPr/>
        <a:lstStyle/>
        <a:p>
          <a:endParaRPr lang="en-US">
            <a:latin typeface="Arial" panose="020B0604020202020204" pitchFamily="34" charset="0"/>
            <a:cs typeface="Arial" panose="020B0604020202020204" pitchFamily="34" charset="0"/>
          </a:endParaRPr>
        </a:p>
      </dgm:t>
    </dgm:pt>
    <dgm:pt modelId="{6F18C1D1-9621-E248-BD3C-02505135DBCB}">
      <dgm:prSet phldrT="[Text]" custT="1"/>
      <dgm:spPr>
        <a:solidFill>
          <a:srgbClr val="21A1D9"/>
        </a:solidFill>
      </dgm:spPr>
      <dgm:t>
        <a:bodyPr/>
        <a:lstStyle/>
        <a:p>
          <a:pPr>
            <a:lnSpc>
              <a:spcPts val="2360"/>
            </a:lnSpc>
          </a:pPr>
          <a:r>
            <a:rPr lang="es-CO" sz="2000" noProof="0" dirty="0">
              <a:latin typeface="Arial" panose="020B0604020202020204" pitchFamily="34" charset="0"/>
              <a:cs typeface="Arial" panose="020B0604020202020204" pitchFamily="34" charset="0"/>
            </a:rPr>
            <a:t>Fórmulas</a:t>
          </a:r>
          <a:br>
            <a:rPr lang="es-CO" sz="2000" noProof="0" dirty="0">
              <a:latin typeface="Arial" panose="020B0604020202020204" pitchFamily="34" charset="0"/>
              <a:cs typeface="Arial" panose="020B0604020202020204" pitchFamily="34" charset="0"/>
            </a:rPr>
          </a:br>
          <a:r>
            <a:rPr lang="es-CO" sz="2000" noProof="0" dirty="0">
              <a:latin typeface="Arial" panose="020B0604020202020204" pitchFamily="34" charset="0"/>
              <a:cs typeface="Arial" panose="020B0604020202020204" pitchFamily="34" charset="0"/>
            </a:rPr>
            <a:t>para la</a:t>
          </a:r>
          <a:br>
            <a:rPr lang="es-CO" sz="2000" noProof="0" dirty="0">
              <a:latin typeface="Arial" panose="020B0604020202020204" pitchFamily="34" charset="0"/>
              <a:cs typeface="Arial" panose="020B0604020202020204" pitchFamily="34" charset="0"/>
            </a:rPr>
          </a:br>
          <a:r>
            <a:rPr lang="es-CO" sz="2000" noProof="0" dirty="0">
              <a:latin typeface="Arial" panose="020B0604020202020204" pitchFamily="34" charset="0"/>
              <a:cs typeface="Arial" panose="020B0604020202020204" pitchFamily="34" charset="0"/>
            </a:rPr>
            <a:t>malabsorción / intolerancia</a:t>
          </a:r>
          <a:br>
            <a:rPr lang="es-CO" sz="2000" noProof="0" dirty="0">
              <a:latin typeface="Arial" panose="020B0604020202020204" pitchFamily="34" charset="0"/>
              <a:cs typeface="Arial" panose="020B0604020202020204" pitchFamily="34" charset="0"/>
            </a:rPr>
          </a:br>
          <a:r>
            <a:rPr lang="es-CO" sz="2000" noProof="0" dirty="0">
              <a:latin typeface="Arial" panose="020B0604020202020204" pitchFamily="34" charset="0"/>
              <a:cs typeface="Arial" panose="020B0604020202020204" pitchFamily="34" charset="0"/>
            </a:rPr>
            <a:t>gastrointestinal</a:t>
          </a:r>
        </a:p>
      </dgm:t>
    </dgm:pt>
    <dgm:pt modelId="{FB9FDE23-3E2D-C34D-9B7B-8E8E8F62BE37}" type="sibTrans" cxnId="{60140835-EF03-D645-A589-7CC0ADE96665}">
      <dgm:prSet/>
      <dgm:spPr/>
      <dgm:t>
        <a:bodyPr/>
        <a:lstStyle/>
        <a:p>
          <a:endParaRPr lang="en-US">
            <a:latin typeface="Arial" panose="020B0604020202020204" pitchFamily="34" charset="0"/>
            <a:cs typeface="Arial" panose="020B0604020202020204" pitchFamily="34" charset="0"/>
          </a:endParaRPr>
        </a:p>
      </dgm:t>
    </dgm:pt>
    <dgm:pt modelId="{70CA652A-EF21-4A4D-8393-CFF42EC620B0}" type="parTrans" cxnId="{60140835-EF03-D645-A589-7CC0ADE96665}">
      <dgm:prSet/>
      <dgm:spPr/>
      <dgm:t>
        <a:bodyPr/>
        <a:lstStyle/>
        <a:p>
          <a:endParaRPr lang="en-US">
            <a:latin typeface="Arial" panose="020B0604020202020204" pitchFamily="34" charset="0"/>
            <a:cs typeface="Arial" panose="020B0604020202020204" pitchFamily="34" charset="0"/>
          </a:endParaRPr>
        </a:p>
      </dgm:t>
    </dgm:pt>
    <dgm:pt modelId="{D70EE6EC-7138-4246-A3E5-4CDF18DDF3AB}" type="pres">
      <dgm:prSet presAssocID="{9F847D73-8842-BD4F-A785-15A1C63EEE79}" presName="Name0" presStyleCnt="0">
        <dgm:presLayoutVars>
          <dgm:chPref val="1"/>
          <dgm:dir/>
          <dgm:animOne val="branch"/>
          <dgm:animLvl val="lvl"/>
          <dgm:resizeHandles/>
        </dgm:presLayoutVars>
      </dgm:prSet>
      <dgm:spPr/>
    </dgm:pt>
    <dgm:pt modelId="{42A251A6-AAAD-B947-8608-EFCABA9A3122}" type="pres">
      <dgm:prSet presAssocID="{4BCFC34B-ADD9-5A42-9B12-8254E568961D}" presName="vertOne" presStyleCnt="0"/>
      <dgm:spPr/>
    </dgm:pt>
    <dgm:pt modelId="{6E519147-3F7D-674E-A15F-6EF842613F85}" type="pres">
      <dgm:prSet presAssocID="{4BCFC34B-ADD9-5A42-9B12-8254E568961D}" presName="txOne" presStyleLbl="node0" presStyleIdx="0" presStyleCnt="1" custScaleY="23630" custLinFactNeighborY="-6200">
        <dgm:presLayoutVars>
          <dgm:chPref val="3"/>
        </dgm:presLayoutVars>
      </dgm:prSet>
      <dgm:spPr/>
    </dgm:pt>
    <dgm:pt modelId="{5AE901E5-B96F-B64F-830C-EFF570052F7A}" type="pres">
      <dgm:prSet presAssocID="{4BCFC34B-ADD9-5A42-9B12-8254E568961D}" presName="parTransOne" presStyleCnt="0"/>
      <dgm:spPr/>
    </dgm:pt>
    <dgm:pt modelId="{4C737C63-A52E-0F49-A4E6-F4039E71CB39}" type="pres">
      <dgm:prSet presAssocID="{4BCFC34B-ADD9-5A42-9B12-8254E568961D}" presName="horzOne" presStyleCnt="0"/>
      <dgm:spPr/>
    </dgm:pt>
    <dgm:pt modelId="{E7E1B873-FAE8-5A42-94E9-8B8E618E5871}" type="pres">
      <dgm:prSet presAssocID="{F63C9085-E3E1-6041-A476-74791AC79E6A}" presName="vertTwo" presStyleCnt="0"/>
      <dgm:spPr/>
    </dgm:pt>
    <dgm:pt modelId="{CF4C8936-99DD-8043-918E-3DA5AFE754E0}" type="pres">
      <dgm:prSet presAssocID="{F63C9085-E3E1-6041-A476-74791AC79E6A}" presName="txTwo" presStyleLbl="node2" presStyleIdx="0" presStyleCnt="5" custScaleX="88188" custScaleY="49123" custLinFactNeighborY="-7847">
        <dgm:presLayoutVars>
          <dgm:chPref val="3"/>
        </dgm:presLayoutVars>
      </dgm:prSet>
      <dgm:spPr/>
    </dgm:pt>
    <dgm:pt modelId="{06CFC5F9-67DB-474F-AEAB-C6A2034361E9}" type="pres">
      <dgm:prSet presAssocID="{F63C9085-E3E1-6041-A476-74791AC79E6A}" presName="horzTwo" presStyleCnt="0"/>
      <dgm:spPr/>
    </dgm:pt>
    <dgm:pt modelId="{9BB74CFC-A39B-F34A-ACCC-BDDCCB1E45EE}" type="pres">
      <dgm:prSet presAssocID="{9791E7DA-25EE-E447-8697-C569D758E61C}" presName="sibSpaceTwo" presStyleCnt="0"/>
      <dgm:spPr/>
    </dgm:pt>
    <dgm:pt modelId="{717C2470-9FD6-F74D-9BDC-29D25E22C638}" type="pres">
      <dgm:prSet presAssocID="{5C22D473-227C-4F47-B118-B3A86F134021}" presName="vertTwo" presStyleCnt="0"/>
      <dgm:spPr/>
    </dgm:pt>
    <dgm:pt modelId="{77B23AB1-8A16-4343-8963-27E764F6850C}" type="pres">
      <dgm:prSet presAssocID="{5C22D473-227C-4F47-B118-B3A86F134021}" presName="txTwo" presStyleLbl="node2" presStyleIdx="1" presStyleCnt="5" custScaleX="121591" custScaleY="49123" custLinFactNeighborX="1339" custLinFactNeighborY="-7847">
        <dgm:presLayoutVars>
          <dgm:chPref val="3"/>
        </dgm:presLayoutVars>
      </dgm:prSet>
      <dgm:spPr/>
    </dgm:pt>
    <dgm:pt modelId="{BCF52DAC-3DC6-C540-B84B-E4BCD16EFB20}" type="pres">
      <dgm:prSet presAssocID="{5C22D473-227C-4F47-B118-B3A86F134021}" presName="horzTwo" presStyleCnt="0"/>
      <dgm:spPr/>
    </dgm:pt>
    <dgm:pt modelId="{0C455B2B-5AA5-BA47-98FA-05D9AA53873D}" type="pres">
      <dgm:prSet presAssocID="{850C4F3C-164E-6142-977C-C53635F301BB}" presName="sibSpaceTwo" presStyleCnt="0"/>
      <dgm:spPr/>
    </dgm:pt>
    <dgm:pt modelId="{AD088911-5714-7F4D-9297-FD24F60736E2}" type="pres">
      <dgm:prSet presAssocID="{A4B1F39B-3D37-C74A-807A-E27D44CB3711}" presName="vertTwo" presStyleCnt="0"/>
      <dgm:spPr/>
    </dgm:pt>
    <dgm:pt modelId="{4049E9BA-6A3D-A54D-80DA-B448BF368864}" type="pres">
      <dgm:prSet presAssocID="{A4B1F39B-3D37-C74A-807A-E27D44CB3711}" presName="txTwo" presStyleLbl="node2" presStyleIdx="2" presStyleCnt="5" custScaleX="124335" custScaleY="49123" custLinFactNeighborX="1379" custLinFactNeighborY="-7847">
        <dgm:presLayoutVars>
          <dgm:chPref val="3"/>
        </dgm:presLayoutVars>
      </dgm:prSet>
      <dgm:spPr/>
    </dgm:pt>
    <dgm:pt modelId="{4E696F39-6A01-7240-8EB9-EAB3B31A2A53}" type="pres">
      <dgm:prSet presAssocID="{A4B1F39B-3D37-C74A-807A-E27D44CB3711}" presName="horzTwo" presStyleCnt="0"/>
      <dgm:spPr/>
    </dgm:pt>
    <dgm:pt modelId="{16583793-9151-7940-BBCF-E83CEAABDA9F}" type="pres">
      <dgm:prSet presAssocID="{A2489822-5347-FF4F-ACAD-963280AA9619}" presName="sibSpaceTwo" presStyleCnt="0"/>
      <dgm:spPr/>
    </dgm:pt>
    <dgm:pt modelId="{93147C54-1D1A-424A-8764-FC6CC593C576}" type="pres">
      <dgm:prSet presAssocID="{1C7223A6-760D-574E-BC24-A16E3070ED12}" presName="vertTwo" presStyleCnt="0"/>
      <dgm:spPr/>
    </dgm:pt>
    <dgm:pt modelId="{74C9BD67-AECC-E94B-A724-B1EFD6A32E18}" type="pres">
      <dgm:prSet presAssocID="{1C7223A6-760D-574E-BC24-A16E3070ED12}" presName="txTwo" presStyleLbl="node2" presStyleIdx="3" presStyleCnt="5" custScaleX="127576" custScaleY="49123" custLinFactNeighborX="2511" custLinFactNeighborY="-13150">
        <dgm:presLayoutVars>
          <dgm:chPref val="3"/>
        </dgm:presLayoutVars>
      </dgm:prSet>
      <dgm:spPr/>
    </dgm:pt>
    <dgm:pt modelId="{F7D20D23-6B9B-BF4D-ACC9-002A5F610B9E}" type="pres">
      <dgm:prSet presAssocID="{1C7223A6-760D-574E-BC24-A16E3070ED12}" presName="horzTwo" presStyleCnt="0"/>
      <dgm:spPr/>
    </dgm:pt>
    <dgm:pt modelId="{E820BBDE-2573-9240-B859-D133A8EDCA40}" type="pres">
      <dgm:prSet presAssocID="{03B569F3-1D81-7E4F-99A9-F68817BD996E}" presName="sibSpaceTwo" presStyleCnt="0"/>
      <dgm:spPr/>
    </dgm:pt>
    <dgm:pt modelId="{8AEFC7AE-73CC-5344-A59A-4A1189635C51}" type="pres">
      <dgm:prSet presAssocID="{6F18C1D1-9621-E248-BD3C-02505135DBCB}" presName="vertTwo" presStyleCnt="0"/>
      <dgm:spPr/>
    </dgm:pt>
    <dgm:pt modelId="{341C4B0B-898D-5945-9DF9-4864BA5FBAD8}" type="pres">
      <dgm:prSet presAssocID="{6F18C1D1-9621-E248-BD3C-02505135DBCB}" presName="txTwo" presStyleLbl="node2" presStyleIdx="4" presStyleCnt="5" custScaleX="122631" custScaleY="51430" custLinFactNeighborX="2463" custLinFactNeighborY="-8437">
        <dgm:presLayoutVars>
          <dgm:chPref val="3"/>
        </dgm:presLayoutVars>
      </dgm:prSet>
      <dgm:spPr/>
    </dgm:pt>
    <dgm:pt modelId="{D1A238D5-5DDC-444C-A06A-F116B184C453}" type="pres">
      <dgm:prSet presAssocID="{6F18C1D1-9621-E248-BD3C-02505135DBCB}" presName="horzTwo" presStyleCnt="0"/>
      <dgm:spPr/>
    </dgm:pt>
  </dgm:ptLst>
  <dgm:cxnLst>
    <dgm:cxn modelId="{FD2FD311-E51A-DF4F-9860-1BF9140B8F29}" type="presOf" srcId="{F63C9085-E3E1-6041-A476-74791AC79E6A}" destId="{CF4C8936-99DD-8043-918E-3DA5AFE754E0}" srcOrd="0" destOrd="0" presId="urn:microsoft.com/office/officeart/2005/8/layout/hierarchy4"/>
    <dgm:cxn modelId="{A4B9B815-37BD-5545-872F-473C99B05A2E}" type="presOf" srcId="{9F847D73-8842-BD4F-A785-15A1C63EEE79}" destId="{D70EE6EC-7138-4246-A3E5-4CDF18DDF3AB}" srcOrd="0" destOrd="0" presId="urn:microsoft.com/office/officeart/2005/8/layout/hierarchy4"/>
    <dgm:cxn modelId="{F4041C17-79BE-E046-A6B9-ACEB75D9B993}" srcId="{4BCFC34B-ADD9-5A42-9B12-8254E568961D}" destId="{1C7223A6-760D-574E-BC24-A16E3070ED12}" srcOrd="3" destOrd="0" parTransId="{5A31B569-5CB2-064C-AD62-F58CF533B263}" sibTransId="{03B569F3-1D81-7E4F-99A9-F68817BD996E}"/>
    <dgm:cxn modelId="{60140835-EF03-D645-A589-7CC0ADE96665}" srcId="{4BCFC34B-ADD9-5A42-9B12-8254E568961D}" destId="{6F18C1D1-9621-E248-BD3C-02505135DBCB}" srcOrd="4" destOrd="0" parTransId="{70CA652A-EF21-4A4D-8393-CFF42EC620B0}" sibTransId="{FB9FDE23-3E2D-C34D-9B7B-8E8E8F62BE37}"/>
    <dgm:cxn modelId="{F312AD36-4EDE-9D40-B78F-E352BF51E242}" type="presOf" srcId="{5C22D473-227C-4F47-B118-B3A86F134021}" destId="{77B23AB1-8A16-4343-8963-27E764F6850C}" srcOrd="0" destOrd="0" presId="urn:microsoft.com/office/officeart/2005/8/layout/hierarchy4"/>
    <dgm:cxn modelId="{200DE246-8B5F-E244-B645-7A71DED47626}" type="presOf" srcId="{A4B1F39B-3D37-C74A-807A-E27D44CB3711}" destId="{4049E9BA-6A3D-A54D-80DA-B448BF368864}" srcOrd="0" destOrd="0" presId="urn:microsoft.com/office/officeart/2005/8/layout/hierarchy4"/>
    <dgm:cxn modelId="{67A4B46E-38D1-0640-830D-A209197DBE62}" srcId="{4BCFC34B-ADD9-5A42-9B12-8254E568961D}" destId="{A4B1F39B-3D37-C74A-807A-E27D44CB3711}" srcOrd="2" destOrd="0" parTransId="{59BD7F2C-FA9F-FD49-90A0-1E972D4752DD}" sibTransId="{A2489822-5347-FF4F-ACAD-963280AA9619}"/>
    <dgm:cxn modelId="{65AA226F-F15C-F648-B4BA-FF80F8FC4252}" srcId="{4BCFC34B-ADD9-5A42-9B12-8254E568961D}" destId="{5C22D473-227C-4F47-B118-B3A86F134021}" srcOrd="1" destOrd="0" parTransId="{7024F183-8DDC-A147-A7E0-8F2D36338C3A}" sibTransId="{850C4F3C-164E-6142-977C-C53635F301BB}"/>
    <dgm:cxn modelId="{AE841D7A-1048-5F45-A340-2932E276D959}" type="presOf" srcId="{4BCFC34B-ADD9-5A42-9B12-8254E568961D}" destId="{6E519147-3F7D-674E-A15F-6EF842613F85}" srcOrd="0" destOrd="0" presId="urn:microsoft.com/office/officeart/2005/8/layout/hierarchy4"/>
    <dgm:cxn modelId="{7FAC7ABE-681E-534A-B3B8-90128D5F3051}" srcId="{9F847D73-8842-BD4F-A785-15A1C63EEE79}" destId="{4BCFC34B-ADD9-5A42-9B12-8254E568961D}" srcOrd="0" destOrd="0" parTransId="{F5A4D332-C1B0-1E45-9C86-DEE7D2AC0648}" sibTransId="{7E5FD5F8-0240-324A-A4EE-47B5306392E3}"/>
    <dgm:cxn modelId="{0E08D0BF-0DF8-3B4A-9E3B-AC5A8B9B01B3}" type="presOf" srcId="{6F18C1D1-9621-E248-BD3C-02505135DBCB}" destId="{341C4B0B-898D-5945-9DF9-4864BA5FBAD8}" srcOrd="0" destOrd="0" presId="urn:microsoft.com/office/officeart/2005/8/layout/hierarchy4"/>
    <dgm:cxn modelId="{600AC4D3-021A-2F45-AE89-4960EB9751BE}" type="presOf" srcId="{1C7223A6-760D-574E-BC24-A16E3070ED12}" destId="{74C9BD67-AECC-E94B-A724-B1EFD6A32E18}" srcOrd="0" destOrd="0" presId="urn:microsoft.com/office/officeart/2005/8/layout/hierarchy4"/>
    <dgm:cxn modelId="{1392DDF2-AE2F-C54A-AF35-86A0677F62F2}" srcId="{4BCFC34B-ADD9-5A42-9B12-8254E568961D}" destId="{F63C9085-E3E1-6041-A476-74791AC79E6A}" srcOrd="0" destOrd="0" parTransId="{A69B2757-BE60-E742-96D3-10F4C6DD0895}" sibTransId="{9791E7DA-25EE-E447-8697-C569D758E61C}"/>
    <dgm:cxn modelId="{1331A80C-8DAD-2F44-8265-6567FB45378C}" type="presParOf" srcId="{D70EE6EC-7138-4246-A3E5-4CDF18DDF3AB}" destId="{42A251A6-AAAD-B947-8608-EFCABA9A3122}" srcOrd="0" destOrd="0" presId="urn:microsoft.com/office/officeart/2005/8/layout/hierarchy4"/>
    <dgm:cxn modelId="{A9821007-6726-804C-8CFF-0D133C758262}" type="presParOf" srcId="{42A251A6-AAAD-B947-8608-EFCABA9A3122}" destId="{6E519147-3F7D-674E-A15F-6EF842613F85}" srcOrd="0" destOrd="0" presId="urn:microsoft.com/office/officeart/2005/8/layout/hierarchy4"/>
    <dgm:cxn modelId="{5D823DA9-0579-8C4B-AAF4-0BF5D63CEA7C}" type="presParOf" srcId="{42A251A6-AAAD-B947-8608-EFCABA9A3122}" destId="{5AE901E5-B96F-B64F-830C-EFF570052F7A}" srcOrd="1" destOrd="0" presId="urn:microsoft.com/office/officeart/2005/8/layout/hierarchy4"/>
    <dgm:cxn modelId="{06D64709-452B-AB4C-BB84-50D40BF99310}" type="presParOf" srcId="{42A251A6-AAAD-B947-8608-EFCABA9A3122}" destId="{4C737C63-A52E-0F49-A4E6-F4039E71CB39}" srcOrd="2" destOrd="0" presId="urn:microsoft.com/office/officeart/2005/8/layout/hierarchy4"/>
    <dgm:cxn modelId="{390B91CB-DA19-6441-A6CD-DCE619E7FD2F}" type="presParOf" srcId="{4C737C63-A52E-0F49-A4E6-F4039E71CB39}" destId="{E7E1B873-FAE8-5A42-94E9-8B8E618E5871}" srcOrd="0" destOrd="0" presId="urn:microsoft.com/office/officeart/2005/8/layout/hierarchy4"/>
    <dgm:cxn modelId="{2A5BAF38-9D09-2F42-B095-DC78D3E68991}" type="presParOf" srcId="{E7E1B873-FAE8-5A42-94E9-8B8E618E5871}" destId="{CF4C8936-99DD-8043-918E-3DA5AFE754E0}" srcOrd="0" destOrd="0" presId="urn:microsoft.com/office/officeart/2005/8/layout/hierarchy4"/>
    <dgm:cxn modelId="{52230344-9ABF-9040-A309-B3E922CF35EB}" type="presParOf" srcId="{E7E1B873-FAE8-5A42-94E9-8B8E618E5871}" destId="{06CFC5F9-67DB-474F-AEAB-C6A2034361E9}" srcOrd="1" destOrd="0" presId="urn:microsoft.com/office/officeart/2005/8/layout/hierarchy4"/>
    <dgm:cxn modelId="{344763DC-7943-9B45-9EDA-3BF5CCB82ADC}" type="presParOf" srcId="{4C737C63-A52E-0F49-A4E6-F4039E71CB39}" destId="{9BB74CFC-A39B-F34A-ACCC-BDDCCB1E45EE}" srcOrd="1" destOrd="0" presId="urn:microsoft.com/office/officeart/2005/8/layout/hierarchy4"/>
    <dgm:cxn modelId="{F2A4914F-5366-CE4F-9749-BE9AF3177F71}" type="presParOf" srcId="{4C737C63-A52E-0F49-A4E6-F4039E71CB39}" destId="{717C2470-9FD6-F74D-9BDC-29D25E22C638}" srcOrd="2" destOrd="0" presId="urn:microsoft.com/office/officeart/2005/8/layout/hierarchy4"/>
    <dgm:cxn modelId="{93367E99-FAC3-C746-A392-42971DEC8A34}" type="presParOf" srcId="{717C2470-9FD6-F74D-9BDC-29D25E22C638}" destId="{77B23AB1-8A16-4343-8963-27E764F6850C}" srcOrd="0" destOrd="0" presId="urn:microsoft.com/office/officeart/2005/8/layout/hierarchy4"/>
    <dgm:cxn modelId="{62D690B5-117A-0A47-87C6-1C27CD8041DE}" type="presParOf" srcId="{717C2470-9FD6-F74D-9BDC-29D25E22C638}" destId="{BCF52DAC-3DC6-C540-B84B-E4BCD16EFB20}" srcOrd="1" destOrd="0" presId="urn:microsoft.com/office/officeart/2005/8/layout/hierarchy4"/>
    <dgm:cxn modelId="{3DCF3E0E-DCF8-1440-8B5C-03ED09ED291E}" type="presParOf" srcId="{4C737C63-A52E-0F49-A4E6-F4039E71CB39}" destId="{0C455B2B-5AA5-BA47-98FA-05D9AA53873D}" srcOrd="3" destOrd="0" presId="urn:microsoft.com/office/officeart/2005/8/layout/hierarchy4"/>
    <dgm:cxn modelId="{2F8093F1-7C0B-4648-9553-97D14C3A4781}" type="presParOf" srcId="{4C737C63-A52E-0F49-A4E6-F4039E71CB39}" destId="{AD088911-5714-7F4D-9297-FD24F60736E2}" srcOrd="4" destOrd="0" presId="urn:microsoft.com/office/officeart/2005/8/layout/hierarchy4"/>
    <dgm:cxn modelId="{359AEE71-F869-B747-B4F1-C35944AEFC72}" type="presParOf" srcId="{AD088911-5714-7F4D-9297-FD24F60736E2}" destId="{4049E9BA-6A3D-A54D-80DA-B448BF368864}" srcOrd="0" destOrd="0" presId="urn:microsoft.com/office/officeart/2005/8/layout/hierarchy4"/>
    <dgm:cxn modelId="{FB915798-A076-8040-A87B-3882C264864B}" type="presParOf" srcId="{AD088911-5714-7F4D-9297-FD24F60736E2}" destId="{4E696F39-6A01-7240-8EB9-EAB3B31A2A53}" srcOrd="1" destOrd="0" presId="urn:microsoft.com/office/officeart/2005/8/layout/hierarchy4"/>
    <dgm:cxn modelId="{1FE40DB1-2D3E-B842-B3C9-A1C9F44951FC}" type="presParOf" srcId="{4C737C63-A52E-0F49-A4E6-F4039E71CB39}" destId="{16583793-9151-7940-BBCF-E83CEAABDA9F}" srcOrd="5" destOrd="0" presId="urn:microsoft.com/office/officeart/2005/8/layout/hierarchy4"/>
    <dgm:cxn modelId="{F1B46E9D-55A6-CF4A-97B4-581E62BBAA01}" type="presParOf" srcId="{4C737C63-A52E-0F49-A4E6-F4039E71CB39}" destId="{93147C54-1D1A-424A-8764-FC6CC593C576}" srcOrd="6" destOrd="0" presId="urn:microsoft.com/office/officeart/2005/8/layout/hierarchy4"/>
    <dgm:cxn modelId="{4783B896-DCD7-DD4A-8D24-8524B5CB5064}" type="presParOf" srcId="{93147C54-1D1A-424A-8764-FC6CC593C576}" destId="{74C9BD67-AECC-E94B-A724-B1EFD6A32E18}" srcOrd="0" destOrd="0" presId="urn:microsoft.com/office/officeart/2005/8/layout/hierarchy4"/>
    <dgm:cxn modelId="{CECC9A1D-4E80-544A-BBC8-5D9E6D3CD282}" type="presParOf" srcId="{93147C54-1D1A-424A-8764-FC6CC593C576}" destId="{F7D20D23-6B9B-BF4D-ACC9-002A5F610B9E}" srcOrd="1" destOrd="0" presId="urn:microsoft.com/office/officeart/2005/8/layout/hierarchy4"/>
    <dgm:cxn modelId="{DA32D1B0-44F8-544C-A627-9FB51365D4BC}" type="presParOf" srcId="{4C737C63-A52E-0F49-A4E6-F4039E71CB39}" destId="{E820BBDE-2573-9240-B859-D133A8EDCA40}" srcOrd="7" destOrd="0" presId="urn:microsoft.com/office/officeart/2005/8/layout/hierarchy4"/>
    <dgm:cxn modelId="{753BBFF1-CD9F-0B45-9237-D62AA0DDDA75}" type="presParOf" srcId="{4C737C63-A52E-0F49-A4E6-F4039E71CB39}" destId="{8AEFC7AE-73CC-5344-A59A-4A1189635C51}" srcOrd="8" destOrd="0" presId="urn:microsoft.com/office/officeart/2005/8/layout/hierarchy4"/>
    <dgm:cxn modelId="{6814EF3A-DC8B-1B46-B255-52A24B2EC02D}" type="presParOf" srcId="{8AEFC7AE-73CC-5344-A59A-4A1189635C51}" destId="{341C4B0B-898D-5945-9DF9-4864BA5FBAD8}" srcOrd="0" destOrd="0" presId="urn:microsoft.com/office/officeart/2005/8/layout/hierarchy4"/>
    <dgm:cxn modelId="{1FAE0F2C-145D-F644-816F-72BEE7524441}" type="presParOf" srcId="{8AEFC7AE-73CC-5344-A59A-4A1189635C51}" destId="{D1A238D5-5DDC-444C-A06A-F116B184C453}"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30854C-620E-48A5-9DEF-C7F704BCDEA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6D5328F-DEE3-48DB-B191-979E521819B7}">
      <dgm:prSet phldrT="[Text]" custT="1"/>
      <dgm:spPr>
        <a:solidFill>
          <a:srgbClr val="1D68B4"/>
        </a:solidFill>
        <a:ln>
          <a:noFill/>
        </a:ln>
        <a:effectLst>
          <a:outerShdw blurRad="50800" dist="38100" dir="2700000" algn="tl" rotWithShape="0">
            <a:srgbClr val="000000">
              <a:alpha val="43000"/>
            </a:srgbClr>
          </a:outerShdw>
        </a:effectLst>
      </dgm:spPr>
      <dgm:t>
        <a:bodyPr/>
        <a:lstStyle/>
        <a:p>
          <a:pPr algn="ctr"/>
          <a:r>
            <a:rPr lang="es-CO" sz="1800" b="0" noProof="0" dirty="0"/>
            <a:t>      </a:t>
          </a:r>
          <a:r>
            <a:rPr lang="es-CO" sz="2400" b="1" i="0" noProof="0" dirty="0"/>
            <a:t>Inflamación exagerada, Inmunosupresión grave</a:t>
          </a:r>
        </a:p>
      </dgm:t>
    </dgm:pt>
    <dgm:pt modelId="{FD5F1868-FBDB-4DE7-996B-442B5EF6C270}" type="parTrans" cxnId="{60A6AA47-D9F0-4267-A56E-EC8296222E29}">
      <dgm:prSet/>
      <dgm:spPr/>
      <dgm:t>
        <a:bodyPr/>
        <a:lstStyle/>
        <a:p>
          <a:endParaRPr lang="en-US"/>
        </a:p>
      </dgm:t>
    </dgm:pt>
    <dgm:pt modelId="{6ACD69DF-A31A-416B-B6EC-0855E7AB4ED5}" type="sibTrans" cxnId="{60A6AA47-D9F0-4267-A56E-EC8296222E29}">
      <dgm:prSet/>
      <dgm:spPr/>
      <dgm:t>
        <a:bodyPr/>
        <a:lstStyle/>
        <a:p>
          <a:endParaRPr lang="en-US"/>
        </a:p>
      </dgm:t>
    </dgm:pt>
    <dgm:pt modelId="{EFA5B743-9B0D-4508-B2A4-8BD3AFC91F43}">
      <dgm:prSet phldrT="[Text]" custT="1"/>
      <dgm:spPr>
        <a:solidFill>
          <a:srgbClr val="21A1D9"/>
        </a:solidFill>
        <a:ln>
          <a:noFill/>
        </a:ln>
        <a:effectLst>
          <a:outerShdw blurRad="50800" dist="38100" dir="2700000" algn="tl" rotWithShape="0">
            <a:srgbClr val="000000">
              <a:alpha val="43000"/>
            </a:srgbClr>
          </a:outerShdw>
        </a:effectLst>
      </dgm:spPr>
      <dgm:t>
        <a:bodyPr/>
        <a:lstStyle/>
        <a:p>
          <a:pPr algn="ctr">
            <a:lnSpc>
              <a:spcPts val="2080"/>
            </a:lnSpc>
          </a:pPr>
          <a:r>
            <a:rPr lang="es-CO" sz="2400" b="1" kern="1900" noProof="0" dirty="0"/>
            <a:t>Inflamación exagerada /</a:t>
          </a:r>
        </a:p>
        <a:p>
          <a:pPr algn="ctr">
            <a:lnSpc>
              <a:spcPts val="2080"/>
            </a:lnSpc>
          </a:pPr>
          <a:r>
            <a:rPr lang="es-CO" sz="2400" b="1" kern="1900" noProof="0" dirty="0"/>
            <a:t>Inmunosupresión grave</a:t>
          </a:r>
        </a:p>
      </dgm:t>
    </dgm:pt>
    <dgm:pt modelId="{1D5C169C-5FE0-4D8E-A596-69F6EE6D763E}" type="parTrans" cxnId="{676657F1-77A3-4995-9B35-66776A7D2B3A}">
      <dgm:prSet/>
      <dgm:spPr/>
      <dgm:t>
        <a:bodyPr/>
        <a:lstStyle/>
        <a:p>
          <a:endParaRPr lang="en-US"/>
        </a:p>
      </dgm:t>
    </dgm:pt>
    <dgm:pt modelId="{6CFA93C7-7D50-4DA6-8E74-F8C677314AC5}" type="sibTrans" cxnId="{676657F1-77A3-4995-9B35-66776A7D2B3A}">
      <dgm:prSet/>
      <dgm:spPr/>
      <dgm:t>
        <a:bodyPr/>
        <a:lstStyle/>
        <a:p>
          <a:endParaRPr lang="en-US"/>
        </a:p>
      </dgm:t>
    </dgm:pt>
    <dgm:pt modelId="{6522E84B-F56A-4BFB-9B99-5AA13C6DEAD4}" type="pres">
      <dgm:prSet presAssocID="{0230854C-620E-48A5-9DEF-C7F704BCDEA4}" presName="linear" presStyleCnt="0">
        <dgm:presLayoutVars>
          <dgm:animLvl val="lvl"/>
          <dgm:resizeHandles val="exact"/>
        </dgm:presLayoutVars>
      </dgm:prSet>
      <dgm:spPr/>
    </dgm:pt>
    <dgm:pt modelId="{08608CD6-7E81-4063-B037-8962DAE13425}" type="pres">
      <dgm:prSet presAssocID="{86D5328F-DEE3-48DB-B191-979E521819B7}" presName="parentText" presStyleLbl="node1" presStyleIdx="0" presStyleCnt="2" custScaleX="99616" custScaleY="57616" custLinFactNeighborX="192" custLinFactNeighborY="23644">
        <dgm:presLayoutVars>
          <dgm:chMax val="0"/>
          <dgm:bulletEnabled val="1"/>
        </dgm:presLayoutVars>
      </dgm:prSet>
      <dgm:spPr/>
    </dgm:pt>
    <dgm:pt modelId="{D5643A5A-81BB-4F45-A656-A5D37BE3141F}" type="pres">
      <dgm:prSet presAssocID="{6ACD69DF-A31A-416B-B6EC-0855E7AB4ED5}" presName="spacer" presStyleCnt="0"/>
      <dgm:spPr/>
    </dgm:pt>
    <dgm:pt modelId="{556456E3-D040-4C9E-86CF-B9B505BA6867}" type="pres">
      <dgm:prSet presAssocID="{EFA5B743-9B0D-4508-B2A4-8BD3AFC91F43}" presName="parentText" presStyleLbl="node1" presStyleIdx="1" presStyleCnt="2" custScaleX="81481" custScaleY="88265" custLinFactY="27046" custLinFactNeighborX="491" custLinFactNeighborY="100000">
        <dgm:presLayoutVars>
          <dgm:chMax val="0"/>
          <dgm:bulletEnabled val="1"/>
        </dgm:presLayoutVars>
      </dgm:prSet>
      <dgm:spPr/>
    </dgm:pt>
  </dgm:ptLst>
  <dgm:cxnLst>
    <dgm:cxn modelId="{0462CE2F-E3B0-634E-A915-08647B51DBD4}" type="presOf" srcId="{86D5328F-DEE3-48DB-B191-979E521819B7}" destId="{08608CD6-7E81-4063-B037-8962DAE13425}" srcOrd="0" destOrd="0" presId="urn:microsoft.com/office/officeart/2005/8/layout/vList2"/>
    <dgm:cxn modelId="{60A6AA47-D9F0-4267-A56E-EC8296222E29}" srcId="{0230854C-620E-48A5-9DEF-C7F704BCDEA4}" destId="{86D5328F-DEE3-48DB-B191-979E521819B7}" srcOrd="0" destOrd="0" parTransId="{FD5F1868-FBDB-4DE7-996B-442B5EF6C270}" sibTransId="{6ACD69DF-A31A-416B-B6EC-0855E7AB4ED5}"/>
    <dgm:cxn modelId="{163D496D-2CB0-D046-9C92-FDC000BF2300}" type="presOf" srcId="{EFA5B743-9B0D-4508-B2A4-8BD3AFC91F43}" destId="{556456E3-D040-4C9E-86CF-B9B505BA6867}" srcOrd="0" destOrd="0" presId="urn:microsoft.com/office/officeart/2005/8/layout/vList2"/>
    <dgm:cxn modelId="{7063C3D7-64AF-A54D-A7B6-ABAEBC6055CA}" type="presOf" srcId="{0230854C-620E-48A5-9DEF-C7F704BCDEA4}" destId="{6522E84B-F56A-4BFB-9B99-5AA13C6DEAD4}" srcOrd="0" destOrd="0" presId="urn:microsoft.com/office/officeart/2005/8/layout/vList2"/>
    <dgm:cxn modelId="{676657F1-77A3-4995-9B35-66776A7D2B3A}" srcId="{0230854C-620E-48A5-9DEF-C7F704BCDEA4}" destId="{EFA5B743-9B0D-4508-B2A4-8BD3AFC91F43}" srcOrd="1" destOrd="0" parTransId="{1D5C169C-5FE0-4D8E-A596-69F6EE6D763E}" sibTransId="{6CFA93C7-7D50-4DA6-8E74-F8C677314AC5}"/>
    <dgm:cxn modelId="{E964045F-50AB-D348-92A1-821934A17D07}" type="presParOf" srcId="{6522E84B-F56A-4BFB-9B99-5AA13C6DEAD4}" destId="{08608CD6-7E81-4063-B037-8962DAE13425}" srcOrd="0" destOrd="0" presId="urn:microsoft.com/office/officeart/2005/8/layout/vList2"/>
    <dgm:cxn modelId="{5C9CE979-F64F-FE41-9F56-6D0C1D424D0E}" type="presParOf" srcId="{6522E84B-F56A-4BFB-9B99-5AA13C6DEAD4}" destId="{D5643A5A-81BB-4F45-A656-A5D37BE3141F}" srcOrd="1" destOrd="0" presId="urn:microsoft.com/office/officeart/2005/8/layout/vList2"/>
    <dgm:cxn modelId="{E80BB12E-065E-B34A-9E31-1BEF59B56128}" type="presParOf" srcId="{6522E84B-F56A-4BFB-9B99-5AA13C6DEAD4}" destId="{556456E3-D040-4C9E-86CF-B9B505BA686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519147-3F7D-674E-A15F-6EF842613F85}">
      <dsp:nvSpPr>
        <dsp:cNvPr id="0" name=""/>
        <dsp:cNvSpPr/>
      </dsp:nvSpPr>
      <dsp:spPr>
        <a:xfrm>
          <a:off x="6631" y="218725"/>
          <a:ext cx="10115972" cy="1018559"/>
        </a:xfrm>
        <a:prstGeom prst="roundRect">
          <a:avLst>
            <a:gd name="adj" fmla="val 10000"/>
          </a:avLst>
        </a:prstGeom>
        <a:solidFill>
          <a:srgbClr val="265278"/>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s-CO" sz="3600" b="1" kern="1200" noProof="0" dirty="0">
              <a:latin typeface="Arial" panose="020B0604020202020204" pitchFamily="34" charset="0"/>
              <a:cs typeface="Arial" panose="020B0604020202020204" pitchFamily="34" charset="0"/>
            </a:rPr>
            <a:t>En enfermedades críticas</a:t>
          </a:r>
        </a:p>
      </dsp:txBody>
      <dsp:txXfrm>
        <a:off x="36464" y="248558"/>
        <a:ext cx="10056306" cy="958893"/>
      </dsp:txXfrm>
    </dsp:sp>
    <dsp:sp modelId="{CF4C8936-99DD-8043-918E-3DA5AFE754E0}">
      <dsp:nvSpPr>
        <dsp:cNvPr id="0" name=""/>
        <dsp:cNvSpPr/>
      </dsp:nvSpPr>
      <dsp:spPr>
        <a:xfrm>
          <a:off x="6631" y="1501449"/>
          <a:ext cx="1443724" cy="2117421"/>
        </a:xfrm>
        <a:prstGeom prst="roundRect">
          <a:avLst>
            <a:gd name="adj" fmla="val 10000"/>
          </a:avLst>
        </a:prstGeom>
        <a:solidFill>
          <a:srgbClr val="21A1D9"/>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O" sz="2000" kern="1200" noProof="0" dirty="0">
              <a:latin typeface="Arial" panose="020B0604020202020204" pitchFamily="34" charset="0"/>
              <a:cs typeface="Arial" panose="020B0604020202020204" pitchFamily="34" charset="0"/>
            </a:rPr>
            <a:t>Fórmulas</a:t>
          </a:r>
        </a:p>
        <a:p>
          <a:pPr marL="0" lvl="0" indent="0" algn="ctr" defTabSz="889000">
            <a:lnSpc>
              <a:spcPct val="90000"/>
            </a:lnSpc>
            <a:spcBef>
              <a:spcPct val="0"/>
            </a:spcBef>
            <a:spcAft>
              <a:spcPct val="35000"/>
            </a:spcAft>
            <a:buNone/>
          </a:pPr>
          <a:r>
            <a:rPr lang="es-CO" sz="2000" kern="1200" noProof="0" dirty="0">
              <a:latin typeface="Arial" panose="020B0604020202020204" pitchFamily="34" charset="0"/>
              <a:cs typeface="Arial" panose="020B0604020202020204" pitchFamily="34" charset="0"/>
            </a:rPr>
            <a:t>estándar</a:t>
          </a:r>
        </a:p>
      </dsp:txBody>
      <dsp:txXfrm>
        <a:off x="48916" y="1543734"/>
        <a:ext cx="1359154" cy="2032851"/>
      </dsp:txXfrm>
    </dsp:sp>
    <dsp:sp modelId="{77B23AB1-8A16-4343-8963-27E764F6850C}">
      <dsp:nvSpPr>
        <dsp:cNvPr id="0" name=""/>
        <dsp:cNvSpPr/>
      </dsp:nvSpPr>
      <dsp:spPr>
        <a:xfrm>
          <a:off x="1609792" y="1501449"/>
          <a:ext cx="1990563" cy="2117421"/>
        </a:xfrm>
        <a:prstGeom prst="roundRect">
          <a:avLst>
            <a:gd name="adj" fmla="val 10000"/>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ts val="2160"/>
            </a:lnSpc>
            <a:spcBef>
              <a:spcPct val="0"/>
            </a:spcBef>
            <a:spcAft>
              <a:spcPct val="35000"/>
            </a:spcAft>
            <a:buNone/>
          </a:pPr>
          <a:r>
            <a:rPr lang="es-CO" sz="2000" kern="1200" noProof="0" dirty="0">
              <a:latin typeface="Arial" panose="020B0604020202020204" pitchFamily="34" charset="0"/>
              <a:cs typeface="Arial" panose="020B0604020202020204" pitchFamily="34" charset="0"/>
            </a:rPr>
            <a:t>Fórmulas para modulación inmune</a:t>
          </a:r>
        </a:p>
      </dsp:txBody>
      <dsp:txXfrm>
        <a:off x="1668094" y="1559751"/>
        <a:ext cx="1873959" cy="2000817"/>
      </dsp:txXfrm>
    </dsp:sp>
    <dsp:sp modelId="{4049E9BA-6A3D-A54D-80DA-B448BF368864}">
      <dsp:nvSpPr>
        <dsp:cNvPr id="0" name=""/>
        <dsp:cNvSpPr/>
      </dsp:nvSpPr>
      <dsp:spPr>
        <a:xfrm>
          <a:off x="3738527" y="1501449"/>
          <a:ext cx="2035485" cy="2117421"/>
        </a:xfrm>
        <a:prstGeom prst="roundRect">
          <a:avLst>
            <a:gd name="adj" fmla="val 10000"/>
          </a:avLst>
        </a:prstGeom>
        <a:solidFill>
          <a:srgbClr val="21A1D9"/>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ts val="2160"/>
            </a:lnSpc>
            <a:spcBef>
              <a:spcPct val="0"/>
            </a:spcBef>
            <a:spcAft>
              <a:spcPct val="35000"/>
            </a:spcAft>
            <a:buNone/>
          </a:pPr>
          <a:r>
            <a:rPr lang="es-CO" sz="2000" kern="1200" noProof="0" dirty="0">
              <a:latin typeface="Arial" panose="020B0604020202020204" pitchFamily="34" charset="0"/>
              <a:cs typeface="Arial" panose="020B0604020202020204" pitchFamily="34" charset="0"/>
            </a:rPr>
            <a:t>Fórmula para</a:t>
          </a:r>
        </a:p>
        <a:p>
          <a:pPr marL="0" lvl="0" indent="0" algn="ctr" defTabSz="889000">
            <a:lnSpc>
              <a:spcPts val="2160"/>
            </a:lnSpc>
            <a:spcBef>
              <a:spcPct val="0"/>
            </a:spcBef>
            <a:spcAft>
              <a:spcPct val="35000"/>
            </a:spcAft>
            <a:buNone/>
          </a:pPr>
          <a:r>
            <a:rPr lang="es-CO" sz="2000" kern="1200" noProof="0" dirty="0">
              <a:latin typeface="Arial" panose="020B0604020202020204" pitchFamily="34" charset="0"/>
              <a:cs typeface="Arial" panose="020B0604020202020204" pitchFamily="34" charset="0"/>
            </a:rPr>
            <a:t>hiperglicemia</a:t>
          </a:r>
        </a:p>
      </dsp:txBody>
      <dsp:txXfrm>
        <a:off x="3798144" y="1561066"/>
        <a:ext cx="1916251" cy="1998187"/>
      </dsp:txXfrm>
    </dsp:sp>
    <dsp:sp modelId="{74C9BD67-AECC-E94B-A724-B1EFD6A32E18}">
      <dsp:nvSpPr>
        <dsp:cNvPr id="0" name=""/>
        <dsp:cNvSpPr/>
      </dsp:nvSpPr>
      <dsp:spPr>
        <a:xfrm>
          <a:off x="5930061" y="1272866"/>
          <a:ext cx="2088544" cy="2117421"/>
        </a:xfrm>
        <a:prstGeom prst="roundRect">
          <a:avLst>
            <a:gd name="adj" fmla="val 10000"/>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O" sz="2000" kern="1200" noProof="0" dirty="0">
              <a:latin typeface="Arial" panose="020B0604020202020204" pitchFamily="34" charset="0"/>
              <a:cs typeface="Arial" panose="020B0604020202020204" pitchFamily="34" charset="0"/>
            </a:rPr>
            <a:t>Fórmulas para insuficiencia renal</a:t>
          </a:r>
        </a:p>
      </dsp:txBody>
      <dsp:txXfrm>
        <a:off x="5991232" y="1334037"/>
        <a:ext cx="1966202" cy="1995079"/>
      </dsp:txXfrm>
    </dsp:sp>
    <dsp:sp modelId="{341C4B0B-898D-5945-9DF9-4864BA5FBAD8}">
      <dsp:nvSpPr>
        <dsp:cNvPr id="0" name=""/>
        <dsp:cNvSpPr/>
      </dsp:nvSpPr>
      <dsp:spPr>
        <a:xfrm>
          <a:off x="8121645" y="1476018"/>
          <a:ext cx="2007589" cy="2216863"/>
        </a:xfrm>
        <a:prstGeom prst="roundRect">
          <a:avLst>
            <a:gd name="adj" fmla="val 10000"/>
          </a:avLst>
        </a:prstGeom>
        <a:solidFill>
          <a:srgbClr val="21A1D9"/>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ts val="2360"/>
            </a:lnSpc>
            <a:spcBef>
              <a:spcPct val="0"/>
            </a:spcBef>
            <a:spcAft>
              <a:spcPct val="35000"/>
            </a:spcAft>
            <a:buNone/>
          </a:pPr>
          <a:r>
            <a:rPr lang="es-CO" sz="2000" kern="1200" noProof="0" dirty="0">
              <a:latin typeface="Arial" panose="020B0604020202020204" pitchFamily="34" charset="0"/>
              <a:cs typeface="Arial" panose="020B0604020202020204" pitchFamily="34" charset="0"/>
            </a:rPr>
            <a:t>Fórmulas</a:t>
          </a:r>
          <a:br>
            <a:rPr lang="es-CO" sz="2000" kern="1200" noProof="0" dirty="0">
              <a:latin typeface="Arial" panose="020B0604020202020204" pitchFamily="34" charset="0"/>
              <a:cs typeface="Arial" panose="020B0604020202020204" pitchFamily="34" charset="0"/>
            </a:rPr>
          </a:br>
          <a:r>
            <a:rPr lang="es-CO" sz="2000" kern="1200" noProof="0" dirty="0">
              <a:latin typeface="Arial" panose="020B0604020202020204" pitchFamily="34" charset="0"/>
              <a:cs typeface="Arial" panose="020B0604020202020204" pitchFamily="34" charset="0"/>
            </a:rPr>
            <a:t>para la</a:t>
          </a:r>
          <a:br>
            <a:rPr lang="es-CO" sz="2000" kern="1200" noProof="0" dirty="0">
              <a:latin typeface="Arial" panose="020B0604020202020204" pitchFamily="34" charset="0"/>
              <a:cs typeface="Arial" panose="020B0604020202020204" pitchFamily="34" charset="0"/>
            </a:rPr>
          </a:br>
          <a:r>
            <a:rPr lang="es-CO" sz="2000" kern="1200" noProof="0" dirty="0">
              <a:latin typeface="Arial" panose="020B0604020202020204" pitchFamily="34" charset="0"/>
              <a:cs typeface="Arial" panose="020B0604020202020204" pitchFamily="34" charset="0"/>
            </a:rPr>
            <a:t>malabsorción / intolerancia</a:t>
          </a:r>
          <a:br>
            <a:rPr lang="es-CO" sz="2000" kern="1200" noProof="0" dirty="0">
              <a:latin typeface="Arial" panose="020B0604020202020204" pitchFamily="34" charset="0"/>
              <a:cs typeface="Arial" panose="020B0604020202020204" pitchFamily="34" charset="0"/>
            </a:rPr>
          </a:br>
          <a:r>
            <a:rPr lang="es-CO" sz="2000" kern="1200" noProof="0" dirty="0">
              <a:latin typeface="Arial" panose="020B0604020202020204" pitchFamily="34" charset="0"/>
              <a:cs typeface="Arial" panose="020B0604020202020204" pitchFamily="34" charset="0"/>
            </a:rPr>
            <a:t>gastrointestinal</a:t>
          </a:r>
        </a:p>
      </dsp:txBody>
      <dsp:txXfrm>
        <a:off x="8180445" y="1534818"/>
        <a:ext cx="1889989" cy="20992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608CD6-7E81-4063-B037-8962DAE13425}">
      <dsp:nvSpPr>
        <dsp:cNvPr id="0" name=""/>
        <dsp:cNvSpPr/>
      </dsp:nvSpPr>
      <dsp:spPr>
        <a:xfrm>
          <a:off x="31601" y="1116567"/>
          <a:ext cx="8197998" cy="701071"/>
        </a:xfrm>
        <a:prstGeom prst="roundRect">
          <a:avLst/>
        </a:prstGeom>
        <a:solidFill>
          <a:srgbClr val="1D68B4"/>
        </a:solidFill>
        <a:ln w="12700" cap="flat" cmpd="sng" algn="ctr">
          <a:noFill/>
          <a:prstDash val="solid"/>
          <a:miter lim="800000"/>
        </a:ln>
        <a:effectLst>
          <a:outerShdw blurRad="50800" dist="38100" dir="2700000" algn="tl" rotWithShape="0">
            <a:srgbClr val="000000">
              <a:alpha val="43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b="0" kern="1200" noProof="0" dirty="0"/>
            <a:t>      </a:t>
          </a:r>
          <a:r>
            <a:rPr lang="es-CO" sz="2400" b="1" i="0" kern="1200" noProof="0" dirty="0"/>
            <a:t>Inflamación exagerada, Inmunosupresión grave</a:t>
          </a:r>
        </a:p>
      </dsp:txBody>
      <dsp:txXfrm>
        <a:off x="65824" y="1150790"/>
        <a:ext cx="8129552" cy="632625"/>
      </dsp:txXfrm>
    </dsp:sp>
    <dsp:sp modelId="{556456E3-D040-4C9E-86CF-B9B505BA6867}">
      <dsp:nvSpPr>
        <dsp:cNvPr id="0" name=""/>
        <dsp:cNvSpPr/>
      </dsp:nvSpPr>
      <dsp:spPr>
        <a:xfrm>
          <a:off x="802427" y="2476873"/>
          <a:ext cx="6705560" cy="1074008"/>
        </a:xfrm>
        <a:prstGeom prst="roundRect">
          <a:avLst/>
        </a:prstGeom>
        <a:solidFill>
          <a:srgbClr val="21A1D9"/>
        </a:solidFill>
        <a:ln w="12700" cap="flat" cmpd="sng" algn="ctr">
          <a:noFill/>
          <a:prstDash val="solid"/>
          <a:miter lim="800000"/>
        </a:ln>
        <a:effectLst>
          <a:outerShdw blurRad="50800" dist="38100" dir="2700000" algn="tl" rotWithShape="0">
            <a:srgbClr val="000000">
              <a:alpha val="43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ts val="2080"/>
            </a:lnSpc>
            <a:spcBef>
              <a:spcPct val="0"/>
            </a:spcBef>
            <a:spcAft>
              <a:spcPct val="35000"/>
            </a:spcAft>
            <a:buNone/>
          </a:pPr>
          <a:r>
            <a:rPr lang="es-CO" sz="2400" b="1" kern="1900" noProof="0" dirty="0"/>
            <a:t>Inflamación exagerada /</a:t>
          </a:r>
        </a:p>
        <a:p>
          <a:pPr marL="0" lvl="0" indent="0" algn="ctr" defTabSz="1066800">
            <a:lnSpc>
              <a:spcPts val="2080"/>
            </a:lnSpc>
            <a:spcBef>
              <a:spcPct val="0"/>
            </a:spcBef>
            <a:spcAft>
              <a:spcPct val="35000"/>
            </a:spcAft>
            <a:buNone/>
          </a:pPr>
          <a:r>
            <a:rPr lang="es-CO" sz="2400" b="1" kern="1900" noProof="0" dirty="0"/>
            <a:t>Inmunosupresión grave</a:t>
          </a:r>
        </a:p>
      </dsp:txBody>
      <dsp:txXfrm>
        <a:off x="854856" y="2529302"/>
        <a:ext cx="6600702" cy="96915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0F766F-756B-4AF4-91EB-D64A78DB0AE4}" type="datetimeFigureOut">
              <a:rPr lang="es-CO" smtClean="0"/>
              <a:t>25/09/20</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4C1100-9C62-47DC-91B3-063F71263CC3}" type="slidenum">
              <a:rPr lang="es-CO" smtClean="0"/>
              <a:t>‹Nº›</a:t>
            </a:fld>
            <a:endParaRPr lang="es-CO"/>
          </a:p>
        </p:txBody>
      </p:sp>
    </p:spTree>
    <p:extLst>
      <p:ext uri="{BB962C8B-B14F-4D97-AF65-F5344CB8AC3E}">
        <p14:creationId xmlns:p14="http://schemas.microsoft.com/office/powerpoint/2010/main" val="1057336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381000" y="685800"/>
            <a:ext cx="6096000" cy="3429000"/>
          </a:xfrm>
          <a:prstGeom prst="rect">
            <a:avLst/>
          </a:prstGeom>
          <a:ln/>
        </p:spPr>
      </p:sp>
      <p:sp>
        <p:nvSpPr>
          <p:cNvPr id="37891" name="Slide Number Placeholder 3"/>
          <p:cNvSpPr>
            <a:spLocks noGrp="1"/>
          </p:cNvSpPr>
          <p:nvPr>
            <p:ph type="sldNum" sz="quarter" idx="5"/>
          </p:nvPr>
        </p:nvSpPr>
        <p:spPr>
          <a:noFill/>
        </p:spPr>
        <p:txBody>
          <a:bodyPr/>
          <a:lstStyle/>
          <a:p>
            <a:fld id="{692754FE-B6BA-1944-A557-4A61FE66006F}" type="slidenum">
              <a:rPr lang="en-US"/>
              <a:pPr/>
              <a:t>2</a:t>
            </a:fld>
            <a:endParaRPr lang="en-US"/>
          </a:p>
        </p:txBody>
      </p:sp>
      <p:sp>
        <p:nvSpPr>
          <p:cNvPr id="37892" name="Notes Placeholder 4"/>
          <p:cNvSpPr>
            <a:spLocks noGrp="1"/>
          </p:cNvSpPr>
          <p:nvPr/>
        </p:nvSpPr>
        <p:spPr bwMode="auto">
          <a:xfrm>
            <a:off x="685800" y="4343400"/>
            <a:ext cx="5486400" cy="4114800"/>
          </a:xfrm>
          <a:prstGeom prst="rect">
            <a:avLst/>
          </a:prstGeom>
          <a:noFill/>
          <a:ln w="9525">
            <a:noFill/>
            <a:miter lim="800000"/>
            <a:headEnd/>
            <a:tailEnd/>
          </a:ln>
        </p:spPr>
        <p:txBody>
          <a:bodyPr>
            <a:prstTxWarp prst="textNoShape">
              <a:avLst/>
            </a:prstTxWarp>
          </a:bodyPr>
          <a:lstStyle/>
          <a:p>
            <a:pPr>
              <a:spcBef>
                <a:spcPct val="30000"/>
              </a:spcBef>
            </a:pPr>
            <a:endParaRPr lang="en-US" sz="1200">
              <a:latin typeface="Arial" charset="0"/>
            </a:endParaRPr>
          </a:p>
        </p:txBody>
      </p:sp>
      <p:sp>
        <p:nvSpPr>
          <p:cNvPr id="37894" name="Rectangle 6"/>
          <p:cNvSpPr>
            <a:spLocks noGrp="1" noChangeArrowheads="1"/>
          </p:cNvSpPr>
          <p:nvPr>
            <p:ph type="body" idx="1"/>
          </p:nvPr>
        </p:nvSpPr>
        <p:spPr>
          <a:noFill/>
          <a:ln/>
        </p:spPr>
        <p:txBody>
          <a:bodyPr/>
          <a:lstStyle/>
          <a:p>
            <a:r>
              <a:rPr lang="en-US" dirty="0">
                <a:ea typeface="ヒラギノ角ゴ Pro W3" charset="-128"/>
                <a:cs typeface="ヒラギノ角ゴ Pro W3" charset="-128"/>
              </a:rPr>
              <a:t>Al final de esta sesión, los participantes </a:t>
            </a:r>
            <a:r>
              <a:rPr lang="en-US" dirty="0" err="1">
                <a:ea typeface="ヒラギノ角ゴ Pro W3" charset="-128"/>
                <a:cs typeface="ヒラギノ角ゴ Pro W3" charset="-128"/>
              </a:rPr>
              <a:t>podrán</a:t>
            </a:r>
            <a:r>
              <a:rPr lang="en-US" dirty="0">
                <a:ea typeface="ヒラギノ角ゴ Pro W3" charset="-128"/>
                <a:cs typeface="ヒラギノ角ゴ Pro W3" charset="-128"/>
              </a:rPr>
              <a:t>:</a:t>
            </a:r>
          </a:p>
          <a:p>
            <a:endParaRPr lang="en-US" dirty="0">
              <a:ea typeface="ヒラギノ角ゴ Pro W3" charset="-128"/>
              <a:cs typeface="ヒラギノ角ゴ Pro W3" charset="-128"/>
            </a:endParaRPr>
          </a:p>
          <a:p>
            <a:pPr marL="171450" indent="-171450">
              <a:buFont typeface="Arial" panose="020B0604020202020204" pitchFamily="34" charset="0"/>
              <a:buChar char="•"/>
            </a:pPr>
            <a:r>
              <a:rPr lang="en-US" dirty="0">
                <a:ea typeface="ヒラギノ角ゴ Pro W3" charset="-128"/>
                <a:cs typeface="ヒラギノ角ゴ Pro W3" charset="-128"/>
              </a:rPr>
              <a:t>Describir la ciencia detrás de la terapia de nutrición enteral específica para cada enfermedad.</a:t>
            </a:r>
          </a:p>
          <a:p>
            <a:pPr marL="171450" indent="-171450">
              <a:buFont typeface="Arial" panose="020B0604020202020204" pitchFamily="34" charset="0"/>
              <a:buChar char="•"/>
            </a:pPr>
            <a:r>
              <a:rPr lang="en-US" dirty="0">
                <a:ea typeface="ヒラギノ角ゴ Pro W3" charset="-128"/>
                <a:cs typeface="ヒラギノ角ゴ Pro W3" charset="-128"/>
              </a:rPr>
              <a:t>Seleccionar el tratamiento de nutrición enteral adecuado para los pacientes con enfermedades o lesiones críticas.</a:t>
            </a:r>
          </a:p>
        </p:txBody>
      </p:sp>
    </p:spTree>
    <p:extLst>
      <p:ext uri="{BB962C8B-B14F-4D97-AF65-F5344CB8AC3E}">
        <p14:creationId xmlns:p14="http://schemas.microsoft.com/office/powerpoint/2010/main" val="709922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385763" y="684213"/>
            <a:ext cx="6097587" cy="3430587"/>
          </a:xfrm>
          <a:prstGeom prst="rect">
            <a:avLst/>
          </a:prstGeom>
          <a:ln/>
        </p:spPr>
      </p:sp>
      <p:sp>
        <p:nvSpPr>
          <p:cNvPr id="41987" name="Rectangle 3"/>
          <p:cNvSpPr>
            <a:spLocks noGrp="1" noChangeArrowheads="1"/>
          </p:cNvSpPr>
          <p:nvPr>
            <p:ph type="body" idx="1"/>
          </p:nvPr>
        </p:nvSpPr>
        <p:spPr>
          <a:xfrm>
            <a:off x="914400" y="4344988"/>
            <a:ext cx="5029200" cy="2227262"/>
          </a:xfrm>
          <a:noFill/>
          <a:ln/>
        </p:spPr>
        <p:txBody>
          <a:bodyPr/>
          <a:lstStyle/>
          <a:p>
            <a:r>
              <a:rPr lang="es-419" noProof="0" dirty="0">
                <a:ea typeface="ヒラギノ角ゴ Pro W3" charset="-128"/>
                <a:cs typeface="ヒラギノ角ゴ Pro W3" charset="-128"/>
              </a:rPr>
              <a:t>En respuesta a lesiones o enfermedades, los neutrófilos activados migran al sitio de la lesión, donde incrementan la producción de citoquinas y eicosanoides proinflamatorios.</a:t>
            </a:r>
          </a:p>
          <a:p>
            <a:endParaRPr lang="es-419" noProof="0" dirty="0">
              <a:ea typeface="ヒラギノ角ゴ Pro W3" charset="-128"/>
              <a:cs typeface="ヒラギノ角ゴ Pro W3" charset="-128"/>
            </a:endParaRPr>
          </a:p>
          <a:p>
            <a:r>
              <a:rPr lang="es-419" noProof="0" dirty="0">
                <a:ea typeface="ヒラギノ角ゴ Pro W3" charset="-128"/>
                <a:cs typeface="ヒラギノ角ゴ Pro W3" charset="-128"/>
              </a:rPr>
              <a:t>Los mediadores </a:t>
            </a:r>
            <a:r>
              <a:rPr lang="es-419" noProof="0" dirty="0" err="1">
                <a:ea typeface="ヒラギノ角ゴ Pro W3" charset="-128"/>
                <a:cs typeface="ヒラギノ角ゴ Pro W3" charset="-128"/>
              </a:rPr>
              <a:t>proinflamatorios</a:t>
            </a:r>
            <a:r>
              <a:rPr lang="es-419" noProof="0" dirty="0">
                <a:ea typeface="ヒラギノ角ゴ Pro W3" charset="-128"/>
                <a:cs typeface="ヒラギノ角ゴ Pro W3" charset="-128"/>
              </a:rPr>
              <a:t>, como las </a:t>
            </a:r>
            <a:r>
              <a:rPr lang="es-419" noProof="0" dirty="0" err="1">
                <a:ea typeface="ヒラギノ角ゴ Pro W3" charset="-128"/>
                <a:cs typeface="ヒラギノ角ゴ Pro W3" charset="-128"/>
              </a:rPr>
              <a:t>citocinas</a:t>
            </a:r>
            <a:r>
              <a:rPr lang="es-419" noProof="0" dirty="0">
                <a:ea typeface="ヒラギノ角ゴ Pro W3" charset="-128"/>
                <a:cs typeface="ヒラギノ角ゴ Pro W3" charset="-128"/>
              </a:rPr>
              <a:t>, el factor de necrosis tumoral, los </a:t>
            </a:r>
            <a:r>
              <a:rPr lang="es-419" noProof="0" dirty="0" err="1">
                <a:ea typeface="ヒラギノ角ゴ Pro W3" charset="-128"/>
                <a:cs typeface="ヒラギノ角ゴ Pro W3" charset="-128"/>
              </a:rPr>
              <a:t>tromboxanos</a:t>
            </a:r>
            <a:r>
              <a:rPr lang="es-419" noProof="0" dirty="0">
                <a:ea typeface="ヒラギノ角ゴ Pro W3" charset="-128"/>
                <a:cs typeface="ヒラギノ角ゴ Pro W3" charset="-128"/>
              </a:rPr>
              <a:t>, y </a:t>
            </a:r>
            <a:r>
              <a:rPr lang="es-419" noProof="0" dirty="0" err="1">
                <a:ea typeface="ヒラギノ角ゴ Pro W3" charset="-128"/>
                <a:cs typeface="ヒラギノ角ゴ Pro W3" charset="-128"/>
              </a:rPr>
              <a:t>leucotrienos</a:t>
            </a:r>
            <a:r>
              <a:rPr lang="es-419" noProof="0" dirty="0">
                <a:ea typeface="ヒラギノ角ゴ Pro W3" charset="-128"/>
                <a:cs typeface="ヒラギノ角ゴ Pro W3" charset="-128"/>
              </a:rPr>
              <a:t> impulsan la inflamación. En algunos casos, el sistema inmune tiene una reacción excesiva, y se produce un estado de inflamación exagerada que dispara respuestas sistémicas, incluida la taquicardia, la taquipnea, la leucocitosis y la fiebre, características principales de la sepsis y del síndrome de respuesta inflamatoria sistémica (SRIS).</a:t>
            </a:r>
          </a:p>
          <a:p>
            <a:endParaRPr lang="es-419" noProof="0" dirty="0">
              <a:ea typeface="ヒラギノ角ゴ Pro W3" charset="-128"/>
              <a:cs typeface="ヒラギノ角ゴ Pro W3" charset="-128"/>
            </a:endParaRPr>
          </a:p>
          <a:p>
            <a:r>
              <a:rPr lang="es-419" noProof="0" dirty="0">
                <a:ea typeface="ヒラギノ角ゴ Pro W3" charset="-128"/>
                <a:cs typeface="ヒラギノ角ゴ Pro W3" charset="-128"/>
              </a:rPr>
              <a:t>Debido a que es difícil predecir qué pacientes desarrollarán SRIS, los médicos deberán estar siempre alertas a la posibilidad de su desarrollo en pacientes con infecciones serias (como la neumonía), quemaduras graves, pancreatitis aguda grave, traumatismos múltiples, contaminación peritoneal, así como pacientes con ventilación mecánica.</a:t>
            </a:r>
          </a:p>
        </p:txBody>
      </p:sp>
    </p:spTree>
    <p:extLst>
      <p:ext uri="{BB962C8B-B14F-4D97-AF65-F5344CB8AC3E}">
        <p14:creationId xmlns:p14="http://schemas.microsoft.com/office/powerpoint/2010/main" val="1059889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pPr>
              <a:lnSpc>
                <a:spcPct val="90000"/>
              </a:lnSpc>
            </a:pPr>
            <a:r>
              <a:rPr lang="es-419" noProof="0" dirty="0">
                <a:ea typeface="ヒラギノ角ゴ Pro W3" charset="-128"/>
                <a:cs typeface="ヒラギノ角ゴ Pro W3" charset="-128"/>
              </a:rPr>
              <a:t>Hemos abordado el tema de la respuesta inmune al trauma/enfermedades como si fuera un continuo, con inflamación exagerada por un lado, y la supresión inmune grave por el otro. Con este modelo parece que el SIRS y la supresión inmune grave fueran síndromes mutuamente excluyentes, que no se presentan juntos o uno da lugar al otro.</a:t>
            </a:r>
          </a:p>
          <a:p>
            <a:pPr>
              <a:lnSpc>
                <a:spcPct val="90000"/>
              </a:lnSpc>
            </a:pPr>
            <a:r>
              <a:rPr lang="es-419" noProof="0" dirty="0">
                <a:ea typeface="ヒラギノ角ゴ Pro W3" charset="-128"/>
                <a:cs typeface="ヒラギノ角ゴ Pro W3" charset="-128"/>
              </a:rPr>
              <a:t>En la realidad, es probable que ocurran simultáneamente. Por lo tanto, en una situación clínica, es imposible determinar la predominancia de un síndrome con respecto del otro.</a:t>
            </a:r>
          </a:p>
          <a:p>
            <a:pPr>
              <a:lnSpc>
                <a:spcPct val="90000"/>
              </a:lnSpc>
            </a:pPr>
            <a:r>
              <a:rPr lang="es-419" noProof="0" dirty="0">
                <a:ea typeface="ヒラギノ角ゴ Pro W3" charset="-128"/>
                <a:cs typeface="ヒラギノ角ゴ Pro W3" charset="-128"/>
              </a:rPr>
              <a:t>Por este motivo, identificar el riesgo de inflamación exagerada o la inmunosupresión grave se debe basar en la condición o el diagnóstico subyacente.</a:t>
            </a:r>
          </a:p>
          <a:p>
            <a:pPr>
              <a:lnSpc>
                <a:spcPct val="90000"/>
              </a:lnSpc>
            </a:pPr>
            <a:endParaRPr lang="es-419" b="0" i="1" noProof="0" dirty="0">
              <a:ea typeface="ヒラギノ角ゴ Pro W3" charset="-128"/>
              <a:cs typeface="ヒラギノ角ゴ Pro W3" charset="-128"/>
            </a:endParaRPr>
          </a:p>
          <a:p>
            <a:pPr>
              <a:lnSpc>
                <a:spcPct val="90000"/>
              </a:lnSpc>
            </a:pPr>
            <a:r>
              <a:rPr lang="es-419" b="0" i="1" noProof="0" dirty="0" err="1">
                <a:ea typeface="ヒラギノ角ゴ Pro W3" charset="-128"/>
                <a:cs typeface="ヒラギノ角ゴ Pro W3" charset="-128"/>
              </a:rPr>
              <a:t>Munford</a:t>
            </a:r>
            <a:r>
              <a:rPr lang="es-419" b="0" i="1" noProof="0" dirty="0">
                <a:ea typeface="ヒラギノ角ゴ Pro W3" charset="-128"/>
                <a:cs typeface="ヒラギノ角ゴ Pro W3" charset="-128"/>
              </a:rPr>
              <a:t> RS, </a:t>
            </a:r>
            <a:r>
              <a:rPr lang="es-419" b="0" i="1" noProof="0" dirty="0" err="1">
                <a:ea typeface="ヒラギノ角ゴ Pro W3" charset="-128"/>
                <a:cs typeface="ヒラギノ角ゴ Pro W3" charset="-128"/>
              </a:rPr>
              <a:t>Pugin</a:t>
            </a:r>
            <a:r>
              <a:rPr lang="es-419" b="0" i="1" noProof="0" dirty="0">
                <a:ea typeface="ヒラギノ角ゴ Pro W3" charset="-128"/>
                <a:cs typeface="ヒラギノ角ゴ Pro W3" charset="-128"/>
              </a:rPr>
              <a:t> J. Normal responses to </a:t>
            </a:r>
            <a:r>
              <a:rPr lang="es-419" b="0" i="1" noProof="0" dirty="0" err="1">
                <a:ea typeface="ヒラギノ角ゴ Pro W3" charset="-128"/>
                <a:cs typeface="ヒラギノ角ゴ Pro W3" charset="-128"/>
              </a:rPr>
              <a:t>injury</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prevent</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systemic</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inflammation</a:t>
            </a:r>
            <a:r>
              <a:rPr lang="es-419" b="0" i="1" noProof="0" dirty="0">
                <a:ea typeface="ヒラギノ角ゴ Pro W3" charset="-128"/>
                <a:cs typeface="ヒラギノ角ゴ Pro W3" charset="-128"/>
              </a:rPr>
              <a:t> and can be </a:t>
            </a:r>
            <a:r>
              <a:rPr lang="es-419" b="0" i="1" noProof="0" dirty="0" err="1">
                <a:ea typeface="ヒラギノ角ゴ Pro W3" charset="-128"/>
                <a:cs typeface="ヒラギノ角ゴ Pro W3" charset="-128"/>
              </a:rPr>
              <a:t>immunosuppressive</a:t>
            </a:r>
            <a:r>
              <a:rPr lang="es-419" b="0" i="1" noProof="0" dirty="0">
                <a:ea typeface="ヒラギノ角ゴ Pro W3" charset="-128"/>
                <a:cs typeface="ヒラギノ角ゴ Pro W3" charset="-128"/>
              </a:rPr>
              <a:t>. Am J </a:t>
            </a:r>
            <a:r>
              <a:rPr lang="es-419" b="0" i="1" noProof="0" dirty="0" err="1">
                <a:ea typeface="ヒラギノ角ゴ Pro W3" charset="-128"/>
                <a:cs typeface="ヒラギノ角ゴ Pro W3" charset="-128"/>
              </a:rPr>
              <a:t>Respir</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Crit</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Care</a:t>
            </a:r>
            <a:r>
              <a:rPr lang="es-419" b="0" i="1" noProof="0" dirty="0">
                <a:ea typeface="ヒラギノ角ゴ Pro W3" charset="-128"/>
                <a:cs typeface="ヒラギノ角ゴ Pro W3" charset="-128"/>
              </a:rPr>
              <a:t> 2001;163:316-321.</a:t>
            </a:r>
            <a:endParaRPr lang="es-419" sz="1000" b="0" i="1" noProof="0" dirty="0">
              <a:ea typeface="ヒラギノ角ゴ Pro W3" charset="-128"/>
              <a:cs typeface="ヒラギノ角ゴ Pro W3" charset="-128"/>
            </a:endParaRPr>
          </a:p>
          <a:p>
            <a:endParaRPr lang="en-US" dirty="0"/>
          </a:p>
        </p:txBody>
      </p:sp>
      <p:sp>
        <p:nvSpPr>
          <p:cNvPr id="4" name="Slide Number Placeholder 3"/>
          <p:cNvSpPr>
            <a:spLocks noGrp="1"/>
          </p:cNvSpPr>
          <p:nvPr>
            <p:ph type="sldNum" sz="quarter" idx="10"/>
          </p:nvPr>
        </p:nvSpPr>
        <p:spPr/>
        <p:txBody>
          <a:bodyPr/>
          <a:lstStyle/>
          <a:p>
            <a:fld id="{CA9BAE63-DC4F-A342-A434-897D314A7379}" type="slidenum">
              <a:rPr lang="en-US"/>
              <a:pPr/>
              <a:t>12</a:t>
            </a:fld>
            <a:endParaRPr lang="en-US"/>
          </a:p>
        </p:txBody>
      </p:sp>
    </p:spTree>
    <p:extLst>
      <p:ext uri="{BB962C8B-B14F-4D97-AF65-F5344CB8AC3E}">
        <p14:creationId xmlns:p14="http://schemas.microsoft.com/office/powerpoint/2010/main" val="3373589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385763" y="684213"/>
            <a:ext cx="6097587" cy="3430587"/>
          </a:xfrm>
          <a:prstGeom prst="rect">
            <a:avLst/>
          </a:prstGeom>
          <a:ln/>
        </p:spPr>
      </p:sp>
      <p:sp>
        <p:nvSpPr>
          <p:cNvPr id="43011" name="Rectangle 3"/>
          <p:cNvSpPr>
            <a:spLocks noGrp="1" noChangeArrowheads="1"/>
          </p:cNvSpPr>
          <p:nvPr>
            <p:ph type="body" idx="1"/>
          </p:nvPr>
        </p:nvSpPr>
        <p:spPr>
          <a:xfrm>
            <a:off x="914400" y="4344988"/>
            <a:ext cx="5029200" cy="2227262"/>
          </a:xfrm>
          <a:noFill/>
          <a:ln/>
        </p:spPr>
        <p:txBody>
          <a:bodyPr/>
          <a:lstStyle/>
          <a:p>
            <a:r>
              <a:rPr lang="es-419" sz="1200" noProof="0" dirty="0">
                <a:ea typeface="ヒラギノ角ゴ Pro W3" charset="-128"/>
                <a:cs typeface="ヒラギノ角ゴ Pro W3" charset="-128"/>
              </a:rPr>
              <a:t>En contraste con el SIRS, la inmunosupresión grave se asocia con un predominio de mediadores antiinflamatorios como IL-10, IL-4, IL-13, el factor de crecimiento transformador y la prostaglandina E2. </a:t>
            </a:r>
          </a:p>
          <a:p>
            <a:endParaRPr lang="es-419" sz="1200" noProof="0" dirty="0">
              <a:ea typeface="ヒラギノ角ゴ Pro W3" charset="-128"/>
              <a:cs typeface="ヒラギノ角ゴ Pro W3" charset="-128"/>
            </a:endParaRPr>
          </a:p>
          <a:p>
            <a:r>
              <a:rPr lang="es-419" sz="1200" noProof="0" dirty="0">
                <a:ea typeface="ヒラギノ角ゴ Pro W3" charset="-128"/>
                <a:cs typeface="ヒラギノ角ゴ Pro W3" charset="-128"/>
              </a:rPr>
              <a:t>La susceptibilidad a la infección incrementa debido a la inmunosupresión resultante de los efectos de estos mediadores, incluyendo la desactivación del macrófago, energía de los linfocitos T, un cambio en los linfocitos T ayudadores al tipo Th2, y un aumento en la apoptosis de los linfocitos T y B.</a:t>
            </a:r>
          </a:p>
          <a:p>
            <a:endParaRPr lang="es-419" sz="1200" noProof="0" dirty="0">
              <a:ea typeface="ヒラギノ角ゴ Pro W3" charset="-128"/>
              <a:cs typeface="ヒラギノ角ゴ Pro W3" charset="-128"/>
            </a:endParaRPr>
          </a:p>
          <a:p>
            <a:r>
              <a:rPr lang="es-419" sz="1200" noProof="0" dirty="0">
                <a:ea typeface="ヒラギノ角ゴ Pro W3" charset="-128"/>
                <a:cs typeface="ヒラギノ角ゴ Pro W3" charset="-128"/>
              </a:rPr>
              <a:t>Los pacientes que están en riesgo de desarrollar la inmunosupresión grave, son pacientes con alto riesgo sometidos a cirugía mayor, además de los pacientes con traumatismos graves.</a:t>
            </a:r>
          </a:p>
          <a:p>
            <a:endParaRPr lang="es-419" sz="1200" noProof="0" dirty="0">
              <a:ea typeface="ヒラギノ角ゴ Pro W3" charset="-128"/>
              <a:cs typeface="ヒラギノ角ゴ Pro W3" charset="-128"/>
            </a:endParaRPr>
          </a:p>
          <a:p>
            <a:r>
              <a:rPr lang="es-419" sz="1200" b="0" i="1" noProof="0" dirty="0" err="1">
                <a:ea typeface="ヒラギノ角ゴ Pro W3" charset="-128"/>
                <a:cs typeface="ヒラギノ角ゴ Pro W3" charset="-128"/>
              </a:rPr>
              <a:t>Marik</a:t>
            </a:r>
            <a:r>
              <a:rPr lang="es-419" sz="1200" b="0" i="1" noProof="0" dirty="0">
                <a:ea typeface="ヒラギノ角ゴ Pro W3" charset="-128"/>
                <a:cs typeface="ヒラギノ角ゴ Pro W3" charset="-128"/>
              </a:rPr>
              <a:t> PE, </a:t>
            </a:r>
            <a:r>
              <a:rPr lang="es-419" sz="1200" b="0" i="1" noProof="0" dirty="0" err="1">
                <a:ea typeface="ヒラギノ角ゴ Pro W3" charset="-128"/>
                <a:cs typeface="ヒラギノ角ゴ Pro W3" charset="-128"/>
              </a:rPr>
              <a:t>Zaloga</a:t>
            </a:r>
            <a:r>
              <a:rPr lang="es-419" sz="1200" b="0" i="1" noProof="0" dirty="0">
                <a:ea typeface="ヒラギノ角ゴ Pro W3" charset="-128"/>
                <a:cs typeface="ヒラギノ角ゴ Pro W3" charset="-128"/>
              </a:rPr>
              <a:t> GP. </a:t>
            </a:r>
            <a:r>
              <a:rPr lang="es-419" sz="1200" b="0" i="1" noProof="0" dirty="0" err="1">
                <a:ea typeface="ヒラギノ角ゴ Pro W3" charset="-128"/>
                <a:cs typeface="ヒラギノ角ゴ Pro W3" charset="-128"/>
              </a:rPr>
              <a:t>Immunonutrition</a:t>
            </a:r>
            <a:r>
              <a:rPr lang="es-419" sz="1200" b="0" i="1" noProof="0" dirty="0">
                <a:ea typeface="ヒラギノ角ゴ Pro W3" charset="-128"/>
                <a:cs typeface="ヒラギノ角ゴ Pro W3" charset="-128"/>
              </a:rPr>
              <a:t> in </a:t>
            </a:r>
            <a:r>
              <a:rPr lang="es-419" sz="1200" b="0" i="1" noProof="0" dirty="0" err="1">
                <a:ea typeface="ヒラギノ角ゴ Pro W3" charset="-128"/>
                <a:cs typeface="ヒラギノ角ゴ Pro W3" charset="-128"/>
              </a:rPr>
              <a:t>high-risk</a:t>
            </a:r>
            <a:r>
              <a:rPr lang="es-419" sz="1200" b="0" i="1" noProof="0" dirty="0">
                <a:ea typeface="ヒラギノ角ゴ Pro W3" charset="-128"/>
                <a:cs typeface="ヒラギノ角ゴ Pro W3" charset="-128"/>
              </a:rPr>
              <a:t> </a:t>
            </a:r>
            <a:r>
              <a:rPr lang="es-419" sz="1200" b="0" i="1" noProof="0" dirty="0" err="1">
                <a:ea typeface="ヒラギノ角ゴ Pro W3" charset="-128"/>
                <a:cs typeface="ヒラギノ角ゴ Pro W3" charset="-128"/>
              </a:rPr>
              <a:t>surgical</a:t>
            </a:r>
            <a:r>
              <a:rPr lang="es-419" sz="1200" b="0" i="1" noProof="0" dirty="0">
                <a:ea typeface="ヒラギノ角ゴ Pro W3" charset="-128"/>
                <a:cs typeface="ヒラギノ角ゴ Pro W3" charset="-128"/>
              </a:rPr>
              <a:t> </a:t>
            </a:r>
            <a:r>
              <a:rPr lang="es-419" sz="1200" b="0" i="1" noProof="0" dirty="0" err="1">
                <a:ea typeface="ヒラギノ角ゴ Pro W3" charset="-128"/>
                <a:cs typeface="ヒラギノ角ゴ Pro W3" charset="-128"/>
              </a:rPr>
              <a:t>patients</a:t>
            </a:r>
            <a:r>
              <a:rPr lang="es-419" sz="1200" b="0" i="1" noProof="0" dirty="0">
                <a:ea typeface="ヒラギノ角ゴ Pro W3" charset="-128"/>
                <a:cs typeface="ヒラギノ角ゴ Pro W3" charset="-128"/>
              </a:rPr>
              <a:t>: a </a:t>
            </a:r>
            <a:r>
              <a:rPr lang="es-419" sz="1200" b="0" i="1" noProof="0" dirty="0" err="1">
                <a:ea typeface="ヒラギノ角ゴ Pro W3" charset="-128"/>
                <a:cs typeface="ヒラギノ角ゴ Pro W3" charset="-128"/>
              </a:rPr>
              <a:t>systematic</a:t>
            </a:r>
            <a:r>
              <a:rPr lang="es-419" sz="1200" b="0" i="1" noProof="0" dirty="0">
                <a:ea typeface="ヒラギノ角ゴ Pro W3" charset="-128"/>
                <a:cs typeface="ヒラギノ角ゴ Pro W3" charset="-128"/>
              </a:rPr>
              <a:t> </a:t>
            </a:r>
            <a:r>
              <a:rPr lang="es-419" sz="1200" b="0" i="1" noProof="0" dirty="0" err="1">
                <a:ea typeface="ヒラギノ角ゴ Pro W3" charset="-128"/>
                <a:cs typeface="ヒラギノ角ゴ Pro W3" charset="-128"/>
              </a:rPr>
              <a:t>review</a:t>
            </a:r>
            <a:r>
              <a:rPr lang="es-419" sz="1200" b="0" i="1" noProof="0" dirty="0">
                <a:ea typeface="ヒラギノ角ゴ Pro W3" charset="-128"/>
                <a:cs typeface="ヒラギノ角ゴ Pro W3" charset="-128"/>
              </a:rPr>
              <a:t> and </a:t>
            </a:r>
            <a:r>
              <a:rPr lang="es-419" sz="1200" b="0" i="1" noProof="0" dirty="0" err="1">
                <a:ea typeface="ヒラギノ角ゴ Pro W3" charset="-128"/>
                <a:cs typeface="ヒラギノ角ゴ Pro W3" charset="-128"/>
              </a:rPr>
              <a:t>analysis</a:t>
            </a:r>
            <a:r>
              <a:rPr lang="es-419" sz="1200" b="0" i="1" noProof="0" dirty="0">
                <a:ea typeface="ヒラギノ角ゴ Pro W3" charset="-128"/>
                <a:cs typeface="ヒラギノ角ゴ Pro W3" charset="-128"/>
              </a:rPr>
              <a:t> of </a:t>
            </a:r>
            <a:r>
              <a:rPr lang="es-419" sz="1200" b="0" i="1" noProof="0" dirty="0" err="1">
                <a:ea typeface="ヒラギノ角ゴ Pro W3" charset="-128"/>
                <a:cs typeface="ヒラギノ角ゴ Pro W3" charset="-128"/>
              </a:rPr>
              <a:t>the</a:t>
            </a:r>
            <a:r>
              <a:rPr lang="es-419" sz="1200" b="0" i="1" noProof="0" dirty="0">
                <a:ea typeface="ヒラギノ角ゴ Pro W3" charset="-128"/>
                <a:cs typeface="ヒラギノ角ゴ Pro W3" charset="-128"/>
              </a:rPr>
              <a:t> </a:t>
            </a:r>
            <a:r>
              <a:rPr lang="es-419" sz="1200" b="0" i="1" noProof="0" dirty="0" err="1">
                <a:ea typeface="ヒラギノ角ゴ Pro W3" charset="-128"/>
                <a:cs typeface="ヒラギノ角ゴ Pro W3" charset="-128"/>
              </a:rPr>
              <a:t>literature</a:t>
            </a:r>
            <a:r>
              <a:rPr lang="es-419" sz="1200" b="0" i="1" noProof="0" dirty="0">
                <a:ea typeface="ヒラギノ角ゴ Pro W3" charset="-128"/>
                <a:cs typeface="ヒラギノ角ゴ Pro W3" charset="-128"/>
              </a:rPr>
              <a:t>. JPEN J </a:t>
            </a:r>
            <a:r>
              <a:rPr lang="es-419" sz="1200" b="0" i="1" noProof="0" dirty="0" err="1">
                <a:ea typeface="ヒラギノ角ゴ Pro W3" charset="-128"/>
                <a:cs typeface="ヒラギノ角ゴ Pro W3" charset="-128"/>
              </a:rPr>
              <a:t>Parenter</a:t>
            </a:r>
            <a:r>
              <a:rPr lang="es-419" sz="1200" b="0" i="1" noProof="0" dirty="0">
                <a:ea typeface="ヒラギノ角ゴ Pro W3" charset="-128"/>
                <a:cs typeface="ヒラギノ角ゴ Pro W3" charset="-128"/>
              </a:rPr>
              <a:t> Enteral </a:t>
            </a:r>
            <a:r>
              <a:rPr lang="es-419" sz="1200" b="0" i="1" noProof="0" dirty="0" err="1">
                <a:ea typeface="ヒラギノ角ゴ Pro W3" charset="-128"/>
                <a:cs typeface="ヒラギノ角ゴ Pro W3" charset="-128"/>
              </a:rPr>
              <a:t>Nutr</a:t>
            </a:r>
            <a:r>
              <a:rPr lang="es-419" sz="1200" b="0" i="1" noProof="0" dirty="0">
                <a:ea typeface="ヒラギノ角ゴ Pro W3" charset="-128"/>
                <a:cs typeface="ヒラギノ角ゴ Pro W3" charset="-128"/>
              </a:rPr>
              <a:t> 2010;34:378-386.</a:t>
            </a:r>
          </a:p>
          <a:p>
            <a:r>
              <a:rPr lang="es-419" sz="1200" b="0" i="1" noProof="0" dirty="0">
                <a:ea typeface="ヒラギノ角ゴ Pro W3" charset="-128"/>
                <a:cs typeface="ヒラギノ角ゴ Pro W3" charset="-128"/>
              </a:rPr>
              <a:t>Ward NS, </a:t>
            </a:r>
            <a:r>
              <a:rPr lang="es-419" sz="1200" b="0" i="1" noProof="0" dirty="0" err="1">
                <a:ea typeface="ヒラギノ角ゴ Pro W3" charset="-128"/>
                <a:cs typeface="ヒラギノ角ゴ Pro W3" charset="-128"/>
              </a:rPr>
              <a:t>Casserly</a:t>
            </a:r>
            <a:r>
              <a:rPr lang="es-419" sz="1200" b="0" i="1" noProof="0" dirty="0">
                <a:ea typeface="ヒラギノ角ゴ Pro W3" charset="-128"/>
                <a:cs typeface="ヒラギノ角ゴ Pro W3" charset="-128"/>
              </a:rPr>
              <a:t> B, Ayala A. </a:t>
            </a:r>
            <a:r>
              <a:rPr lang="es-419" sz="1200" b="0" i="1" noProof="0" dirty="0" err="1">
                <a:ea typeface="ヒラギノ角ゴ Pro W3" charset="-128"/>
                <a:cs typeface="ヒラギノ角ゴ Pro W3" charset="-128"/>
              </a:rPr>
              <a:t>The</a:t>
            </a:r>
            <a:r>
              <a:rPr lang="es-419" sz="1200" b="0" i="1" noProof="0" dirty="0">
                <a:ea typeface="ヒラギノ角ゴ Pro W3" charset="-128"/>
                <a:cs typeface="ヒラギノ角ゴ Pro W3" charset="-128"/>
              </a:rPr>
              <a:t> </a:t>
            </a:r>
            <a:r>
              <a:rPr lang="es-419" sz="1200" b="0" i="1" noProof="0" dirty="0" err="1">
                <a:ea typeface="ヒラギノ角ゴ Pro W3" charset="-128"/>
                <a:cs typeface="ヒラギノ角ゴ Pro W3" charset="-128"/>
              </a:rPr>
              <a:t>compensatory</a:t>
            </a:r>
            <a:r>
              <a:rPr lang="es-419" sz="1200" b="0" i="1" noProof="0" dirty="0">
                <a:ea typeface="ヒラギノ角ゴ Pro W3" charset="-128"/>
                <a:cs typeface="ヒラギノ角ゴ Pro W3" charset="-128"/>
              </a:rPr>
              <a:t> anti-</a:t>
            </a:r>
            <a:r>
              <a:rPr lang="es-419" sz="1200" b="0" i="1" noProof="0" dirty="0" err="1">
                <a:ea typeface="ヒラギノ角ゴ Pro W3" charset="-128"/>
                <a:cs typeface="ヒラギノ角ゴ Pro W3" charset="-128"/>
              </a:rPr>
              <a:t>inflammatory</a:t>
            </a:r>
            <a:r>
              <a:rPr lang="es-419" sz="1200" b="0" i="1" noProof="0" dirty="0">
                <a:ea typeface="ヒラギノ角ゴ Pro W3" charset="-128"/>
                <a:cs typeface="ヒラギノ角ゴ Pro W3" charset="-128"/>
              </a:rPr>
              <a:t> response </a:t>
            </a:r>
            <a:r>
              <a:rPr lang="es-419" sz="1200" b="0" i="1" noProof="0" dirty="0" err="1">
                <a:ea typeface="ヒラギノ角ゴ Pro W3" charset="-128"/>
                <a:cs typeface="ヒラギノ角ゴ Pro W3" charset="-128"/>
              </a:rPr>
              <a:t>syndrome</a:t>
            </a:r>
            <a:r>
              <a:rPr lang="es-419" sz="1200" b="0" i="1" noProof="0" dirty="0">
                <a:ea typeface="ヒラギノ角ゴ Pro W3" charset="-128"/>
                <a:cs typeface="ヒラギノ角ゴ Pro W3" charset="-128"/>
              </a:rPr>
              <a:t> (CARS) in </a:t>
            </a:r>
            <a:r>
              <a:rPr lang="es-419" sz="1200" b="0" i="1" noProof="0" dirty="0" err="1">
                <a:ea typeface="ヒラギノ角ゴ Pro W3" charset="-128"/>
                <a:cs typeface="ヒラギノ角ゴ Pro W3" charset="-128"/>
              </a:rPr>
              <a:t>critically</a:t>
            </a:r>
            <a:r>
              <a:rPr lang="es-419" sz="1200" b="0" i="1" noProof="0" dirty="0">
                <a:ea typeface="ヒラギノ角ゴ Pro W3" charset="-128"/>
                <a:cs typeface="ヒラギノ角ゴ Pro W3" charset="-128"/>
              </a:rPr>
              <a:t> </a:t>
            </a:r>
            <a:r>
              <a:rPr lang="es-419" sz="1200" b="0" i="1" noProof="0" dirty="0" err="1">
                <a:ea typeface="ヒラギノ角ゴ Pro W3" charset="-128"/>
                <a:cs typeface="ヒラギノ角ゴ Pro W3" charset="-128"/>
              </a:rPr>
              <a:t>ill</a:t>
            </a:r>
            <a:r>
              <a:rPr lang="es-419" sz="1200" b="0" i="1" noProof="0" dirty="0">
                <a:ea typeface="ヒラギノ角ゴ Pro W3" charset="-128"/>
                <a:cs typeface="ヒラギノ角ゴ Pro W3" charset="-128"/>
              </a:rPr>
              <a:t> </a:t>
            </a:r>
            <a:r>
              <a:rPr lang="es-419" sz="1200" b="0" i="1" noProof="0" dirty="0" err="1">
                <a:ea typeface="ヒラギノ角ゴ Pro W3" charset="-128"/>
                <a:cs typeface="ヒラギノ角ゴ Pro W3" charset="-128"/>
              </a:rPr>
              <a:t>patients</a:t>
            </a:r>
            <a:r>
              <a:rPr lang="es-419" sz="1200" b="0" i="1" noProof="0" dirty="0">
                <a:ea typeface="ヒラギノ角ゴ Pro W3" charset="-128"/>
                <a:cs typeface="ヒラギノ角ゴ Pro W3" charset="-128"/>
              </a:rPr>
              <a:t>. </a:t>
            </a:r>
            <a:r>
              <a:rPr lang="es-419" sz="1200" b="0" i="1" noProof="0" dirty="0" err="1">
                <a:ea typeface="ヒラギノ角ゴ Pro W3" charset="-128"/>
                <a:cs typeface="ヒラギノ角ゴ Pro W3" charset="-128"/>
              </a:rPr>
              <a:t>Clin</a:t>
            </a:r>
            <a:r>
              <a:rPr lang="es-419" sz="1200" b="0" i="1" noProof="0" dirty="0">
                <a:ea typeface="ヒラギノ角ゴ Pro W3" charset="-128"/>
                <a:cs typeface="ヒラギノ角ゴ Pro W3" charset="-128"/>
              </a:rPr>
              <a:t> </a:t>
            </a:r>
            <a:r>
              <a:rPr lang="es-419" sz="1200" b="0" i="1" noProof="0" dirty="0" err="1">
                <a:ea typeface="ヒラギノ角ゴ Pro W3" charset="-128"/>
                <a:cs typeface="ヒラギノ角ゴ Pro W3" charset="-128"/>
              </a:rPr>
              <a:t>Chest</a:t>
            </a:r>
            <a:r>
              <a:rPr lang="es-419" sz="1200" b="0" i="1" noProof="0" dirty="0">
                <a:ea typeface="ヒラギノ角ゴ Pro W3" charset="-128"/>
                <a:cs typeface="ヒラギノ角ゴ Pro W3" charset="-128"/>
              </a:rPr>
              <a:t> </a:t>
            </a:r>
            <a:r>
              <a:rPr lang="es-419" sz="1200" b="0" i="1" noProof="0" dirty="0" err="1">
                <a:ea typeface="ヒラギノ角ゴ Pro W3" charset="-128"/>
                <a:cs typeface="ヒラギノ角ゴ Pro W3" charset="-128"/>
              </a:rPr>
              <a:t>Med</a:t>
            </a:r>
            <a:r>
              <a:rPr lang="es-419" sz="1200" b="0" i="1" noProof="0" dirty="0">
                <a:ea typeface="ヒラギノ角ゴ Pro W3" charset="-128"/>
                <a:cs typeface="ヒラギノ角ゴ Pro W3" charset="-128"/>
              </a:rPr>
              <a:t> 2008;29:617-625, vii.</a:t>
            </a:r>
            <a:endParaRPr lang="es-419" sz="1000" b="0" i="1" baseline="0" noProof="0" dirty="0">
              <a:ea typeface="ヒラギノ角ゴ Pro W3" charset="-128"/>
              <a:cs typeface="ヒラギノ角ゴ Pro W3" charset="-128"/>
            </a:endParaRPr>
          </a:p>
        </p:txBody>
      </p:sp>
    </p:spTree>
    <p:extLst>
      <p:ext uri="{BB962C8B-B14F-4D97-AF65-F5344CB8AC3E}">
        <p14:creationId xmlns:p14="http://schemas.microsoft.com/office/powerpoint/2010/main" val="916777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xfrm>
            <a:off x="381000" y="685800"/>
            <a:ext cx="6096000" cy="3429000"/>
          </a:xfrm>
          <a:prstGeom prst="rect">
            <a:avLst/>
          </a:prstGeom>
          <a:ln/>
        </p:spPr>
      </p:sp>
      <p:sp>
        <p:nvSpPr>
          <p:cNvPr id="48131" name="Notes Placeholder 2"/>
          <p:cNvSpPr>
            <a:spLocks noGrp="1"/>
          </p:cNvSpPr>
          <p:nvPr>
            <p:ph type="body" idx="1"/>
          </p:nvPr>
        </p:nvSpPr>
        <p:spPr>
          <a:noFill/>
          <a:ln/>
        </p:spPr>
        <p:txBody>
          <a:bodyPr/>
          <a:lstStyle/>
          <a:p>
            <a:r>
              <a:rPr lang="es-419" noProof="0" dirty="0">
                <a:ea typeface="ヒラギノ角ゴ Pro W3"/>
                <a:cs typeface="ヒラギノ角ゴ Pro W3"/>
              </a:rPr>
              <a:t>Las recomendaciones de nutrición clínica también ofrecen una guía para el uso de las fórmulas </a:t>
            </a:r>
            <a:r>
              <a:rPr lang="es-419" noProof="0" dirty="0" err="1">
                <a:ea typeface="ヒラギノ角ゴ Pro W3"/>
                <a:cs typeface="ヒラギノ角ゴ Pro W3"/>
              </a:rPr>
              <a:t>inmunomoduladoras</a:t>
            </a:r>
            <a:r>
              <a:rPr lang="es-419" noProof="0" dirty="0">
                <a:ea typeface="ヒラギノ角ゴ Pro W3"/>
                <a:cs typeface="ヒラギノ角ゴ Pro W3"/>
              </a:rPr>
              <a:t> adicionadas con arginina. Las guías de SCCM/ASPEN presentaron una recomendación de grado A sobre reservar las fórmulas enriquecidas con arginina para pacientes con quemaduras, trauma, cáncer de cabeza y cuello, cirugía mayor electiva, así como pacientes en estado crítico con ventilación mecánica; además, deben ser utilizadas con gran precaución en pacientes con sepsis grave con compromiso hemodinámico.</a:t>
            </a:r>
          </a:p>
          <a:p>
            <a:endParaRPr lang="es-419" noProof="0" dirty="0">
              <a:ea typeface="ヒラギノ角ゴ Pro W3"/>
              <a:cs typeface="ヒラギノ角ゴ Pro W3"/>
            </a:endParaRPr>
          </a:p>
          <a:p>
            <a:r>
              <a:rPr lang="es-419" noProof="0" dirty="0">
                <a:ea typeface="ヒラギノ角ゴ Pro W3"/>
                <a:cs typeface="ヒラギノ角ゴ Pro W3"/>
              </a:rPr>
              <a:t>Sin embargo, la revisión de 2009 de los Lineamientos de Práctica Clínica Canadiense para el Soporte Nutricional de Pacientes Adultos con Enfermedades Críticas y Ventilación Mecánica recomienda, con base en 22 estudios, que las dietas adicionadas con arginina y otros nutrientes seleccionados, no se deben utilizar en pacientes con enfermedades críticas. El Comité declaró, posteriormente, que las fórmulas adicionadas con arginina podrían ser útiles en pacientes de cirugía y trauma, debido a que los niveles altos de </a:t>
            </a:r>
            <a:r>
              <a:rPr lang="es-419" noProof="0" dirty="0" err="1">
                <a:ea typeface="ヒラギノ角ゴ Pro W3"/>
                <a:cs typeface="ヒラギノ角ゴ Pro W3"/>
              </a:rPr>
              <a:t>arginasa</a:t>
            </a:r>
            <a:r>
              <a:rPr lang="es-419" noProof="0" dirty="0">
                <a:ea typeface="ヒラギノ角ゴ Pro W3"/>
                <a:cs typeface="ヒラギノ角ゴ Pro W3"/>
              </a:rPr>
              <a:t> que se presentan después de un traumatismo pueden causar deficiencia de arginina.</a:t>
            </a:r>
          </a:p>
          <a:p>
            <a:r>
              <a:rPr lang="es-419" noProof="0" dirty="0">
                <a:ea typeface="ヒラギノ角ゴ Pro W3"/>
                <a:cs typeface="ヒラギノ角ゴ Pro W3"/>
              </a:rPr>
              <a:t>Los expertos sugieren que la dosis efectiva de arginina en las fórmulas adicionadas es de 12 g/L.</a:t>
            </a:r>
          </a:p>
          <a:p>
            <a:endParaRPr lang="es-419" b="0" i="1" noProof="0" dirty="0">
              <a:ea typeface="ヒラギノ角ゴ Pro W3"/>
              <a:cs typeface="ヒラギノ角ゴ Pro W3"/>
            </a:endParaRPr>
          </a:p>
          <a:p>
            <a:r>
              <a:rPr lang="es-419" b="0" i="1" noProof="0" dirty="0" err="1">
                <a:ea typeface="ヒラギノ角ゴ Pro W3"/>
                <a:cs typeface="ヒラギノ角ゴ Pro W3"/>
              </a:rPr>
              <a:t>McClave</a:t>
            </a:r>
            <a:r>
              <a:rPr lang="es-419" b="0" i="1" noProof="0" dirty="0">
                <a:ea typeface="ヒラギノ角ゴ Pro W3"/>
                <a:cs typeface="ヒラギノ角ゴ Pro W3"/>
              </a:rPr>
              <a:t> SA, </a:t>
            </a:r>
            <a:r>
              <a:rPr lang="es-419" b="0" i="1" noProof="0" dirty="0" err="1">
                <a:ea typeface="ヒラギノ角ゴ Pro W3"/>
                <a:cs typeface="ヒラギノ角ゴ Pro W3"/>
              </a:rPr>
              <a:t>Martindale</a:t>
            </a:r>
            <a:r>
              <a:rPr lang="es-419" b="0" i="1" noProof="0" dirty="0">
                <a:ea typeface="ヒラギノ角ゴ Pro W3"/>
                <a:cs typeface="ヒラギノ角ゴ Pro W3"/>
              </a:rPr>
              <a:t> RG, </a:t>
            </a:r>
            <a:r>
              <a:rPr lang="es-419" b="0" i="1" noProof="0" dirty="0" err="1">
                <a:ea typeface="ヒラギノ角ゴ Pro W3"/>
                <a:cs typeface="ヒラギノ角ゴ Pro W3"/>
              </a:rPr>
              <a:t>Vanek</a:t>
            </a:r>
            <a:r>
              <a:rPr lang="es-419" b="0" i="1" noProof="0" dirty="0">
                <a:ea typeface="ヒラギノ角ゴ Pro W3"/>
                <a:cs typeface="ヒラギノ角ゴ Pro W3"/>
              </a:rPr>
              <a:t> VW et al. </a:t>
            </a:r>
            <a:r>
              <a:rPr lang="es-419" b="0" i="1" noProof="0" dirty="0" err="1">
                <a:ea typeface="ヒラギノ角ゴ Pro W3"/>
                <a:cs typeface="ヒラギノ角ゴ Pro W3"/>
              </a:rPr>
              <a:t>Guidelines</a:t>
            </a:r>
            <a:r>
              <a:rPr lang="es-419" b="0" i="1" noProof="0" dirty="0">
                <a:ea typeface="ヒラギノ角ゴ Pro W3"/>
                <a:cs typeface="ヒラギノ角ゴ Pro W3"/>
              </a:rPr>
              <a:t> </a:t>
            </a:r>
            <a:r>
              <a:rPr lang="es-419" b="0" i="1" noProof="0" dirty="0" err="1">
                <a:ea typeface="ヒラギノ角ゴ Pro W3"/>
                <a:cs typeface="ヒラギノ角ゴ Pro W3"/>
              </a:rPr>
              <a:t>for</a:t>
            </a:r>
            <a:r>
              <a:rPr lang="es-419" b="0" i="1" noProof="0" dirty="0">
                <a:ea typeface="ヒラギノ角ゴ Pro W3"/>
                <a:cs typeface="ヒラギノ角ゴ Pro W3"/>
              </a:rPr>
              <a:t> </a:t>
            </a:r>
            <a:r>
              <a:rPr lang="es-419" b="0" i="1" noProof="0" dirty="0" err="1">
                <a:ea typeface="ヒラギノ角ゴ Pro W3"/>
                <a:cs typeface="ヒラギノ角ゴ Pro W3"/>
              </a:rPr>
              <a:t>the</a:t>
            </a:r>
            <a:r>
              <a:rPr lang="es-419" b="0" i="1" noProof="0" dirty="0">
                <a:ea typeface="ヒラギノ角ゴ Pro W3"/>
                <a:cs typeface="ヒラギノ角ゴ Pro W3"/>
              </a:rPr>
              <a:t> </a:t>
            </a:r>
            <a:r>
              <a:rPr lang="es-419" b="0" i="1" noProof="0" dirty="0" err="1">
                <a:ea typeface="ヒラギノ角ゴ Pro W3"/>
                <a:cs typeface="ヒラギノ角ゴ Pro W3"/>
              </a:rPr>
              <a:t>provision</a:t>
            </a:r>
            <a:r>
              <a:rPr lang="es-419" b="0" i="1" noProof="0" dirty="0">
                <a:ea typeface="ヒラギノ角ゴ Pro W3"/>
                <a:cs typeface="ヒラギノ角ゴ Pro W3"/>
              </a:rPr>
              <a:t> and </a:t>
            </a:r>
            <a:r>
              <a:rPr lang="es-419" b="0" i="1" noProof="0" dirty="0" err="1">
                <a:ea typeface="ヒラギノ角ゴ Pro W3"/>
                <a:cs typeface="ヒラギノ角ゴ Pro W3"/>
              </a:rPr>
              <a:t>assessment</a:t>
            </a:r>
            <a:r>
              <a:rPr lang="es-419" b="0" i="1" noProof="0" dirty="0">
                <a:ea typeface="ヒラギノ角ゴ Pro W3"/>
                <a:cs typeface="ヒラギノ角ゴ Pro W3"/>
              </a:rPr>
              <a:t> of </a:t>
            </a:r>
            <a:r>
              <a:rPr lang="es-419" b="0" i="1" noProof="0" dirty="0" err="1">
                <a:ea typeface="ヒラギノ角ゴ Pro W3"/>
                <a:cs typeface="ヒラギノ角ゴ Pro W3"/>
              </a:rPr>
              <a:t>nutrition</a:t>
            </a:r>
            <a:r>
              <a:rPr lang="es-419" b="0" i="1" noProof="0" dirty="0">
                <a:ea typeface="ヒラギノ角ゴ Pro W3"/>
                <a:cs typeface="ヒラギノ角ゴ Pro W3"/>
              </a:rPr>
              <a:t> </a:t>
            </a:r>
            <a:r>
              <a:rPr lang="es-419" b="0" i="1" noProof="0" dirty="0" err="1">
                <a:ea typeface="ヒラギノ角ゴ Pro W3"/>
                <a:cs typeface="ヒラギノ角ゴ Pro W3"/>
              </a:rPr>
              <a:t>support</a:t>
            </a:r>
            <a:r>
              <a:rPr lang="es-419" b="0" i="1" noProof="0" dirty="0">
                <a:ea typeface="ヒラギノ角ゴ Pro W3"/>
                <a:cs typeface="ヒラギノ角ゴ Pro W3"/>
              </a:rPr>
              <a:t> </a:t>
            </a:r>
            <a:r>
              <a:rPr lang="es-419" b="0" i="1" noProof="0" dirty="0" err="1">
                <a:ea typeface="ヒラギノ角ゴ Pro W3"/>
                <a:cs typeface="ヒラギノ角ゴ Pro W3"/>
              </a:rPr>
              <a:t>therapy</a:t>
            </a:r>
            <a:r>
              <a:rPr lang="es-419" b="0" i="1" noProof="0" dirty="0">
                <a:ea typeface="ヒラギノ角ゴ Pro W3"/>
                <a:cs typeface="ヒラギノ角ゴ Pro W3"/>
              </a:rPr>
              <a:t> in </a:t>
            </a:r>
            <a:r>
              <a:rPr lang="es-419" b="0" i="1" noProof="0" dirty="0" err="1">
                <a:ea typeface="ヒラギノ角ゴ Pro W3"/>
                <a:cs typeface="ヒラギノ角ゴ Pro W3"/>
              </a:rPr>
              <a:t>the</a:t>
            </a:r>
            <a:r>
              <a:rPr lang="es-419" b="0" i="1" noProof="0" dirty="0">
                <a:ea typeface="ヒラギノ角ゴ Pro W3"/>
                <a:cs typeface="ヒラギノ角ゴ Pro W3"/>
              </a:rPr>
              <a:t> </a:t>
            </a:r>
            <a:r>
              <a:rPr lang="es-419" b="0" i="1" noProof="0" dirty="0" err="1">
                <a:ea typeface="ヒラギノ角ゴ Pro W3"/>
                <a:cs typeface="ヒラギノ角ゴ Pro W3"/>
              </a:rPr>
              <a:t>adult</a:t>
            </a:r>
            <a:r>
              <a:rPr lang="es-419" b="0" i="1" noProof="0" dirty="0">
                <a:ea typeface="ヒラギノ角ゴ Pro W3"/>
                <a:cs typeface="ヒラギノ角ゴ Pro W3"/>
              </a:rPr>
              <a:t> </a:t>
            </a:r>
            <a:r>
              <a:rPr lang="es-419" b="0" i="1" noProof="0" dirty="0" err="1">
                <a:ea typeface="ヒラギノ角ゴ Pro W3"/>
                <a:cs typeface="ヒラギノ角ゴ Pro W3"/>
              </a:rPr>
              <a:t>critically</a:t>
            </a:r>
            <a:r>
              <a:rPr lang="es-419" b="0" i="1" noProof="0" dirty="0">
                <a:ea typeface="ヒラギノ角ゴ Pro W3"/>
                <a:cs typeface="ヒラギノ角ゴ Pro W3"/>
              </a:rPr>
              <a:t> </a:t>
            </a:r>
            <a:r>
              <a:rPr lang="es-419" b="0" i="1" noProof="0" dirty="0" err="1">
                <a:ea typeface="ヒラギノ角ゴ Pro W3"/>
                <a:cs typeface="ヒラギノ角ゴ Pro W3"/>
              </a:rPr>
              <a:t>ill</a:t>
            </a:r>
            <a:r>
              <a:rPr lang="es-419" b="0" i="1" noProof="0" dirty="0">
                <a:ea typeface="ヒラギノ角ゴ Pro W3"/>
                <a:cs typeface="ヒラギノ角ゴ Pro W3"/>
              </a:rPr>
              <a:t> </a:t>
            </a:r>
            <a:r>
              <a:rPr lang="es-419" b="0" i="1" noProof="0" dirty="0" err="1">
                <a:ea typeface="ヒラギノ角ゴ Pro W3"/>
                <a:cs typeface="ヒラギノ角ゴ Pro W3"/>
              </a:rPr>
              <a:t>patient</a:t>
            </a:r>
            <a:r>
              <a:rPr lang="es-419" b="0" i="1" noProof="0" dirty="0">
                <a:ea typeface="ヒラギノ角ゴ Pro W3"/>
                <a:cs typeface="ヒラギノ角ゴ Pro W3"/>
              </a:rPr>
              <a:t>: </a:t>
            </a:r>
            <a:r>
              <a:rPr lang="es-419" b="0" i="1" noProof="0" dirty="0" err="1">
                <a:ea typeface="ヒラギノ角ゴ Pro W3"/>
                <a:cs typeface="ヒラギノ角ゴ Pro W3"/>
              </a:rPr>
              <a:t>Society</a:t>
            </a:r>
            <a:r>
              <a:rPr lang="es-419" b="0" i="1" noProof="0" dirty="0">
                <a:ea typeface="ヒラギノ角ゴ Pro W3"/>
                <a:cs typeface="ヒラギノ角ゴ Pro W3"/>
              </a:rPr>
              <a:t> of </a:t>
            </a:r>
            <a:r>
              <a:rPr lang="es-419" b="0" i="1" noProof="0" dirty="0" err="1">
                <a:ea typeface="ヒラギノ角ゴ Pro W3"/>
                <a:cs typeface="ヒラギノ角ゴ Pro W3"/>
              </a:rPr>
              <a:t>Critical</a:t>
            </a:r>
            <a:r>
              <a:rPr lang="es-419" b="0" i="1" noProof="0" dirty="0">
                <a:ea typeface="ヒラギノ角ゴ Pro W3"/>
                <a:cs typeface="ヒラギノ角ゴ Pro W3"/>
              </a:rPr>
              <a:t> </a:t>
            </a:r>
            <a:r>
              <a:rPr lang="es-419" b="0" i="1" noProof="0" dirty="0" err="1">
                <a:ea typeface="ヒラギノ角ゴ Pro W3"/>
                <a:cs typeface="ヒラギノ角ゴ Pro W3"/>
              </a:rPr>
              <a:t>Care</a:t>
            </a:r>
            <a:r>
              <a:rPr lang="es-419" b="0" i="1" noProof="0" dirty="0">
                <a:ea typeface="ヒラギノ角ゴ Pro W3"/>
                <a:cs typeface="ヒラギノ角ゴ Pro W3"/>
              </a:rPr>
              <a:t> Medicine (SCCM) and </a:t>
            </a:r>
            <a:r>
              <a:rPr lang="es-419" b="0" i="1" noProof="0" dirty="0" err="1">
                <a:ea typeface="ヒラギノ角ゴ Pro W3"/>
                <a:cs typeface="ヒラギノ角ゴ Pro W3"/>
              </a:rPr>
              <a:t>the</a:t>
            </a:r>
            <a:r>
              <a:rPr lang="es-419" b="0" i="1" noProof="0" dirty="0">
                <a:ea typeface="ヒラギノ角ゴ Pro W3"/>
                <a:cs typeface="ヒラギノ角ゴ Pro W3"/>
              </a:rPr>
              <a:t> American </a:t>
            </a:r>
            <a:r>
              <a:rPr lang="es-419" b="0" i="1" noProof="0" dirty="0" err="1">
                <a:ea typeface="ヒラギノ角ゴ Pro W3"/>
                <a:cs typeface="ヒラギノ角ゴ Pro W3"/>
              </a:rPr>
              <a:t>Society</a:t>
            </a:r>
            <a:r>
              <a:rPr lang="es-419" b="0" i="1" noProof="0" dirty="0">
                <a:ea typeface="ヒラギノ角ゴ Pro W3"/>
                <a:cs typeface="ヒラギノ角ゴ Pro W3"/>
              </a:rPr>
              <a:t> </a:t>
            </a:r>
            <a:r>
              <a:rPr lang="es-419" b="0" i="1" noProof="0" dirty="0" err="1">
                <a:ea typeface="ヒラギノ角ゴ Pro W3"/>
                <a:cs typeface="ヒラギノ角ゴ Pro W3"/>
              </a:rPr>
              <a:t>for</a:t>
            </a:r>
            <a:r>
              <a:rPr lang="es-419" b="0" i="1" noProof="0" dirty="0">
                <a:ea typeface="ヒラギノ角ゴ Pro W3"/>
                <a:cs typeface="ヒラギノ角ゴ Pro W3"/>
              </a:rPr>
              <a:t> Parenteral and Enteral </a:t>
            </a:r>
            <a:r>
              <a:rPr lang="es-419" b="0" i="1" noProof="0" dirty="0" err="1">
                <a:ea typeface="ヒラギノ角ゴ Pro W3"/>
                <a:cs typeface="ヒラギノ角ゴ Pro W3"/>
              </a:rPr>
              <a:t>Nutrition</a:t>
            </a:r>
            <a:r>
              <a:rPr lang="es-419" b="0" i="1" noProof="0" dirty="0">
                <a:ea typeface="ヒラギノ角ゴ Pro W3"/>
                <a:cs typeface="ヒラギノ角ゴ Pro W3"/>
              </a:rPr>
              <a:t> (A.S.P.E.N.). JPEN J </a:t>
            </a:r>
            <a:r>
              <a:rPr lang="es-419" b="0" i="1" noProof="0" dirty="0" err="1">
                <a:ea typeface="ヒラギノ角ゴ Pro W3"/>
                <a:cs typeface="ヒラギノ角ゴ Pro W3"/>
              </a:rPr>
              <a:t>Parenter</a:t>
            </a:r>
            <a:r>
              <a:rPr lang="es-419" b="0" i="1" noProof="0" dirty="0">
                <a:ea typeface="ヒラギノ角ゴ Pro W3"/>
                <a:cs typeface="ヒラギノ角ゴ Pro W3"/>
              </a:rPr>
              <a:t> Enteral </a:t>
            </a:r>
            <a:r>
              <a:rPr lang="es-419" b="0" i="1" noProof="0" dirty="0" err="1">
                <a:ea typeface="ヒラギノ角ゴ Pro W3"/>
                <a:cs typeface="ヒラギノ角ゴ Pro W3"/>
              </a:rPr>
              <a:t>Nutr</a:t>
            </a:r>
            <a:r>
              <a:rPr lang="es-419" b="0" i="1" noProof="0" dirty="0">
                <a:ea typeface="ヒラギノ角ゴ Pro W3"/>
                <a:cs typeface="ヒラギノ角ゴ Pro W3"/>
              </a:rPr>
              <a:t> 2009;33:277-316.</a:t>
            </a:r>
          </a:p>
          <a:p>
            <a:r>
              <a:rPr lang="es-419" b="0" i="1" noProof="0" dirty="0" err="1">
                <a:ea typeface="ヒラギノ角ゴ Pro W3"/>
                <a:cs typeface="ヒラギノ角ゴ Pro W3"/>
              </a:rPr>
              <a:t>Clinical</a:t>
            </a:r>
            <a:r>
              <a:rPr lang="es-419" b="0" i="1" noProof="0" dirty="0">
                <a:ea typeface="ヒラギノ角ゴ Pro W3"/>
                <a:cs typeface="ヒラギノ角ゴ Pro W3"/>
              </a:rPr>
              <a:t> </a:t>
            </a:r>
            <a:r>
              <a:rPr lang="es-419" b="0" i="1" noProof="0" dirty="0" err="1">
                <a:ea typeface="ヒラギノ角ゴ Pro W3"/>
                <a:cs typeface="ヒラギノ角ゴ Pro W3"/>
              </a:rPr>
              <a:t>Practice</a:t>
            </a:r>
            <a:r>
              <a:rPr lang="es-419" b="0" i="1" noProof="0" dirty="0">
                <a:ea typeface="ヒラギノ角ゴ Pro W3"/>
                <a:cs typeface="ヒラギノ角ゴ Pro W3"/>
              </a:rPr>
              <a:t> </a:t>
            </a:r>
            <a:r>
              <a:rPr lang="es-419" b="0" i="1" noProof="0" dirty="0" err="1">
                <a:ea typeface="ヒラギノ角ゴ Pro W3"/>
                <a:cs typeface="ヒラギノ角ゴ Pro W3"/>
              </a:rPr>
              <a:t>Guidelines</a:t>
            </a:r>
            <a:r>
              <a:rPr lang="es-419" b="0" i="1" noProof="0" dirty="0">
                <a:ea typeface="ヒラギノ角ゴ Pro W3"/>
                <a:cs typeface="ヒラギノ角ゴ Pro W3"/>
              </a:rPr>
              <a:t> </a:t>
            </a:r>
            <a:r>
              <a:rPr lang="es-419" b="0" i="1" noProof="0" dirty="0" err="1">
                <a:ea typeface="ヒラギノ角ゴ Pro W3"/>
                <a:cs typeface="ヒラギノ角ゴ Pro W3"/>
              </a:rPr>
              <a:t>update</a:t>
            </a:r>
            <a:r>
              <a:rPr lang="es-419" b="0" i="1" noProof="0" dirty="0">
                <a:ea typeface="ヒラギノ角ゴ Pro W3"/>
                <a:cs typeface="ヒラギノ角ゴ Pro W3"/>
              </a:rPr>
              <a:t> of </a:t>
            </a:r>
            <a:r>
              <a:rPr lang="es-419" b="0" i="1" noProof="0" dirty="0" err="1">
                <a:ea typeface="ヒラギノ角ゴ Pro W3"/>
                <a:cs typeface="ヒラギノ角ゴ Pro W3"/>
              </a:rPr>
              <a:t>the</a:t>
            </a:r>
            <a:r>
              <a:rPr lang="es-419" b="0" i="1" noProof="0" dirty="0">
                <a:ea typeface="ヒラギノ角ゴ Pro W3"/>
                <a:cs typeface="ヒラギノ角ゴ Pro W3"/>
              </a:rPr>
              <a:t> Canadian </a:t>
            </a:r>
            <a:r>
              <a:rPr lang="es-419" b="0" i="1" noProof="0" dirty="0" err="1">
                <a:ea typeface="ヒラギノ角ゴ Pro W3"/>
                <a:cs typeface="ヒラギノ角ゴ Pro W3"/>
              </a:rPr>
              <a:t>Clinical</a:t>
            </a:r>
            <a:r>
              <a:rPr lang="es-419" b="0" i="1" noProof="0" dirty="0">
                <a:ea typeface="ヒラギノ角ゴ Pro W3"/>
                <a:cs typeface="ヒラギノ角ゴ Pro W3"/>
              </a:rPr>
              <a:t> </a:t>
            </a:r>
            <a:r>
              <a:rPr lang="es-419" b="0" i="1" noProof="0" dirty="0" err="1">
                <a:ea typeface="ヒラギノ角ゴ Pro W3"/>
                <a:cs typeface="ヒラギノ角ゴ Pro W3"/>
              </a:rPr>
              <a:t>Practice</a:t>
            </a:r>
            <a:r>
              <a:rPr lang="es-419" b="0" i="1" noProof="0" dirty="0">
                <a:ea typeface="ヒラギノ角ゴ Pro W3"/>
                <a:cs typeface="ヒラギノ角ゴ Pro W3"/>
              </a:rPr>
              <a:t> </a:t>
            </a:r>
            <a:r>
              <a:rPr lang="es-419" b="0" i="1" noProof="0" dirty="0" err="1">
                <a:ea typeface="ヒラギノ角ゴ Pro W3"/>
                <a:cs typeface="ヒラギノ角ゴ Pro W3"/>
              </a:rPr>
              <a:t>Guidelines</a:t>
            </a:r>
            <a:r>
              <a:rPr lang="es-419" b="0" i="1" noProof="0" dirty="0">
                <a:ea typeface="ヒラギノ角ゴ Pro W3"/>
                <a:cs typeface="ヒラギノ角ゴ Pro W3"/>
              </a:rPr>
              <a:t> </a:t>
            </a:r>
            <a:r>
              <a:rPr lang="es-419" b="0" i="1" noProof="0" dirty="0" err="1">
                <a:ea typeface="ヒラギノ角ゴ Pro W3"/>
                <a:cs typeface="ヒラギノ角ゴ Pro W3"/>
              </a:rPr>
              <a:t>for</a:t>
            </a:r>
            <a:r>
              <a:rPr lang="es-419" b="0" i="1" noProof="0" dirty="0">
                <a:ea typeface="ヒラギノ角ゴ Pro W3"/>
                <a:cs typeface="ヒラギノ角ゴ Pro W3"/>
              </a:rPr>
              <a:t> </a:t>
            </a:r>
            <a:r>
              <a:rPr lang="es-419" b="0" i="1" noProof="0" dirty="0" err="1">
                <a:ea typeface="ヒラギノ角ゴ Pro W3"/>
                <a:cs typeface="ヒラギノ角ゴ Pro W3"/>
              </a:rPr>
              <a:t>Nutrition</a:t>
            </a:r>
            <a:r>
              <a:rPr lang="es-419" b="0" i="1" noProof="0" dirty="0">
                <a:ea typeface="ヒラギノ角ゴ Pro W3"/>
                <a:cs typeface="ヒラギノ角ゴ Pro W3"/>
              </a:rPr>
              <a:t> </a:t>
            </a:r>
            <a:r>
              <a:rPr lang="es-419" b="0" i="1" noProof="0" dirty="0" err="1">
                <a:ea typeface="ヒラギノ角ゴ Pro W3"/>
                <a:cs typeface="ヒラギノ角ゴ Pro W3"/>
              </a:rPr>
              <a:t>Support</a:t>
            </a:r>
            <a:r>
              <a:rPr lang="es-419" b="0" i="1" noProof="0" dirty="0">
                <a:ea typeface="ヒラギノ角ゴ Pro W3"/>
                <a:cs typeface="ヒラギノ角ゴ Pro W3"/>
              </a:rPr>
              <a:t> in </a:t>
            </a:r>
            <a:r>
              <a:rPr lang="es-419" b="0" i="1" noProof="0" dirty="0" err="1">
                <a:ea typeface="ヒラギノ角ゴ Pro W3"/>
                <a:cs typeface="ヒラギノ角ゴ Pro W3"/>
              </a:rPr>
              <a:t>Mechanically</a:t>
            </a:r>
            <a:r>
              <a:rPr lang="es-419" b="0" i="1" noProof="0" dirty="0">
                <a:ea typeface="ヒラギノ角ゴ Pro W3"/>
                <a:cs typeface="ヒラギノ角ゴ Pro W3"/>
              </a:rPr>
              <a:t> </a:t>
            </a:r>
            <a:r>
              <a:rPr lang="es-419" b="0" i="1" noProof="0" dirty="0" err="1">
                <a:ea typeface="ヒラギノ角ゴ Pro W3"/>
                <a:cs typeface="ヒラギノ角ゴ Pro W3"/>
              </a:rPr>
              <a:t>Ventilated</a:t>
            </a:r>
            <a:r>
              <a:rPr lang="es-419" b="0" i="1" noProof="0" dirty="0">
                <a:ea typeface="ヒラギノ角ゴ Pro W3"/>
                <a:cs typeface="ヒラギノ角ゴ Pro W3"/>
              </a:rPr>
              <a:t>, </a:t>
            </a:r>
            <a:r>
              <a:rPr lang="es-419" b="0" i="1" noProof="0" dirty="0" err="1">
                <a:ea typeface="ヒラギノ角ゴ Pro W3"/>
                <a:cs typeface="ヒラギノ角ゴ Pro W3"/>
              </a:rPr>
              <a:t>Critically</a:t>
            </a:r>
            <a:r>
              <a:rPr lang="es-419" b="0" i="1" noProof="0" dirty="0">
                <a:ea typeface="ヒラギノ角ゴ Pro W3"/>
                <a:cs typeface="ヒラギノ角ゴ Pro W3"/>
              </a:rPr>
              <a:t> </a:t>
            </a:r>
            <a:r>
              <a:rPr lang="es-419" b="0" i="1" noProof="0" dirty="0" err="1">
                <a:ea typeface="ヒラギノ角ゴ Pro W3"/>
                <a:cs typeface="ヒラギノ角ゴ Pro W3"/>
              </a:rPr>
              <a:t>Ill</a:t>
            </a:r>
            <a:r>
              <a:rPr lang="es-419" b="0" i="1" noProof="0" dirty="0">
                <a:ea typeface="ヒラギノ角ゴ Pro W3"/>
                <a:cs typeface="ヒラギノ角ゴ Pro W3"/>
              </a:rPr>
              <a:t> </a:t>
            </a:r>
            <a:r>
              <a:rPr lang="es-419" b="0" i="1" noProof="0" dirty="0" err="1">
                <a:ea typeface="ヒラギノ角ゴ Pro W3"/>
                <a:cs typeface="ヒラギノ角ゴ Pro W3"/>
              </a:rPr>
              <a:t>Adult</a:t>
            </a:r>
            <a:r>
              <a:rPr lang="es-419" b="0" i="1" noProof="0" dirty="0">
                <a:ea typeface="ヒラギノ角ゴ Pro W3"/>
                <a:cs typeface="ヒラギノ角ゴ Pro W3"/>
              </a:rPr>
              <a:t> </a:t>
            </a:r>
            <a:r>
              <a:rPr lang="es-419" b="0" i="1" noProof="0" dirty="0" err="1">
                <a:ea typeface="ヒラギノ角ゴ Pro W3"/>
                <a:cs typeface="ヒラギノ角ゴ Pro W3"/>
              </a:rPr>
              <a:t>Patients.http</a:t>
            </a:r>
            <a:r>
              <a:rPr lang="es-419" b="0" i="1" noProof="0" dirty="0">
                <a:ea typeface="ヒラギノ角ゴ Pro W3"/>
                <a:cs typeface="ヒラギノ角ゴ Pro W3"/>
              </a:rPr>
              <a:t>://www.criticalcarenutrition.com/docs/cpg/srrev.pdf. </a:t>
            </a:r>
            <a:r>
              <a:rPr lang="es-419" b="0" i="1" noProof="0" dirty="0" err="1">
                <a:ea typeface="ヒラギノ角ゴ Pro W3"/>
                <a:cs typeface="ヒラギノ角ゴ Pro W3"/>
              </a:rPr>
              <a:t>Accessed</a:t>
            </a:r>
            <a:r>
              <a:rPr lang="es-419" b="0" i="1" noProof="0" dirty="0">
                <a:ea typeface="ヒラギノ角ゴ Pro W3"/>
                <a:cs typeface="ヒラギノ角ゴ Pro W3"/>
              </a:rPr>
              <a:t> </a:t>
            </a:r>
            <a:r>
              <a:rPr lang="es-419" b="0" i="1" noProof="0" dirty="0" err="1">
                <a:ea typeface="ヒラギノ角ゴ Pro W3"/>
                <a:cs typeface="ヒラギノ角ゴ Pro W3"/>
              </a:rPr>
              <a:t>October</a:t>
            </a:r>
            <a:r>
              <a:rPr lang="es-419" b="0" i="1" noProof="0" dirty="0">
                <a:ea typeface="ヒラギノ角ゴ Pro W3"/>
                <a:cs typeface="ヒラギノ角ゴ Pro W3"/>
              </a:rPr>
              <a:t> 30, 2010.</a:t>
            </a:r>
          </a:p>
          <a:p>
            <a:r>
              <a:rPr lang="es-419" b="0" i="1" noProof="0" dirty="0" err="1">
                <a:ea typeface="ヒラギノ角ゴ Pro W3"/>
                <a:cs typeface="ヒラギノ角ゴ Pro W3"/>
              </a:rPr>
              <a:t>McCowen</a:t>
            </a:r>
            <a:r>
              <a:rPr lang="es-419" b="0" i="1" noProof="0" dirty="0">
                <a:ea typeface="ヒラギノ角ゴ Pro W3"/>
                <a:cs typeface="ヒラギノ角ゴ Pro W3"/>
              </a:rPr>
              <a:t> KC, </a:t>
            </a:r>
            <a:r>
              <a:rPr lang="es-419" b="0" i="1" noProof="0" dirty="0" err="1">
                <a:ea typeface="ヒラギノ角ゴ Pro W3"/>
                <a:cs typeface="ヒラギノ角ゴ Pro W3"/>
              </a:rPr>
              <a:t>Bistrian</a:t>
            </a:r>
            <a:r>
              <a:rPr lang="es-419" b="0" i="1" noProof="0" dirty="0">
                <a:ea typeface="ヒラギノ角ゴ Pro W3"/>
                <a:cs typeface="ヒラギノ角ゴ Pro W3"/>
              </a:rPr>
              <a:t> BR. </a:t>
            </a:r>
            <a:r>
              <a:rPr lang="es-419" b="0" i="1" noProof="0" dirty="0" err="1">
                <a:ea typeface="ヒラギノ角ゴ Pro W3"/>
                <a:cs typeface="ヒラギノ角ゴ Pro W3"/>
              </a:rPr>
              <a:t>Immunonutrition</a:t>
            </a:r>
            <a:r>
              <a:rPr lang="es-419" b="0" i="1" noProof="0" dirty="0">
                <a:ea typeface="ヒラギノ角ゴ Pro W3"/>
                <a:cs typeface="ヒラギノ角ゴ Pro W3"/>
              </a:rPr>
              <a:t>: </a:t>
            </a:r>
            <a:r>
              <a:rPr lang="es-419" b="0" i="1" noProof="0" dirty="0" err="1">
                <a:ea typeface="ヒラギノ角ゴ Pro W3"/>
                <a:cs typeface="ヒラギノ角ゴ Pro W3"/>
              </a:rPr>
              <a:t>problematic</a:t>
            </a:r>
            <a:r>
              <a:rPr lang="es-419" b="0" i="1" noProof="0" dirty="0">
                <a:ea typeface="ヒラギノ角ゴ Pro W3"/>
                <a:cs typeface="ヒラギノ角ゴ Pro W3"/>
              </a:rPr>
              <a:t> </a:t>
            </a:r>
            <a:r>
              <a:rPr lang="es-419" b="0" i="1" noProof="0" dirty="0" err="1">
                <a:ea typeface="ヒラギノ角ゴ Pro W3"/>
                <a:cs typeface="ヒラギノ角ゴ Pro W3"/>
              </a:rPr>
              <a:t>or</a:t>
            </a:r>
            <a:r>
              <a:rPr lang="es-419" b="0" i="1" noProof="0" dirty="0">
                <a:ea typeface="ヒラギノ角ゴ Pro W3"/>
                <a:cs typeface="ヒラギノ角ゴ Pro W3"/>
              </a:rPr>
              <a:t> </a:t>
            </a:r>
            <a:r>
              <a:rPr lang="es-419" b="0" i="1" noProof="0" dirty="0" err="1">
                <a:ea typeface="ヒラギノ角ゴ Pro W3"/>
                <a:cs typeface="ヒラギノ角ゴ Pro W3"/>
              </a:rPr>
              <a:t>problem</a:t>
            </a:r>
            <a:r>
              <a:rPr lang="es-419" b="0" i="1" noProof="0" dirty="0">
                <a:ea typeface="ヒラギノ角ゴ Pro W3"/>
                <a:cs typeface="ヒラギノ角ゴ Pro W3"/>
              </a:rPr>
              <a:t> </a:t>
            </a:r>
            <a:r>
              <a:rPr lang="es-419" b="0" i="1" noProof="0" dirty="0" err="1">
                <a:ea typeface="ヒラギノ角ゴ Pro W3"/>
                <a:cs typeface="ヒラギノ角ゴ Pro W3"/>
              </a:rPr>
              <a:t>solving</a:t>
            </a:r>
            <a:r>
              <a:rPr lang="es-419" b="0" i="1" noProof="0" dirty="0">
                <a:ea typeface="ヒラギノ角ゴ Pro W3"/>
                <a:cs typeface="ヒラギノ角ゴ Pro W3"/>
              </a:rPr>
              <a:t>? Am J </a:t>
            </a:r>
            <a:r>
              <a:rPr lang="es-419" b="0" i="1" noProof="0" dirty="0" err="1">
                <a:ea typeface="ヒラギノ角ゴ Pro W3"/>
                <a:cs typeface="ヒラギノ角ゴ Pro W3"/>
              </a:rPr>
              <a:t>Clin</a:t>
            </a:r>
            <a:r>
              <a:rPr lang="es-419" b="0" i="1" noProof="0" dirty="0">
                <a:ea typeface="ヒラギノ角ゴ Pro W3"/>
                <a:cs typeface="ヒラギノ角ゴ Pro W3"/>
              </a:rPr>
              <a:t> </a:t>
            </a:r>
            <a:r>
              <a:rPr lang="es-419" b="0" i="1" noProof="0" dirty="0" err="1">
                <a:ea typeface="ヒラギノ角ゴ Pro W3"/>
                <a:cs typeface="ヒラギノ角ゴ Pro W3"/>
              </a:rPr>
              <a:t>Nutr</a:t>
            </a:r>
            <a:r>
              <a:rPr lang="es-419" b="0" i="1" noProof="0" dirty="0">
                <a:ea typeface="ヒラギノ角ゴ Pro W3"/>
                <a:cs typeface="ヒラギノ角ゴ Pro W3"/>
              </a:rPr>
              <a:t> 2003;77:764-770.</a:t>
            </a:r>
            <a:endParaRPr lang="es-419" sz="1000" b="0" i="1" noProof="0" dirty="0">
              <a:ea typeface="ヒラギノ角ゴ Pro W3" charset="-128"/>
              <a:cs typeface="ヒラギノ角ゴ Pro W3" charset="-128"/>
            </a:endParaRPr>
          </a:p>
        </p:txBody>
      </p:sp>
      <p:sp>
        <p:nvSpPr>
          <p:cNvPr id="48132" name="Slide Number Placeholder 3"/>
          <p:cNvSpPr>
            <a:spLocks noGrp="1"/>
          </p:cNvSpPr>
          <p:nvPr>
            <p:ph type="sldNum" sz="quarter" idx="5"/>
          </p:nvPr>
        </p:nvSpPr>
        <p:spPr>
          <a:noFill/>
        </p:spPr>
        <p:txBody>
          <a:bodyPr/>
          <a:lstStyle/>
          <a:p>
            <a:fld id="{C0C91232-7FEE-BB43-B733-53A1EE30ADE5}" type="slidenum">
              <a:rPr lang="en-US"/>
              <a:pPr/>
              <a:t>14</a:t>
            </a:fld>
            <a:endParaRPr lang="en-US"/>
          </a:p>
        </p:txBody>
      </p:sp>
    </p:spTree>
    <p:extLst>
      <p:ext uri="{BB962C8B-B14F-4D97-AF65-F5344CB8AC3E}">
        <p14:creationId xmlns:p14="http://schemas.microsoft.com/office/powerpoint/2010/main" val="3911791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381000" y="685800"/>
            <a:ext cx="6096000" cy="3429000"/>
          </a:xfrm>
          <a:prstGeom prst="rect">
            <a:avLst/>
          </a:prstGeom>
          <a:ln/>
        </p:spPr>
      </p:sp>
      <p:sp>
        <p:nvSpPr>
          <p:cNvPr id="3" name="Notes Placeholder 2"/>
          <p:cNvSpPr>
            <a:spLocks noGrp="1"/>
          </p:cNvSpPr>
          <p:nvPr>
            <p:ph type="body" idx="1"/>
          </p:nvPr>
        </p:nvSpPr>
        <p:spPr/>
        <p:txBody>
          <a:bodyPr>
            <a:normAutofit lnSpcReduction="10000"/>
          </a:bodyPr>
          <a:lstStyle/>
          <a:p>
            <a:pPr eaLnBrk="0" hangingPunct="0">
              <a:spcBef>
                <a:spcPct val="20000"/>
              </a:spcBef>
            </a:pPr>
            <a:r>
              <a:rPr lang="es-419" sz="1000" u="none" noProof="0" dirty="0">
                <a:latin typeface="Arial" charset="0"/>
                <a:cs typeface="Arial" charset="0"/>
              </a:rPr>
              <a:t>Una revisión sistemática más reciente investigó el beneficio de las fórmulas adicionadas con arginina y/o aceite de pescado en pacientes que se someterán a cirugía mayor, y ésta ofrece más información sobre su uso potencial.</a:t>
            </a:r>
          </a:p>
          <a:p>
            <a:pPr eaLnBrk="0" hangingPunct="0">
              <a:spcBef>
                <a:spcPct val="20000"/>
              </a:spcBef>
            </a:pPr>
            <a:endParaRPr lang="es-419" sz="1000" u="none" noProof="0" dirty="0">
              <a:latin typeface="Arial" charset="0"/>
              <a:cs typeface="Arial" charset="0"/>
            </a:endParaRPr>
          </a:p>
          <a:p>
            <a:pPr eaLnBrk="0" hangingPunct="0">
              <a:spcBef>
                <a:spcPct val="20000"/>
              </a:spcBef>
            </a:pPr>
            <a:r>
              <a:rPr lang="es-419" sz="1000" u="none" noProof="0" dirty="0">
                <a:latin typeface="Arial" charset="0"/>
                <a:cs typeface="Arial" charset="0"/>
              </a:rPr>
              <a:t>Veintiún estudios aleatorizados, controlados, con un total de 1918 pacientes, cumplieron con los criterios de inclusión.</a:t>
            </a:r>
          </a:p>
          <a:p>
            <a:pPr eaLnBrk="0" hangingPunct="0">
              <a:spcBef>
                <a:spcPct val="20000"/>
              </a:spcBef>
            </a:pPr>
            <a:endParaRPr lang="es-419" sz="1000" u="none" noProof="0" dirty="0">
              <a:latin typeface="Arial" charset="0"/>
              <a:cs typeface="Arial" charset="0"/>
            </a:endParaRPr>
          </a:p>
          <a:p>
            <a:pPr eaLnBrk="0" hangingPunct="0">
              <a:spcBef>
                <a:spcPct val="20000"/>
              </a:spcBef>
            </a:pPr>
            <a:r>
              <a:rPr lang="es-419" sz="1000" u="none" noProof="0" dirty="0">
                <a:latin typeface="Arial" charset="0"/>
                <a:cs typeface="Arial" charset="0"/>
              </a:rPr>
              <a:t>Quince de los ensayos estudiaron pacientes que se someterían a cirugía abdominal por malignidades gastrointestinales, 2 evaluaron pacientes que se someterían a cirugía general abdominal, 3 estudiaron pacientes con cáncer de cabeza y cuello que se someterían a resección quirúrgica y 1 estudió pacientes de cirugía cardíaca de alto riesgo.</a:t>
            </a:r>
          </a:p>
          <a:p>
            <a:pPr eaLnBrk="0" hangingPunct="0">
              <a:spcBef>
                <a:spcPct val="20000"/>
              </a:spcBef>
            </a:pPr>
            <a:endParaRPr lang="es-419" sz="1000" u="none" noProof="0" dirty="0">
              <a:latin typeface="Arial" charset="0"/>
              <a:cs typeface="Arial" charset="0"/>
            </a:endParaRPr>
          </a:p>
          <a:p>
            <a:pPr eaLnBrk="0" hangingPunct="0">
              <a:spcBef>
                <a:spcPct val="20000"/>
              </a:spcBef>
            </a:pPr>
            <a:r>
              <a:rPr lang="es-419" sz="1000" u="none" noProof="0" dirty="0">
                <a:latin typeface="Arial" charset="0"/>
                <a:cs typeface="Arial" charset="0"/>
              </a:rPr>
              <a:t>Dieciocho de los estudios usaron una fórmula adicionada con arginina y aceite de pescado, 2 estudios usaron fórmulas adicionadas con arginina, y 1 estudio utilizó una fórmula adicionada con aceite de pescado.</a:t>
            </a:r>
          </a:p>
          <a:p>
            <a:pPr eaLnBrk="0" hangingPunct="0">
              <a:spcBef>
                <a:spcPct val="20000"/>
              </a:spcBef>
            </a:pPr>
            <a:endParaRPr lang="es-419" sz="1000" u="none" noProof="0" dirty="0">
              <a:latin typeface="Arial" charset="0"/>
              <a:cs typeface="Arial" charset="0"/>
            </a:endParaRPr>
          </a:p>
          <a:p>
            <a:pPr eaLnBrk="0" hangingPunct="0">
              <a:spcBef>
                <a:spcPct val="20000"/>
              </a:spcBef>
            </a:pPr>
            <a:r>
              <a:rPr lang="es-419" sz="1000" u="none" noProof="0" dirty="0">
                <a:latin typeface="Arial" charset="0"/>
                <a:cs typeface="Arial" charset="0"/>
              </a:rPr>
              <a:t>Los resultados de la revisión mostraron que el uso de fórmulas adicionadas con arginina y/o aceite de pescado administradas posteriormente a la operación o en estado perioperatorio redujeron significativamente el riesgo de las infecciones adquiridas (OR 0.49; 95% IC, 0.39-0.62, P&lt;.0001) las complicaciones en heridas (OR 0.60; 95% IC, 0.40-0.91, P=.02) y la duración de la estancia (-3.03 días; 95% IC, de -3.43 a - 2.64 días, P&lt;.0001).</a:t>
            </a:r>
          </a:p>
          <a:p>
            <a:pPr eaLnBrk="0" hangingPunct="0">
              <a:spcBef>
                <a:spcPct val="20000"/>
              </a:spcBef>
            </a:pPr>
            <a:endParaRPr lang="es-419" sz="1000" u="none" noProof="0" dirty="0">
              <a:latin typeface="Arial" charset="0"/>
              <a:cs typeface="Arial" charset="0"/>
            </a:endParaRPr>
          </a:p>
          <a:p>
            <a:pPr eaLnBrk="0" hangingPunct="0">
              <a:spcBef>
                <a:spcPct val="20000"/>
              </a:spcBef>
            </a:pPr>
            <a:r>
              <a:rPr lang="es-419" sz="1000" u="none" noProof="0" dirty="0">
                <a:latin typeface="Arial" charset="0"/>
                <a:cs typeface="Arial" charset="0"/>
              </a:rPr>
              <a:t>Estos hallazgos indican que las fórmulas que contienen arginina y aceite de pescado ayudan a reducir el riesgo de infecciones adquiridas, infecciones de herida, y la duración de la hospitalización de los pacientes de alto riesgo sometidos a cirugía electiva.</a:t>
            </a:r>
          </a:p>
          <a:p>
            <a:pPr eaLnBrk="0" hangingPunct="0">
              <a:spcBef>
                <a:spcPct val="20000"/>
              </a:spcBef>
            </a:pPr>
            <a:endParaRPr lang="es-419" sz="1000" b="0" i="1" u="none" noProof="0" dirty="0">
              <a:latin typeface="Arial" charset="0"/>
              <a:cs typeface="Arial" charset="0"/>
            </a:endParaRPr>
          </a:p>
          <a:p>
            <a:pPr eaLnBrk="0" hangingPunct="0">
              <a:spcBef>
                <a:spcPct val="20000"/>
              </a:spcBef>
            </a:pPr>
            <a:r>
              <a:rPr lang="es-419" sz="1000" b="0" i="1" u="none" noProof="0" dirty="0" err="1">
                <a:latin typeface="Arial" charset="0"/>
                <a:cs typeface="Arial" charset="0"/>
              </a:rPr>
              <a:t>Marik</a:t>
            </a:r>
            <a:r>
              <a:rPr lang="es-419" sz="1000" b="0" i="1" u="none" noProof="0" dirty="0">
                <a:latin typeface="Arial" charset="0"/>
                <a:cs typeface="Arial" charset="0"/>
              </a:rPr>
              <a:t> PE, </a:t>
            </a:r>
            <a:r>
              <a:rPr lang="es-419" sz="1000" b="0" i="1" u="none" noProof="0" dirty="0" err="1">
                <a:latin typeface="Arial" charset="0"/>
                <a:cs typeface="Arial" charset="0"/>
              </a:rPr>
              <a:t>Zaloga</a:t>
            </a:r>
            <a:r>
              <a:rPr lang="es-419" sz="1000" b="0" i="1" u="none" noProof="0" dirty="0">
                <a:latin typeface="Arial" charset="0"/>
                <a:cs typeface="Arial" charset="0"/>
              </a:rPr>
              <a:t> GP. </a:t>
            </a:r>
            <a:r>
              <a:rPr lang="es-419" sz="1000" b="0" i="1" u="none" noProof="0" dirty="0" err="1">
                <a:latin typeface="Arial" charset="0"/>
                <a:cs typeface="Arial" charset="0"/>
              </a:rPr>
              <a:t>Immunonutrition</a:t>
            </a:r>
            <a:r>
              <a:rPr lang="es-419" sz="1000" b="0" i="1" u="none" noProof="0" dirty="0">
                <a:latin typeface="Arial" charset="0"/>
                <a:cs typeface="Arial" charset="0"/>
              </a:rPr>
              <a:t> in </a:t>
            </a:r>
            <a:r>
              <a:rPr lang="es-419" sz="1000" b="0" i="1" u="none" noProof="0" dirty="0" err="1">
                <a:latin typeface="Arial" charset="0"/>
                <a:cs typeface="Arial" charset="0"/>
              </a:rPr>
              <a:t>high-risk</a:t>
            </a:r>
            <a:r>
              <a:rPr lang="es-419" sz="1000" b="0" i="1" u="none" noProof="0" dirty="0">
                <a:latin typeface="Arial" charset="0"/>
                <a:cs typeface="Arial" charset="0"/>
              </a:rPr>
              <a:t> </a:t>
            </a:r>
            <a:r>
              <a:rPr lang="es-419" sz="1000" b="0" i="1" u="none" noProof="0" dirty="0" err="1">
                <a:latin typeface="Arial" charset="0"/>
                <a:cs typeface="Arial" charset="0"/>
              </a:rPr>
              <a:t>surgical</a:t>
            </a:r>
            <a:r>
              <a:rPr lang="es-419" sz="1000" b="0" i="1" u="none" noProof="0" dirty="0">
                <a:latin typeface="Arial" charset="0"/>
                <a:cs typeface="Arial" charset="0"/>
              </a:rPr>
              <a:t> </a:t>
            </a:r>
            <a:r>
              <a:rPr lang="es-419" sz="1000" b="0" i="1" u="none" noProof="0" dirty="0" err="1">
                <a:latin typeface="Arial" charset="0"/>
                <a:cs typeface="Arial" charset="0"/>
              </a:rPr>
              <a:t>patients</a:t>
            </a:r>
            <a:r>
              <a:rPr lang="es-419" sz="1000" b="0" i="1" u="none" noProof="0" dirty="0">
                <a:latin typeface="Arial" charset="0"/>
                <a:cs typeface="Arial" charset="0"/>
              </a:rPr>
              <a:t>: a </a:t>
            </a:r>
            <a:r>
              <a:rPr lang="es-419" sz="1000" b="0" i="1" u="none" noProof="0" dirty="0" err="1">
                <a:latin typeface="Arial" charset="0"/>
                <a:cs typeface="Arial" charset="0"/>
              </a:rPr>
              <a:t>systematic</a:t>
            </a:r>
            <a:r>
              <a:rPr lang="es-419" sz="1000" b="0" i="1" u="none" noProof="0" dirty="0">
                <a:latin typeface="Arial" charset="0"/>
                <a:cs typeface="Arial" charset="0"/>
              </a:rPr>
              <a:t> </a:t>
            </a:r>
            <a:r>
              <a:rPr lang="es-419" sz="1000" b="0" i="1" u="none" noProof="0" dirty="0" err="1">
                <a:latin typeface="Arial" charset="0"/>
                <a:cs typeface="Arial" charset="0"/>
              </a:rPr>
              <a:t>review</a:t>
            </a:r>
            <a:r>
              <a:rPr lang="es-419" sz="1000" b="0" i="1" u="none" noProof="0" dirty="0">
                <a:latin typeface="Arial" charset="0"/>
                <a:cs typeface="Arial" charset="0"/>
              </a:rPr>
              <a:t> and </a:t>
            </a:r>
            <a:r>
              <a:rPr lang="es-419" sz="1000" b="0" i="1" u="none" noProof="0" dirty="0" err="1">
                <a:latin typeface="Arial" charset="0"/>
                <a:cs typeface="Arial" charset="0"/>
              </a:rPr>
              <a:t>analysis</a:t>
            </a:r>
            <a:r>
              <a:rPr lang="es-419" sz="1000" b="0" i="1" u="none" noProof="0" dirty="0">
                <a:latin typeface="Arial" charset="0"/>
                <a:cs typeface="Arial" charset="0"/>
              </a:rPr>
              <a:t> of </a:t>
            </a:r>
            <a:r>
              <a:rPr lang="es-419" sz="1000" b="0" i="1" u="none" noProof="0" dirty="0" err="1">
                <a:latin typeface="Arial" charset="0"/>
                <a:cs typeface="Arial" charset="0"/>
              </a:rPr>
              <a:t>the</a:t>
            </a:r>
            <a:r>
              <a:rPr lang="es-419" sz="1000" b="0" i="1" u="none" noProof="0" dirty="0">
                <a:latin typeface="Arial" charset="0"/>
                <a:cs typeface="Arial" charset="0"/>
              </a:rPr>
              <a:t> </a:t>
            </a:r>
            <a:r>
              <a:rPr lang="es-419" sz="1000" b="0" i="1" u="none" noProof="0" dirty="0" err="1">
                <a:latin typeface="Arial" charset="0"/>
                <a:cs typeface="Arial" charset="0"/>
              </a:rPr>
              <a:t>literature</a:t>
            </a:r>
            <a:r>
              <a:rPr lang="es-419" sz="1000" b="0" i="1" u="none" noProof="0" dirty="0">
                <a:latin typeface="Arial" charset="0"/>
                <a:cs typeface="Arial" charset="0"/>
              </a:rPr>
              <a:t>. JPEN J </a:t>
            </a:r>
            <a:r>
              <a:rPr lang="es-419" sz="1000" b="0" i="1" u="none" noProof="0" dirty="0" err="1">
                <a:latin typeface="Arial" charset="0"/>
                <a:cs typeface="Arial" charset="0"/>
              </a:rPr>
              <a:t>Parenter</a:t>
            </a:r>
            <a:r>
              <a:rPr lang="es-419" sz="1000" b="0" i="1" u="none" noProof="0" dirty="0">
                <a:latin typeface="Arial" charset="0"/>
                <a:cs typeface="Arial" charset="0"/>
              </a:rPr>
              <a:t> Enteral </a:t>
            </a:r>
            <a:r>
              <a:rPr lang="es-419" sz="1000" b="0" i="1" u="none" noProof="0" dirty="0" err="1">
                <a:latin typeface="Arial" charset="0"/>
                <a:cs typeface="Arial" charset="0"/>
              </a:rPr>
              <a:t>Nutr</a:t>
            </a:r>
            <a:r>
              <a:rPr lang="es-419" sz="1000" b="0" i="1" u="none" noProof="0" dirty="0">
                <a:latin typeface="Arial" charset="0"/>
                <a:cs typeface="Arial" charset="0"/>
              </a:rPr>
              <a:t> 2010;34:378-386.</a:t>
            </a:r>
          </a:p>
          <a:p>
            <a:endParaRPr lang="en-US" sz="1000" dirty="0"/>
          </a:p>
        </p:txBody>
      </p:sp>
      <p:sp>
        <p:nvSpPr>
          <p:cNvPr id="45060" name="Slide Number Placeholder 3"/>
          <p:cNvSpPr>
            <a:spLocks noGrp="1"/>
          </p:cNvSpPr>
          <p:nvPr>
            <p:ph type="sldNum" sz="quarter" idx="5"/>
          </p:nvPr>
        </p:nvSpPr>
        <p:spPr>
          <a:noFill/>
        </p:spPr>
        <p:txBody>
          <a:bodyPr/>
          <a:lstStyle/>
          <a:p>
            <a:fld id="{70286AF1-63C5-DC47-BF74-8753D8D1A995}" type="slidenum">
              <a:rPr lang="en-US"/>
              <a:pPr/>
              <a:t>15</a:t>
            </a:fld>
            <a:endParaRPr lang="en-US"/>
          </a:p>
        </p:txBody>
      </p:sp>
    </p:spTree>
    <p:extLst>
      <p:ext uri="{BB962C8B-B14F-4D97-AF65-F5344CB8AC3E}">
        <p14:creationId xmlns:p14="http://schemas.microsoft.com/office/powerpoint/2010/main" val="1247938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r>
              <a:rPr lang="es-419" noProof="0" dirty="0"/>
              <a:t>Desde la publicación de las guías mencionadas en el 2009, </a:t>
            </a:r>
            <a:r>
              <a:rPr lang="es-419" noProof="0" dirty="0" err="1"/>
              <a:t>Drover</a:t>
            </a:r>
            <a:r>
              <a:rPr lang="es-419" noProof="0" dirty="0"/>
              <a:t> y colaboradores llevaron a cabo un meta análisis para establecer como la terapia nutricional con arginina y aceite de pescado afectaba las tasas de infección y los desenlaces en pacientes quirúrgicos. El resultado principal evaluado fue el número de pacientes con nuevas infecciones. Los resultados secundarios evaluados fueron la estancia hospitalaria y la mortalidad. Los investigadores incluyeron 35 estudios aleatorizados y controlados (RCT) que incluyeron más de 3.200 pacientes de cirugía electiva a quienes se les suministró nutrición enteral adicionada con arginina con o sin otros </a:t>
            </a:r>
            <a:r>
              <a:rPr lang="es-419" noProof="0" dirty="0" err="1"/>
              <a:t>inmunomoduladores</a:t>
            </a:r>
            <a:r>
              <a:rPr lang="es-419" noProof="0" dirty="0"/>
              <a:t>.</a:t>
            </a:r>
          </a:p>
          <a:p>
            <a:endParaRPr lang="es-419" noProof="0" dirty="0"/>
          </a:p>
          <a:p>
            <a:r>
              <a:rPr lang="es-419" b="0" i="1" noProof="0" dirty="0" err="1"/>
              <a:t>Drover</a:t>
            </a:r>
            <a:r>
              <a:rPr lang="es-419" b="0" i="1" noProof="0" dirty="0"/>
              <a:t> JW, </a:t>
            </a:r>
            <a:r>
              <a:rPr lang="es-419" b="0" i="1" noProof="0" dirty="0" err="1"/>
              <a:t>Dhaliwal</a:t>
            </a:r>
            <a:r>
              <a:rPr lang="es-419" b="0" i="1" noProof="0" dirty="0"/>
              <a:t> R, </a:t>
            </a:r>
            <a:r>
              <a:rPr lang="es-419" b="0" i="1" noProof="0" dirty="0" err="1"/>
              <a:t>Weitzel</a:t>
            </a:r>
            <a:r>
              <a:rPr lang="es-419" b="0" i="1" noProof="0" dirty="0"/>
              <a:t> L, et al. </a:t>
            </a:r>
            <a:r>
              <a:rPr lang="es-419" b="0" i="1" noProof="0" dirty="0" err="1"/>
              <a:t>Perioperative</a:t>
            </a:r>
            <a:r>
              <a:rPr lang="es-419" b="0" i="1" noProof="0" dirty="0"/>
              <a:t> use of </a:t>
            </a:r>
            <a:r>
              <a:rPr lang="es-419" b="0" i="1" noProof="0" dirty="0" err="1"/>
              <a:t>arginine-supplemented</a:t>
            </a:r>
            <a:r>
              <a:rPr lang="es-419" b="0" i="1" noProof="0" dirty="0"/>
              <a:t> </a:t>
            </a:r>
            <a:r>
              <a:rPr lang="es-419" b="0" i="1" noProof="0" dirty="0" err="1"/>
              <a:t>diets</a:t>
            </a:r>
            <a:r>
              <a:rPr lang="es-419" b="0" i="1" noProof="0" dirty="0"/>
              <a:t>: a </a:t>
            </a:r>
            <a:r>
              <a:rPr lang="es-419" b="0" i="1" noProof="0" dirty="0" err="1"/>
              <a:t>systematic</a:t>
            </a:r>
            <a:r>
              <a:rPr lang="es-419" b="0" i="1" noProof="0" dirty="0"/>
              <a:t> </a:t>
            </a:r>
            <a:r>
              <a:rPr lang="es-419" b="0" i="1" noProof="0" dirty="0" err="1"/>
              <a:t>review</a:t>
            </a:r>
            <a:r>
              <a:rPr lang="es-419" b="0" i="1" noProof="0" dirty="0"/>
              <a:t> of </a:t>
            </a:r>
            <a:r>
              <a:rPr lang="es-419" b="0" i="1" noProof="0" dirty="0" err="1"/>
              <a:t>the</a:t>
            </a:r>
            <a:r>
              <a:rPr lang="es-419" b="0" i="1" noProof="0" dirty="0"/>
              <a:t> </a:t>
            </a:r>
            <a:r>
              <a:rPr lang="es-419" b="0" i="1" noProof="0" dirty="0" err="1"/>
              <a:t>evidence</a:t>
            </a:r>
            <a:r>
              <a:rPr lang="es-419" b="0" i="1" noProof="0" dirty="0"/>
              <a:t>. J Am </a:t>
            </a:r>
            <a:r>
              <a:rPr lang="es-419" b="0" i="1" noProof="0" dirty="0" err="1"/>
              <a:t>Coll</a:t>
            </a:r>
            <a:r>
              <a:rPr lang="es-419" b="0" i="1" noProof="0" dirty="0"/>
              <a:t> </a:t>
            </a:r>
            <a:r>
              <a:rPr lang="es-419" b="0" i="1" noProof="0" dirty="0" err="1"/>
              <a:t>Surg</a:t>
            </a:r>
            <a:r>
              <a:rPr lang="es-419" b="0" i="1" noProof="0" dirty="0"/>
              <a:t>. 2011;212:385-399. </a:t>
            </a:r>
          </a:p>
        </p:txBody>
      </p:sp>
      <p:sp>
        <p:nvSpPr>
          <p:cNvPr id="4" name="Slide Number Placeholder 3"/>
          <p:cNvSpPr>
            <a:spLocks noGrp="1"/>
          </p:cNvSpPr>
          <p:nvPr>
            <p:ph type="sldNum" sz="quarter" idx="10"/>
          </p:nvPr>
        </p:nvSpPr>
        <p:spPr/>
        <p:txBody>
          <a:bodyPr/>
          <a:lstStyle/>
          <a:p>
            <a:fld id="{CA9BAE63-DC4F-A342-A434-897D314A7379}" type="slidenum">
              <a:rPr lang="en-US" smtClean="0"/>
              <a:pPr/>
              <a:t>16</a:t>
            </a:fld>
            <a:endParaRPr lang="en-US"/>
          </a:p>
        </p:txBody>
      </p:sp>
    </p:spTree>
    <p:extLst>
      <p:ext uri="{BB962C8B-B14F-4D97-AF65-F5344CB8AC3E}">
        <p14:creationId xmlns:p14="http://schemas.microsoft.com/office/powerpoint/2010/main" val="1102116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r>
              <a:rPr lang="es-419" noProof="0" dirty="0"/>
              <a:t>Resultados del estudio: cuando se combinaron estadísticamente los resultados de 28 estudios que informaban sobre complicaciones infecciosas, se demostró que las fórmulas suplementadas con arginina se correlacionaban significativamente con reducción global de las complicaciones infecciosas en comparación con fórmulas nutricionales estándar (RR=0.60 (95%CI: 0.50 0.72), p=0.00001. Estos hallazgos mostraron una reducción del 40% en infecciones con el uso de dietas suplementadas con arginina.</a:t>
            </a:r>
          </a:p>
          <a:p>
            <a:r>
              <a:rPr lang="es-419" noProof="0" dirty="0"/>
              <a:t>Así mismo los resultados agrupados de 29 de estudios evidenciaron una reducción de la estancia hospitalaria global para pacientes quirúrgicos que recibieron fórmulas suplementadas con arginina (RR= -1.74 (95% CI:-2.76, -0.72), P=0.0008).</a:t>
            </a:r>
          </a:p>
          <a:p>
            <a:r>
              <a:rPr lang="es-419" noProof="0" dirty="0"/>
              <a:t>El análisis de subgrupos demostró que todos los pacientes se beneficiaban de la administración de estas fórmulas con respecto a la reducción de infecciones. Sin embargo, el resultado fue mejor cuando se administraban en todo el período </a:t>
            </a:r>
            <a:r>
              <a:rPr lang="es-419" noProof="0" dirty="0" err="1"/>
              <a:t>perioperatorio</a:t>
            </a:r>
            <a:r>
              <a:rPr lang="es-419" noProof="0" dirty="0"/>
              <a:t>, en comparación con la administración aislada en el preoperatorio o en el postoperatorio solamente.</a:t>
            </a:r>
          </a:p>
          <a:p>
            <a:endParaRPr lang="en-US" dirty="0" err="1"/>
          </a:p>
          <a:p>
            <a:r>
              <a:rPr lang="en-US" b="0" i="1" dirty="0" err="1"/>
              <a:t>Drover JW, Dhaliwal R, Weitzel L, et al. Perioperative use of arginine-supplemented diets: a systematic review of the evidence. J Am Coll Surg. 2011;212:385-399.</a:t>
            </a:r>
            <a:endParaRPr lang="es-ES_tradnl" b="0" i="1" dirty="0"/>
          </a:p>
        </p:txBody>
      </p:sp>
      <p:sp>
        <p:nvSpPr>
          <p:cNvPr id="4" name="Slide Number Placeholder 3"/>
          <p:cNvSpPr>
            <a:spLocks noGrp="1"/>
          </p:cNvSpPr>
          <p:nvPr>
            <p:ph type="sldNum" sz="quarter" idx="10"/>
          </p:nvPr>
        </p:nvSpPr>
        <p:spPr/>
        <p:txBody>
          <a:bodyPr/>
          <a:lstStyle/>
          <a:p>
            <a:fld id="{CA9BAE63-DC4F-A342-A434-897D314A7379}" type="slidenum">
              <a:rPr lang="en-US" smtClean="0"/>
              <a:pPr/>
              <a:t>17</a:t>
            </a:fld>
            <a:endParaRPr lang="en-US"/>
          </a:p>
        </p:txBody>
      </p:sp>
    </p:spTree>
    <p:extLst>
      <p:ext uri="{BB962C8B-B14F-4D97-AF65-F5344CB8AC3E}">
        <p14:creationId xmlns:p14="http://schemas.microsoft.com/office/powerpoint/2010/main" val="1910675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r>
              <a:rPr lang="es-419" noProof="0" dirty="0"/>
              <a:t>Este es otro meta análisis reciente de 21 estudios aleatorizados y controlados (RCT) dirigido a evaluar el resultado clínico de administrar nutrición enteral con </a:t>
            </a:r>
            <a:r>
              <a:rPr lang="es-419" noProof="0" dirty="0" err="1"/>
              <a:t>inmunomoduladores</a:t>
            </a:r>
            <a:r>
              <a:rPr lang="es-419" noProof="0" dirty="0"/>
              <a:t> a pacientes sometidos a cirugía gastrointestinal mayor. El análisis de grupos se vio limitado debido a la heterogeneidad de pacientes, momento de la intervención y grupos de control.</a:t>
            </a:r>
          </a:p>
          <a:p>
            <a:r>
              <a:rPr lang="es-419" noProof="0" dirty="0"/>
              <a:t>Los resultados demostraron que la administración </a:t>
            </a:r>
            <a:r>
              <a:rPr lang="es-419" noProof="0" dirty="0" err="1"/>
              <a:t>perioperatoria</a:t>
            </a:r>
            <a:r>
              <a:rPr lang="es-419" noProof="0" dirty="0"/>
              <a:t> de </a:t>
            </a:r>
            <a:r>
              <a:rPr lang="es-419" noProof="0" dirty="0" err="1"/>
              <a:t>inmunomoduladores</a:t>
            </a:r>
            <a:r>
              <a:rPr lang="es-419" noProof="0" dirty="0"/>
              <a:t> redujo significativamente la ocurrencia de complicaciones y de infecciones </a:t>
            </a:r>
            <a:r>
              <a:rPr lang="es-419" noProof="0" dirty="0" err="1"/>
              <a:t>postoiperatorias</a:t>
            </a:r>
            <a:r>
              <a:rPr lang="es-419" noProof="0" dirty="0"/>
              <a:t>.</a:t>
            </a:r>
          </a:p>
          <a:p>
            <a:r>
              <a:rPr lang="es-419" noProof="0" dirty="0"/>
              <a:t>Basados en los resultados, los investigadores recomiendan el uso de fórmulas </a:t>
            </a:r>
            <a:r>
              <a:rPr lang="es-419" noProof="0" dirty="0" err="1"/>
              <a:t>inmunomoduladoras</a:t>
            </a:r>
            <a:r>
              <a:rPr lang="es-419" noProof="0" dirty="0"/>
              <a:t> en el </a:t>
            </a:r>
            <a:r>
              <a:rPr lang="es-419" noProof="0" dirty="0" err="1"/>
              <a:t>perioperatorio</a:t>
            </a:r>
            <a:r>
              <a:rPr lang="es-419" noProof="0" dirty="0"/>
              <a:t> de pacientes sometidos a cirugía gastrointestinal mayor.</a:t>
            </a:r>
          </a:p>
          <a:p>
            <a:endParaRPr lang="en-US" dirty="0"/>
          </a:p>
          <a:p>
            <a:r>
              <a:rPr lang="en-US" dirty="0" err="1"/>
              <a:t>Cerantola</a:t>
            </a:r>
            <a:r>
              <a:rPr lang="en-US" dirty="0"/>
              <a:t> Y, </a:t>
            </a:r>
            <a:r>
              <a:rPr lang="en-US" dirty="0" err="1"/>
              <a:t>Hübner</a:t>
            </a:r>
            <a:r>
              <a:rPr lang="en-US" dirty="0"/>
              <a:t> M. Grass F, et al. </a:t>
            </a:r>
            <a:r>
              <a:rPr lang="en-US" dirty="0" err="1"/>
              <a:t>Inmunonutrición</a:t>
            </a:r>
            <a:r>
              <a:rPr lang="en-US" dirty="0"/>
              <a:t> in gastrointestinal </a:t>
            </a:r>
            <a:r>
              <a:rPr lang="en-US" dirty="0" err="1"/>
              <a:t>sugery</a:t>
            </a:r>
            <a:r>
              <a:rPr lang="en-US" dirty="0"/>
              <a:t>. Br J Surg. 2011;98:37-48</a:t>
            </a:r>
            <a:endParaRPr lang="es-ES_tradnl" dirty="0"/>
          </a:p>
        </p:txBody>
      </p:sp>
      <p:sp>
        <p:nvSpPr>
          <p:cNvPr id="4" name="Slide Number Placeholder 3"/>
          <p:cNvSpPr>
            <a:spLocks noGrp="1"/>
          </p:cNvSpPr>
          <p:nvPr>
            <p:ph type="sldNum" sz="quarter" idx="10"/>
          </p:nvPr>
        </p:nvSpPr>
        <p:spPr/>
        <p:txBody>
          <a:bodyPr/>
          <a:lstStyle/>
          <a:p>
            <a:fld id="{CA9BAE63-DC4F-A342-A434-897D314A7379}" type="slidenum">
              <a:rPr lang="en-US" smtClean="0"/>
              <a:pPr/>
              <a:t>18</a:t>
            </a:fld>
            <a:endParaRPr lang="en-US"/>
          </a:p>
        </p:txBody>
      </p:sp>
    </p:spTree>
    <p:extLst>
      <p:ext uri="{BB962C8B-B14F-4D97-AF65-F5344CB8AC3E}">
        <p14:creationId xmlns:p14="http://schemas.microsoft.com/office/powerpoint/2010/main" val="3059019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fontScale="85000" lnSpcReduction="20000"/>
          </a:bodyPr>
          <a:lstStyle/>
          <a:p>
            <a:r>
              <a:rPr lang="es-419" noProof="0" dirty="0"/>
              <a:t>En estados catabólicos relacionados con trauma o enfermedad, la glutamina se convierte en condicionalmente esencial, requiriéndose su administración exógena para evitar la deficiencia.</a:t>
            </a:r>
          </a:p>
          <a:p>
            <a:r>
              <a:rPr lang="es-419" noProof="0" dirty="0"/>
              <a:t>El organismo requiere una cantidad suficiente porque la glutamina desempeña varias funciones que incluyen:</a:t>
            </a:r>
          </a:p>
          <a:p>
            <a:pPr indent="180000">
              <a:buFont typeface="Arial"/>
              <a:buChar char="•"/>
            </a:pPr>
            <a:r>
              <a:rPr lang="es-419" noProof="0" dirty="0"/>
              <a:t>Sustrato para la síntesis proteica</a:t>
            </a:r>
          </a:p>
          <a:p>
            <a:pPr indent="180000">
              <a:buFont typeface="Arial"/>
              <a:buChar char="•"/>
            </a:pPr>
            <a:r>
              <a:rPr lang="es-419" noProof="0" dirty="0"/>
              <a:t>Precursor anabólico para el crecimiento muscular</a:t>
            </a:r>
          </a:p>
          <a:p>
            <a:pPr indent="180000">
              <a:buFont typeface="Arial"/>
              <a:buChar char="•"/>
            </a:pPr>
            <a:r>
              <a:rPr lang="es-419" noProof="0" dirty="0"/>
              <a:t>Balance ácido-base a nivel del riñón</a:t>
            </a:r>
          </a:p>
          <a:p>
            <a:pPr indent="180000">
              <a:buFont typeface="Arial"/>
              <a:buChar char="•"/>
            </a:pPr>
            <a:r>
              <a:rPr lang="es-419" noProof="0" dirty="0" err="1"/>
              <a:t>Ureagénesis</a:t>
            </a:r>
            <a:r>
              <a:rPr lang="es-419" noProof="0" dirty="0"/>
              <a:t> hepática</a:t>
            </a:r>
          </a:p>
          <a:p>
            <a:pPr indent="180000">
              <a:buFont typeface="Arial"/>
              <a:buChar char="•"/>
            </a:pPr>
            <a:r>
              <a:rPr lang="es-419" noProof="0" dirty="0"/>
              <a:t>Gluconeogénesis hepática y renal</a:t>
            </a:r>
          </a:p>
          <a:p>
            <a:pPr indent="180000">
              <a:buFont typeface="Arial"/>
              <a:buChar char="•"/>
            </a:pPr>
            <a:r>
              <a:rPr lang="es-419" noProof="0" dirty="0"/>
              <a:t>Combustible para las células gastrointestinales y de la respuesta inmunológica</a:t>
            </a:r>
          </a:p>
          <a:p>
            <a:pPr indent="180000">
              <a:buFont typeface="Arial"/>
              <a:buChar char="•"/>
            </a:pPr>
            <a:r>
              <a:rPr lang="es-419" noProof="0" dirty="0"/>
              <a:t>Transporte de nitrógeno entre órganos</a:t>
            </a:r>
          </a:p>
          <a:p>
            <a:pPr indent="180000">
              <a:buFont typeface="Arial"/>
              <a:buChar char="•"/>
            </a:pPr>
            <a:r>
              <a:rPr lang="es-419" noProof="0" dirty="0"/>
              <a:t>Síntesis de neurotransmisores</a:t>
            </a:r>
          </a:p>
          <a:p>
            <a:pPr indent="180000">
              <a:buFont typeface="Arial"/>
              <a:buChar char="•"/>
            </a:pPr>
            <a:r>
              <a:rPr lang="es-419" noProof="0" dirty="0"/>
              <a:t>Síntesis de nucleótidos y ácidos nucleicos</a:t>
            </a:r>
          </a:p>
          <a:p>
            <a:pPr indent="180000">
              <a:buFont typeface="Arial"/>
              <a:buChar char="•"/>
            </a:pPr>
            <a:r>
              <a:rPr lang="es-419" noProof="0" dirty="0"/>
              <a:t>Producción de glutatión</a:t>
            </a:r>
          </a:p>
          <a:p>
            <a:endParaRPr lang="es-419" noProof="0" dirty="0"/>
          </a:p>
          <a:p>
            <a:r>
              <a:rPr lang="es-419" noProof="0" dirty="0"/>
              <a:t>Los niveles de glutamina caen rápidamente después del trauma y de enfermedades debido a que el cuerpo exporta la glutamina al lecho esplánico y al sistema inmunológico desde los depósitos de glutamina en el músculo. El factor de necrosis tumoral alfa (FNT alfa) incrementa la actividad de la </a:t>
            </a:r>
            <a:r>
              <a:rPr lang="es-419" noProof="0" dirty="0" err="1"/>
              <a:t>sintetasa</a:t>
            </a:r>
            <a:r>
              <a:rPr lang="es-419" noProof="0" dirty="0"/>
              <a:t> de glutamina a nivel del músculo esquelético a través de regulación de la transcripción. Un estudio de 80 pacientes en estado crítico admitidos a la unidad de cuidado intensivo no electivamente, demostró que los niveles bajos de glutamina se asociaron con incremento de la mortalidad. Cuando se adicionó el valor de estos niveles como factor a la escala de puntuación APACHE II, se incrementó su valor predictivo (p=0,02).</a:t>
            </a:r>
          </a:p>
          <a:p>
            <a:endParaRPr lang="en-US" dirty="0"/>
          </a:p>
          <a:p>
            <a:r>
              <a:rPr lang="en-US" b="0" i="1" dirty="0"/>
              <a:t>Wischmeyer PE. Curr Opin Gastroenterol. 2008;24:190-197. </a:t>
            </a:r>
          </a:p>
          <a:p>
            <a:r>
              <a:rPr lang="en-US" b="0" i="1" dirty="0"/>
              <a:t>Oudemans-van Straten HM, Bosman RJ, Treskes M, et al. Plasma glutamine depletion and patient outcome in acute ICU admissions. Intensive Care Med. 2001;27:84-90.</a:t>
            </a:r>
            <a:endParaRPr lang="es-ES_tradnl" b="0" i="1" dirty="0"/>
          </a:p>
        </p:txBody>
      </p:sp>
      <p:sp>
        <p:nvSpPr>
          <p:cNvPr id="4" name="Slide Number Placeholder 3"/>
          <p:cNvSpPr>
            <a:spLocks noGrp="1"/>
          </p:cNvSpPr>
          <p:nvPr>
            <p:ph type="sldNum" sz="quarter" idx="10"/>
          </p:nvPr>
        </p:nvSpPr>
        <p:spPr/>
        <p:txBody>
          <a:bodyPr/>
          <a:lstStyle/>
          <a:p>
            <a:fld id="{CA9BAE63-DC4F-A342-A434-897D314A7379}" type="slidenum">
              <a:rPr lang="en-US" smtClean="0"/>
              <a:pPr/>
              <a:t>19</a:t>
            </a:fld>
            <a:endParaRPr lang="en-US"/>
          </a:p>
        </p:txBody>
      </p:sp>
    </p:spTree>
    <p:extLst>
      <p:ext uri="{BB962C8B-B14F-4D97-AF65-F5344CB8AC3E}">
        <p14:creationId xmlns:p14="http://schemas.microsoft.com/office/powerpoint/2010/main" val="810379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r>
              <a:rPr lang="es-419" noProof="0" dirty="0"/>
              <a:t>La enfermedad crítica y los traumatismos causan descenso significativo de los niveles plasmáticos de glutamina. La glutamina se torna un aminoácido condicionalmente esencial durante la enfermedad crítica debido a que la tasa de utilización por el organismo sobrepasa la capacidad de síntesis de la misma. La repleción del pool de glutamina es crítica debido a que esta posee multiplicidad de funciones metabólicas, que incluyen:</a:t>
            </a:r>
          </a:p>
          <a:p>
            <a:pPr indent="97200">
              <a:buFont typeface="Arial"/>
              <a:buChar char="•"/>
            </a:pPr>
            <a:r>
              <a:rPr lang="es-419" noProof="0" dirty="0"/>
              <a:t>Aumentar la sensibilidad a la insulina</a:t>
            </a:r>
          </a:p>
          <a:p>
            <a:pPr indent="97200">
              <a:buFont typeface="Arial"/>
              <a:buChar char="•"/>
            </a:pPr>
            <a:r>
              <a:rPr lang="es-419" noProof="0" dirty="0"/>
              <a:t>Sintetizar glutatión, necesario para su acción antiinflamatoria</a:t>
            </a:r>
          </a:p>
          <a:p>
            <a:pPr indent="97200">
              <a:buFont typeface="Arial"/>
              <a:buChar char="•"/>
            </a:pPr>
            <a:r>
              <a:rPr lang="es-419" noProof="0" dirty="0"/>
              <a:t>Combustible de </a:t>
            </a:r>
            <a:r>
              <a:rPr lang="es-419" noProof="0" dirty="0" err="1"/>
              <a:t>enterocitos</a:t>
            </a:r>
            <a:r>
              <a:rPr lang="es-419" noProof="0" dirty="0"/>
              <a:t> y células inmunitarias, manteniendo realmente la función de barrera de la mucosa intestinal así como la función de linfocitos, lo cual reduce la translocación de bacterias entéricas y endotoxinas, además de eliminar las bacterias responsables de la translocación.</a:t>
            </a:r>
          </a:p>
          <a:p>
            <a:pPr indent="97200">
              <a:buFont typeface="Arial"/>
              <a:buChar char="•"/>
            </a:pPr>
            <a:r>
              <a:rPr lang="es-419" noProof="0" dirty="0"/>
              <a:t>Sintetiza </a:t>
            </a:r>
            <a:r>
              <a:rPr lang="es-419" noProof="0" dirty="0" err="1"/>
              <a:t>hexosaminas</a:t>
            </a:r>
            <a:r>
              <a:rPr lang="es-419" noProof="0" dirty="0"/>
              <a:t> que ayudan a controlar la formación del óxido nítrico, reduciendo de esta manera la inflamación</a:t>
            </a:r>
          </a:p>
          <a:p>
            <a:pPr indent="97200">
              <a:buFont typeface="Arial"/>
              <a:buChar char="•"/>
            </a:pPr>
            <a:r>
              <a:rPr lang="es-419" noProof="0" dirty="0"/>
              <a:t>Revertir la hipoxia </a:t>
            </a:r>
            <a:r>
              <a:rPr lang="es-419" noProof="0" dirty="0" err="1"/>
              <a:t>citopática</a:t>
            </a:r>
            <a:r>
              <a:rPr lang="es-419" noProof="0" dirty="0"/>
              <a:t> y mejorar la energía celular.</a:t>
            </a:r>
          </a:p>
          <a:p>
            <a:endParaRPr lang="en-US" dirty="0"/>
          </a:p>
          <a:p>
            <a:r>
              <a:rPr lang="en-US" b="0" i="1" dirty="0"/>
              <a:t>Kelly D, Wischmeyer PE. Role of L-glutamine in critical illness: new insights. Curr Opin Clin Nutr Metab Care. 2003;6:L217-222. </a:t>
            </a:r>
            <a:endParaRPr lang="es-ES_tradnl" b="0" i="1" dirty="0"/>
          </a:p>
        </p:txBody>
      </p:sp>
      <p:sp>
        <p:nvSpPr>
          <p:cNvPr id="4" name="Slide Number Placeholder 3"/>
          <p:cNvSpPr>
            <a:spLocks noGrp="1"/>
          </p:cNvSpPr>
          <p:nvPr>
            <p:ph type="sldNum" sz="quarter" idx="10"/>
          </p:nvPr>
        </p:nvSpPr>
        <p:spPr/>
        <p:txBody>
          <a:bodyPr/>
          <a:lstStyle/>
          <a:p>
            <a:fld id="{CA9BAE63-DC4F-A342-A434-897D314A7379}" type="slidenum">
              <a:rPr lang="en-US" smtClean="0"/>
              <a:pPr/>
              <a:t>20</a:t>
            </a:fld>
            <a:endParaRPr lang="en-US"/>
          </a:p>
        </p:txBody>
      </p:sp>
    </p:spTree>
    <p:extLst>
      <p:ext uri="{BB962C8B-B14F-4D97-AF65-F5344CB8AC3E}">
        <p14:creationId xmlns:p14="http://schemas.microsoft.com/office/powerpoint/2010/main" val="983272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fontScale="85000" lnSpcReduction="10000"/>
          </a:bodyPr>
          <a:lstStyle/>
          <a:p>
            <a:r>
              <a:rPr lang="es-419" noProof="0" dirty="0"/>
              <a:t>Es claro que la terapia nutricional puede salvar vidas y ayuda a mejorar los resultados clínicos. Las investigaciones durante la última década han demostrado, no obstante, que la terapia nutricional debe seleccionarse y ajustarse de acuerdo a las necesidades del paciente. Los pacientes de cuidado crítico son disímiles,</a:t>
            </a:r>
            <a:r>
              <a:rPr lang="es-419" baseline="0" noProof="0" dirty="0"/>
              <a:t> r</a:t>
            </a:r>
            <a:r>
              <a:rPr lang="es-419" noProof="0" dirty="0"/>
              <a:t>equieren diferentes nutrientes en situaciones diferentes, dependiendo de su condición clínica.</a:t>
            </a:r>
          </a:p>
          <a:p>
            <a:endParaRPr lang="es-419" noProof="0" dirty="0"/>
          </a:p>
          <a:p>
            <a:r>
              <a:rPr lang="es-419" noProof="0" dirty="0"/>
              <a:t>Aunque es una explicación simplista de una respuesta muy compleja, el síndrome de respuesta inflamatoria sistémica, (SIRS) que sigue a una infección primaria, inicia con </a:t>
            </a:r>
            <a:r>
              <a:rPr lang="es-419" noProof="0" dirty="0" err="1"/>
              <a:t>hiperinflamación</a:t>
            </a:r>
            <a:r>
              <a:rPr lang="es-419" noProof="0" dirty="0"/>
              <a:t> y puede conducir a la muerte tempranamente. La subsecuente inmunosupresión grave, llamada síndrome de respuesta antiinflamatoria compensatoria (CARS), coloca al paciente en riesgo de sufrir el "efecto de segundo hit” como resultado de una segunda infección, lo cual puede conducir al síndrome de disfunción orgánica múltiple (SDOM) y al riesgo de muerte. Se ha descrito en los últimos años la enfermedad crítica crónica (≥  21días) como una entidad con características inherentes en la que aparece el síndrome de catabolismo inflamación e inmunosupresión persistente (PICS).</a:t>
            </a:r>
          </a:p>
          <a:p>
            <a:endParaRPr lang="es-419" noProof="0" dirty="0"/>
          </a:p>
          <a:p>
            <a:r>
              <a:rPr lang="es-419" noProof="0" dirty="0"/>
              <a:t>Los ácidos grasos omega 3 y la glutamina tienen efectos antiinflamatorios y ayudan a moderar </a:t>
            </a:r>
            <a:r>
              <a:rPr lang="es-419" noProof="0" dirty="0" err="1"/>
              <a:t>Ia</a:t>
            </a:r>
            <a:r>
              <a:rPr lang="es-419" noProof="0" dirty="0"/>
              <a:t> </a:t>
            </a:r>
            <a:r>
              <a:rPr lang="es-419" noProof="0" dirty="0" err="1"/>
              <a:t>hiperinflamación</a:t>
            </a:r>
            <a:r>
              <a:rPr lang="es-419" noProof="0" dirty="0"/>
              <a:t>. La glutamina, a través de </a:t>
            </a:r>
            <a:r>
              <a:rPr lang="es-419" noProof="0" dirty="0" err="1"/>
              <a:t>Ia</a:t>
            </a:r>
            <a:r>
              <a:rPr lang="es-419" noProof="0" dirty="0"/>
              <a:t> estimulación del tejido linfoide asociado al intestino y manteniendo la integridad intestinal, puede ayudar a moderar la inmunosupresión.</a:t>
            </a:r>
          </a:p>
          <a:p>
            <a:endParaRPr lang="en-US" dirty="0"/>
          </a:p>
          <a:p>
            <a:r>
              <a:rPr lang="en-US" b="0" i="1" dirty="0" err="1"/>
              <a:t>Wischmeyer</a:t>
            </a:r>
            <a:r>
              <a:rPr lang="en-US" b="0" i="1" dirty="0"/>
              <a:t> PE, Heyland Dk. The future of critical care nutrition therapy. Crit Care Clin 2010;26:433-441, vii.</a:t>
            </a:r>
          </a:p>
          <a:p>
            <a:r>
              <a:rPr lang="en-US" b="0" i="1" dirty="0"/>
              <a:t>Hegazi RA, Wischmeyer PE.  Clinical review: optimizing enteral nutrition for critically ill patients – a simple data-driven formula.  Crit Care. 2011;15:234.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solidFill>
                  <a:schemeClr val="accent1">
                    <a:lumMod val="75000"/>
                  </a:schemeClr>
                </a:solidFill>
                <a:latin typeface="Arial"/>
                <a:cs typeface="Arial"/>
              </a:rPr>
              <a:t>Moore F, et al.  Nutrition Support for Persistent Inflammation, </a:t>
            </a:r>
            <a:r>
              <a:rPr lang="en-US" sz="1200" i="1" dirty="0" err="1">
                <a:solidFill>
                  <a:schemeClr val="accent1">
                    <a:lumMod val="75000"/>
                  </a:schemeClr>
                </a:solidFill>
                <a:latin typeface="Arial"/>
                <a:cs typeface="Arial"/>
              </a:rPr>
              <a:t>Immunosupression</a:t>
            </a:r>
            <a:r>
              <a:rPr lang="en-US" sz="1200" i="1" dirty="0">
                <a:solidFill>
                  <a:schemeClr val="accent1">
                    <a:lumMod val="75000"/>
                  </a:schemeClr>
                </a:solidFill>
                <a:latin typeface="Arial"/>
                <a:cs typeface="Arial"/>
              </a:rPr>
              <a:t>, and Catabolism Syndrome. </a:t>
            </a:r>
            <a:r>
              <a:rPr lang="en-US" sz="1200" i="1" dirty="0" err="1">
                <a:solidFill>
                  <a:schemeClr val="accent1">
                    <a:lumMod val="75000"/>
                  </a:schemeClr>
                </a:solidFill>
                <a:latin typeface="Arial"/>
                <a:cs typeface="Arial"/>
              </a:rPr>
              <a:t>Nutr</a:t>
            </a:r>
            <a:r>
              <a:rPr lang="en-US" sz="1200" i="1" dirty="0">
                <a:solidFill>
                  <a:schemeClr val="accent1">
                    <a:lumMod val="75000"/>
                  </a:schemeClr>
                </a:solidFill>
                <a:latin typeface="Arial"/>
                <a:cs typeface="Arial"/>
              </a:rPr>
              <a:t> Clin </a:t>
            </a:r>
            <a:r>
              <a:rPr lang="en-US" sz="1200" i="1" dirty="0" err="1">
                <a:solidFill>
                  <a:schemeClr val="accent1">
                    <a:lumMod val="75000"/>
                  </a:schemeClr>
                </a:solidFill>
                <a:latin typeface="Arial"/>
                <a:cs typeface="Arial"/>
              </a:rPr>
              <a:t>Pract</a:t>
            </a:r>
            <a:r>
              <a:rPr lang="en-US" sz="1200" i="1" dirty="0">
                <a:solidFill>
                  <a:schemeClr val="accent1">
                    <a:lumMod val="75000"/>
                  </a:schemeClr>
                </a:solidFill>
                <a:latin typeface="Arial"/>
                <a:cs typeface="Arial"/>
              </a:rPr>
              <a:t> 2017; 32 (1 Suppl): 121S-127S</a:t>
            </a:r>
          </a:p>
          <a:p>
            <a:endParaRPr lang="es-ES_tradnl" b="0" i="1" dirty="0"/>
          </a:p>
        </p:txBody>
      </p:sp>
      <p:sp>
        <p:nvSpPr>
          <p:cNvPr id="4" name="Slide Number Placeholder 3"/>
          <p:cNvSpPr>
            <a:spLocks noGrp="1"/>
          </p:cNvSpPr>
          <p:nvPr>
            <p:ph type="sldNum" sz="quarter" idx="10"/>
          </p:nvPr>
        </p:nvSpPr>
        <p:spPr/>
        <p:txBody>
          <a:bodyPr/>
          <a:lstStyle/>
          <a:p>
            <a:fld id="{CA9BAE63-DC4F-A342-A434-897D314A7379}" type="slidenum">
              <a:rPr lang="en-US" smtClean="0"/>
              <a:pPr/>
              <a:t>3</a:t>
            </a:fld>
            <a:endParaRPr lang="en-US"/>
          </a:p>
        </p:txBody>
      </p:sp>
    </p:spTree>
    <p:extLst>
      <p:ext uri="{BB962C8B-B14F-4D97-AF65-F5344CB8AC3E}">
        <p14:creationId xmlns:p14="http://schemas.microsoft.com/office/powerpoint/2010/main" val="2115745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sz="1200" i="0" kern="1200" baseline="0" noProof="0" dirty="0">
                <a:solidFill>
                  <a:schemeClr val="tx1"/>
                </a:solidFill>
                <a:effectLst/>
                <a:latin typeface="Arial" charset="0"/>
                <a:ea typeface="ヒラギノ角ゴ Pro W3" pitchFamily="126" charset="-128"/>
                <a:cs typeface="ヒラギノ角ゴ Pro W3" pitchFamily="126" charset="-128"/>
              </a:rPr>
              <a:t>Dos grandes estudios prospectivos aleatorizados </a:t>
            </a:r>
            <a:r>
              <a:rPr lang="es-419" sz="1200" i="0" kern="1200" baseline="0" noProof="0" dirty="0" err="1">
                <a:solidFill>
                  <a:schemeClr val="tx1"/>
                </a:solidFill>
                <a:effectLst/>
                <a:latin typeface="Arial" charset="0"/>
                <a:ea typeface="ヒラギノ角ゴ Pro W3" pitchFamily="126" charset="-128"/>
                <a:cs typeface="ヒラギノ角ゴ Pro W3" pitchFamily="126" charset="-128"/>
              </a:rPr>
              <a:t>multicéntricos</a:t>
            </a:r>
            <a:r>
              <a:rPr lang="es-419" sz="1200" i="0" kern="1200" baseline="0" noProof="0" dirty="0">
                <a:solidFill>
                  <a:schemeClr val="tx1"/>
                </a:solidFill>
                <a:effectLst/>
                <a:latin typeface="Arial" charset="0"/>
                <a:ea typeface="ヒラギノ角ゴ Pro W3" pitchFamily="126" charset="-128"/>
                <a:cs typeface="ヒラギノ角ゴ Pro W3" pitchFamily="126" charset="-128"/>
              </a:rPr>
              <a:t> mostraron resultados negativos con respecto al uso de glutamina en pacientes con ventilación mecánica (REDOXS y </a:t>
            </a:r>
            <a:r>
              <a:rPr lang="es-419" sz="1200" i="0" kern="1200" baseline="0" noProof="0" dirty="0" err="1">
                <a:solidFill>
                  <a:schemeClr val="tx1"/>
                </a:solidFill>
                <a:effectLst/>
                <a:latin typeface="Arial" charset="0"/>
                <a:ea typeface="ヒラギノ角ゴ Pro W3" pitchFamily="126" charset="-128"/>
                <a:cs typeface="ヒラギノ角ゴ Pro W3" pitchFamily="126" charset="-128"/>
              </a:rPr>
              <a:t>Metaplus</a:t>
            </a:r>
            <a:r>
              <a:rPr lang="es-419" sz="1200" i="0" kern="1200" baseline="0" noProof="0" dirty="0">
                <a:solidFill>
                  <a:schemeClr val="tx1"/>
                </a:solidFill>
                <a:effectLst/>
                <a:latin typeface="Arial" charset="0"/>
                <a:ea typeface="ヒラギノ角ゴ Pro W3" pitchFamily="126" charset="-128"/>
                <a:cs typeface="ヒラギノ角ゴ Pro W3" pitchFamily="126" charset="-128"/>
              </a:rPr>
              <a:t>).  El algoritmo presentado define las indicaciones para el uso de glutamina en pacientes con enfermedad crítica. La presencia de falla </a:t>
            </a:r>
            <a:r>
              <a:rPr lang="es-419" sz="1200" i="0" kern="1200" baseline="0" noProof="0" dirty="0" err="1">
                <a:solidFill>
                  <a:schemeClr val="tx1"/>
                </a:solidFill>
                <a:effectLst/>
                <a:latin typeface="Arial" charset="0"/>
                <a:ea typeface="ヒラギノ角ゴ Pro W3" pitchFamily="126" charset="-128"/>
                <a:cs typeface="ヒラギノ角ゴ Pro W3" pitchFamily="126" charset="-128"/>
              </a:rPr>
              <a:t>multi</a:t>
            </a:r>
            <a:r>
              <a:rPr lang="es-419" sz="1200" i="0" kern="1200" baseline="0" noProof="0" dirty="0">
                <a:solidFill>
                  <a:schemeClr val="tx1"/>
                </a:solidFill>
                <a:effectLst/>
                <a:latin typeface="Arial" charset="0"/>
                <a:ea typeface="ヒラギノ角ゴ Pro W3" pitchFamily="126" charset="-128"/>
                <a:cs typeface="ヒラギノ角ゴ Pro W3" pitchFamily="126" charset="-128"/>
              </a:rPr>
              <a:t>-orgánica contraindica el uso de glutamina por cualquier vía. Las indicaciones de glutamina enteral en dosis de 0,35 – 0,5 g/kg/día se reservan de acuerdo a la evidencia actual para pacientes de quemaduras o trauma mayor. En caso de requerirse nutrición parenteral en la unidad de cuidado intensivo, se aconseja emplear glutamina parenteral en dosis de 0,35 g/kg/día.</a:t>
            </a:r>
          </a:p>
          <a:p>
            <a:endParaRPr lang="en-US" dirty="0"/>
          </a:p>
        </p:txBody>
      </p:sp>
      <p:sp>
        <p:nvSpPr>
          <p:cNvPr id="4" name="Slide Number Placeholder 3"/>
          <p:cNvSpPr>
            <a:spLocks noGrp="1"/>
          </p:cNvSpPr>
          <p:nvPr>
            <p:ph type="sldNum" sz="quarter" idx="10"/>
          </p:nvPr>
        </p:nvSpPr>
        <p:spPr/>
        <p:txBody>
          <a:bodyPr/>
          <a:lstStyle/>
          <a:p>
            <a:fld id="{CA9BAE63-DC4F-A342-A434-897D314A7379}" type="slidenum">
              <a:rPr lang="en-US"/>
              <a:pPr/>
              <a:t>21</a:t>
            </a:fld>
            <a:endParaRPr lang="en-US"/>
          </a:p>
        </p:txBody>
      </p:sp>
    </p:spTree>
    <p:extLst>
      <p:ext uri="{BB962C8B-B14F-4D97-AF65-F5344CB8AC3E}">
        <p14:creationId xmlns:p14="http://schemas.microsoft.com/office/powerpoint/2010/main" val="110269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noProof="0" dirty="0"/>
              <a:t>Los análisis del exudado de quemaduras evidencian contenidos elevados de glutamina, más que cualquier otro aminoácido. Un meta análisis reciente muestra reducciones significativas de infecciones (principalmente por Gram negativos) y de la mortalidad al emplear glutamina enteral en pacientes con quemaduras mayores. </a:t>
            </a:r>
          </a:p>
          <a:p>
            <a:endParaRPr lang="es-419" noProof="0" dirty="0"/>
          </a:p>
          <a:p>
            <a:r>
              <a:rPr lang="es-419" noProof="0" dirty="0"/>
              <a:t>En pacientes con traumatismos mayores la glutamina igualmente ha demostrado reducir las complicaciones infecciosas así como mejorar el tiempo de cierre de las heridas. En la terapia de reemplazo renal pueden perderse hasta 1,2 g de glutamina diariamente.  Estos pacientes son candidatos para complementación enteral.</a:t>
            </a:r>
          </a:p>
          <a:p>
            <a:endParaRPr lang="es-419" noProof="0" dirty="0"/>
          </a:p>
          <a:p>
            <a:r>
              <a:rPr lang="es-419" i="1" noProof="0" dirty="0" err="1"/>
              <a:t>Kibor</a:t>
            </a:r>
            <a:r>
              <a:rPr lang="es-419" i="1" noProof="0" dirty="0"/>
              <a:t> DK, et al. </a:t>
            </a:r>
            <a:r>
              <a:rPr lang="es-419" i="1" noProof="0" dirty="0" err="1"/>
              <a:t>Effects</a:t>
            </a:r>
            <a:r>
              <a:rPr lang="es-419" i="1" noProof="0" dirty="0"/>
              <a:t> of enteral </a:t>
            </a:r>
            <a:r>
              <a:rPr lang="es-419" i="1" noProof="0" dirty="0" err="1"/>
              <a:t>glutamine</a:t>
            </a:r>
            <a:r>
              <a:rPr lang="es-419" i="1" noProof="0" dirty="0"/>
              <a:t> </a:t>
            </a:r>
            <a:r>
              <a:rPr lang="es-419" i="1" noProof="0" dirty="0" err="1"/>
              <a:t>supplementation</a:t>
            </a:r>
            <a:r>
              <a:rPr lang="es-419" i="1" noProof="0" dirty="0"/>
              <a:t> </a:t>
            </a:r>
            <a:r>
              <a:rPr lang="es-419" i="1" noProof="0" dirty="0" err="1"/>
              <a:t>on</a:t>
            </a:r>
            <a:r>
              <a:rPr lang="es-419" i="1" noProof="0" dirty="0"/>
              <a:t> </a:t>
            </a:r>
            <a:r>
              <a:rPr lang="es-419" i="1" noProof="0" dirty="0" err="1"/>
              <a:t>reduction</a:t>
            </a:r>
            <a:r>
              <a:rPr lang="es-419" i="1" noProof="0" dirty="0"/>
              <a:t> of </a:t>
            </a:r>
            <a:r>
              <a:rPr lang="es-419" i="1" noProof="0" dirty="0" err="1"/>
              <a:t>infection</a:t>
            </a:r>
            <a:r>
              <a:rPr lang="es-419" i="1" noProof="0" dirty="0"/>
              <a:t> in </a:t>
            </a:r>
            <a:r>
              <a:rPr lang="es-419" i="1" noProof="0" dirty="0" err="1"/>
              <a:t>adult</a:t>
            </a:r>
            <a:r>
              <a:rPr lang="es-419" i="1" noProof="0" dirty="0"/>
              <a:t> </a:t>
            </a:r>
            <a:r>
              <a:rPr lang="es-419" i="1" noProof="0" dirty="0" err="1"/>
              <a:t>patients</a:t>
            </a:r>
            <a:r>
              <a:rPr lang="es-419" i="1" noProof="0" dirty="0"/>
              <a:t> </a:t>
            </a:r>
            <a:r>
              <a:rPr lang="es-419" i="1" noProof="0" dirty="0" err="1"/>
              <a:t>with</a:t>
            </a:r>
            <a:r>
              <a:rPr lang="es-419" i="1" noProof="0" dirty="0"/>
              <a:t> </a:t>
            </a:r>
            <a:r>
              <a:rPr lang="es-419" i="1" noProof="0" dirty="0" err="1"/>
              <a:t>severe</a:t>
            </a:r>
            <a:r>
              <a:rPr lang="es-419" i="1" noProof="0" dirty="0"/>
              <a:t> </a:t>
            </a:r>
            <a:r>
              <a:rPr lang="es-419" i="1" noProof="0" dirty="0" err="1"/>
              <a:t>burns</a:t>
            </a:r>
            <a:r>
              <a:rPr lang="es-419" i="1" noProof="0" dirty="0"/>
              <a:t>. East Afr Med J 2014;91:33e6.</a:t>
            </a:r>
            <a:r>
              <a:rPr lang="es-419" i="1" baseline="0" noProof="0" dirty="0"/>
              <a:t> </a:t>
            </a:r>
            <a:r>
              <a:rPr lang="es-419" sz="1200" b="0" i="1" u="none" strike="noStrike" kern="1200" baseline="0" noProof="0" dirty="0" err="1">
                <a:solidFill>
                  <a:schemeClr val="tx1"/>
                </a:solidFill>
                <a:latin typeface="+mn-lt"/>
                <a:ea typeface="+mn-ea"/>
                <a:cs typeface="+mn-cs"/>
              </a:rPr>
              <a:t>Houdijk</a:t>
            </a:r>
            <a:r>
              <a:rPr lang="es-419" sz="1200" b="0" i="1" u="none" strike="noStrike" kern="1200" baseline="0" noProof="0" dirty="0">
                <a:solidFill>
                  <a:schemeClr val="tx1"/>
                </a:solidFill>
                <a:latin typeface="+mn-lt"/>
                <a:ea typeface="+mn-ea"/>
                <a:cs typeface="+mn-cs"/>
              </a:rPr>
              <a:t> APJ, </a:t>
            </a:r>
            <a:r>
              <a:rPr lang="es-419" sz="1200" b="0" i="1" u="none" strike="noStrike" kern="1200" baseline="0" noProof="0" dirty="0" err="1">
                <a:solidFill>
                  <a:schemeClr val="tx1"/>
                </a:solidFill>
                <a:latin typeface="+mn-lt"/>
                <a:ea typeface="+mn-ea"/>
                <a:cs typeface="+mn-cs"/>
              </a:rPr>
              <a:t>Rijnsburger</a:t>
            </a:r>
            <a:r>
              <a:rPr lang="es-419" sz="1200" b="0" i="1" u="none" strike="noStrike" kern="1200" baseline="0" noProof="0" dirty="0">
                <a:solidFill>
                  <a:schemeClr val="tx1"/>
                </a:solidFill>
                <a:latin typeface="+mn-lt"/>
                <a:ea typeface="+mn-ea"/>
                <a:cs typeface="+mn-cs"/>
              </a:rPr>
              <a:t> </a:t>
            </a:r>
            <a:r>
              <a:rPr lang="es-419" sz="1200" b="0" i="1" u="none" strike="noStrike" kern="1200" baseline="0" noProof="0" dirty="0" err="1">
                <a:solidFill>
                  <a:schemeClr val="tx1"/>
                </a:solidFill>
                <a:latin typeface="+mn-lt"/>
                <a:ea typeface="+mn-ea"/>
                <a:cs typeface="+mn-cs"/>
              </a:rPr>
              <a:t>ER,Wesdorp</a:t>
            </a:r>
            <a:r>
              <a:rPr lang="es-419" sz="1200" b="0" i="1" u="none" strike="noStrike" kern="1200" baseline="0" noProof="0" dirty="0">
                <a:solidFill>
                  <a:schemeClr val="tx1"/>
                </a:solidFill>
                <a:latin typeface="+mn-lt"/>
                <a:ea typeface="+mn-ea"/>
                <a:cs typeface="+mn-cs"/>
              </a:rPr>
              <a:t> RIC, </a:t>
            </a:r>
            <a:r>
              <a:rPr lang="es-419" sz="1200" b="0" i="1" u="none" strike="noStrike" kern="1200" baseline="0" noProof="0" dirty="0" err="1">
                <a:solidFill>
                  <a:schemeClr val="tx1"/>
                </a:solidFill>
                <a:latin typeface="+mn-lt"/>
                <a:ea typeface="+mn-ea"/>
                <a:cs typeface="+mn-cs"/>
              </a:rPr>
              <a:t>Weiss</a:t>
            </a:r>
            <a:r>
              <a:rPr lang="es-419" sz="1200" b="0" i="1" u="none" strike="noStrike" kern="1200" baseline="0" noProof="0" dirty="0">
                <a:solidFill>
                  <a:schemeClr val="tx1"/>
                </a:solidFill>
                <a:latin typeface="+mn-lt"/>
                <a:ea typeface="+mn-ea"/>
                <a:cs typeface="+mn-cs"/>
              </a:rPr>
              <a:t> JK, </a:t>
            </a:r>
            <a:r>
              <a:rPr lang="es-419" sz="1200" b="0" i="1" u="none" strike="noStrike" kern="1200" baseline="0" noProof="0" dirty="0" err="1">
                <a:solidFill>
                  <a:schemeClr val="tx1"/>
                </a:solidFill>
                <a:latin typeface="+mn-lt"/>
                <a:ea typeface="+mn-ea"/>
                <a:cs typeface="+mn-cs"/>
              </a:rPr>
              <a:t>McCamish</a:t>
            </a:r>
            <a:r>
              <a:rPr lang="es-419" sz="1200" b="0" i="1" u="none" strike="noStrike" kern="1200" baseline="0" noProof="0" dirty="0">
                <a:solidFill>
                  <a:schemeClr val="tx1"/>
                </a:solidFill>
                <a:latin typeface="+mn-lt"/>
                <a:ea typeface="+mn-ea"/>
                <a:cs typeface="+mn-cs"/>
              </a:rPr>
              <a:t> MA, </a:t>
            </a:r>
            <a:r>
              <a:rPr lang="es-419" sz="1200" b="0" i="1" u="none" strike="noStrike" kern="1200" baseline="0" noProof="0" dirty="0" err="1">
                <a:solidFill>
                  <a:schemeClr val="tx1"/>
                </a:solidFill>
                <a:latin typeface="+mn-lt"/>
                <a:ea typeface="+mn-ea"/>
                <a:cs typeface="+mn-cs"/>
              </a:rPr>
              <a:t>Teerlink</a:t>
            </a:r>
            <a:r>
              <a:rPr lang="es-419" sz="1200" b="0" i="1" u="none" strike="noStrike" kern="1200" baseline="0" noProof="0" dirty="0">
                <a:solidFill>
                  <a:schemeClr val="tx1"/>
                </a:solidFill>
                <a:latin typeface="+mn-lt"/>
                <a:ea typeface="+mn-ea"/>
                <a:cs typeface="+mn-cs"/>
              </a:rPr>
              <a:t> T, et al. </a:t>
            </a:r>
            <a:r>
              <a:rPr lang="es-419" sz="1200" b="0" i="1" u="none" strike="noStrike" kern="1200" baseline="0" noProof="0" dirty="0" err="1">
                <a:solidFill>
                  <a:schemeClr val="tx1"/>
                </a:solidFill>
                <a:latin typeface="+mn-lt"/>
                <a:ea typeface="+mn-ea"/>
                <a:cs typeface="+mn-cs"/>
              </a:rPr>
              <a:t>Randomised</a:t>
            </a:r>
            <a:r>
              <a:rPr lang="es-419" sz="1200" b="0" i="1" u="none" strike="noStrike" kern="1200" baseline="0" noProof="0" dirty="0">
                <a:solidFill>
                  <a:schemeClr val="tx1"/>
                </a:solidFill>
                <a:latin typeface="+mn-lt"/>
                <a:ea typeface="+mn-ea"/>
                <a:cs typeface="+mn-cs"/>
              </a:rPr>
              <a:t> trial of </a:t>
            </a:r>
            <a:r>
              <a:rPr lang="es-419" sz="1200" b="0" i="1" u="none" strike="noStrike" kern="1200" baseline="0" noProof="0" dirty="0" err="1">
                <a:solidFill>
                  <a:schemeClr val="tx1"/>
                </a:solidFill>
                <a:latin typeface="+mn-lt"/>
                <a:ea typeface="+mn-ea"/>
                <a:cs typeface="+mn-cs"/>
              </a:rPr>
              <a:t>glutamine-enriched</a:t>
            </a:r>
            <a:r>
              <a:rPr lang="es-419" sz="1200" b="0" i="1" u="none" strike="noStrike" kern="1200" baseline="0" noProof="0" dirty="0">
                <a:solidFill>
                  <a:schemeClr val="tx1"/>
                </a:solidFill>
                <a:latin typeface="+mn-lt"/>
                <a:ea typeface="+mn-ea"/>
                <a:cs typeface="+mn-cs"/>
              </a:rPr>
              <a:t> enteral </a:t>
            </a:r>
            <a:r>
              <a:rPr lang="es-419" sz="1200" b="0" i="1" u="none" strike="noStrike" kern="1200" baseline="0" noProof="0" dirty="0" err="1">
                <a:solidFill>
                  <a:schemeClr val="tx1"/>
                </a:solidFill>
                <a:latin typeface="+mn-lt"/>
                <a:ea typeface="+mn-ea"/>
                <a:cs typeface="+mn-cs"/>
              </a:rPr>
              <a:t>nutrition</a:t>
            </a:r>
            <a:r>
              <a:rPr lang="es-419" sz="1200" b="0" i="1" u="none" strike="noStrike" kern="1200" baseline="0" noProof="0" dirty="0">
                <a:solidFill>
                  <a:schemeClr val="tx1"/>
                </a:solidFill>
                <a:latin typeface="+mn-lt"/>
                <a:ea typeface="+mn-ea"/>
                <a:cs typeface="+mn-cs"/>
              </a:rPr>
              <a:t> </a:t>
            </a:r>
            <a:r>
              <a:rPr lang="es-419" sz="1200" b="0" i="1" u="none" strike="noStrike" kern="1200" baseline="0" noProof="0" dirty="0" err="1">
                <a:solidFill>
                  <a:schemeClr val="tx1"/>
                </a:solidFill>
                <a:latin typeface="+mn-lt"/>
                <a:ea typeface="+mn-ea"/>
                <a:cs typeface="+mn-cs"/>
              </a:rPr>
              <a:t>on</a:t>
            </a:r>
            <a:r>
              <a:rPr lang="es-419" sz="1200" b="0" i="1" u="none" strike="noStrike" kern="1200" baseline="0" noProof="0" dirty="0">
                <a:solidFill>
                  <a:schemeClr val="tx1"/>
                </a:solidFill>
                <a:latin typeface="+mn-lt"/>
                <a:ea typeface="+mn-ea"/>
                <a:cs typeface="+mn-cs"/>
              </a:rPr>
              <a:t> </a:t>
            </a:r>
            <a:r>
              <a:rPr lang="es-419" sz="1200" b="0" i="1" u="none" strike="noStrike" kern="1200" baseline="0" noProof="0" dirty="0" err="1">
                <a:solidFill>
                  <a:schemeClr val="tx1"/>
                </a:solidFill>
                <a:latin typeface="+mn-lt"/>
                <a:ea typeface="+mn-ea"/>
                <a:cs typeface="+mn-cs"/>
              </a:rPr>
              <a:t>infectious</a:t>
            </a:r>
            <a:r>
              <a:rPr lang="es-419" sz="1200" b="0" i="1" u="none" strike="noStrike" kern="1200" baseline="0" noProof="0" dirty="0">
                <a:solidFill>
                  <a:schemeClr val="tx1"/>
                </a:solidFill>
                <a:latin typeface="+mn-lt"/>
                <a:ea typeface="+mn-ea"/>
                <a:cs typeface="+mn-cs"/>
              </a:rPr>
              <a:t> </a:t>
            </a:r>
            <a:r>
              <a:rPr lang="es-419" sz="1200" b="0" i="1" u="none" strike="noStrike" kern="1200" baseline="0" noProof="0" dirty="0" err="1">
                <a:solidFill>
                  <a:schemeClr val="tx1"/>
                </a:solidFill>
                <a:latin typeface="+mn-lt"/>
                <a:ea typeface="+mn-ea"/>
                <a:cs typeface="+mn-cs"/>
              </a:rPr>
              <a:t>morbidity</a:t>
            </a:r>
            <a:r>
              <a:rPr lang="es-419" sz="1200" b="0" i="1" u="none" strike="noStrike" kern="1200" baseline="0" noProof="0" dirty="0">
                <a:solidFill>
                  <a:schemeClr val="tx1"/>
                </a:solidFill>
                <a:latin typeface="+mn-lt"/>
                <a:ea typeface="+mn-ea"/>
                <a:cs typeface="+mn-cs"/>
              </a:rPr>
              <a:t> in </a:t>
            </a:r>
            <a:r>
              <a:rPr lang="es-419" sz="1200" b="0" i="1" u="none" strike="noStrike" kern="1200" baseline="0" noProof="0" dirty="0" err="1">
                <a:solidFill>
                  <a:schemeClr val="tx1"/>
                </a:solidFill>
                <a:latin typeface="+mn-lt"/>
                <a:ea typeface="+mn-ea"/>
                <a:cs typeface="+mn-cs"/>
              </a:rPr>
              <a:t>patients</a:t>
            </a:r>
            <a:r>
              <a:rPr lang="es-419" sz="1200" b="0" i="1" u="none" strike="noStrike" kern="1200" baseline="0" noProof="0" dirty="0">
                <a:solidFill>
                  <a:schemeClr val="tx1"/>
                </a:solidFill>
                <a:latin typeface="+mn-lt"/>
                <a:ea typeface="+mn-ea"/>
                <a:cs typeface="+mn-cs"/>
              </a:rPr>
              <a:t> </a:t>
            </a:r>
            <a:r>
              <a:rPr lang="es-419" sz="1200" b="0" i="1" u="none" strike="noStrike" kern="1200" baseline="0" noProof="0" dirty="0" err="1">
                <a:solidFill>
                  <a:schemeClr val="tx1"/>
                </a:solidFill>
                <a:latin typeface="+mn-lt"/>
                <a:ea typeface="+mn-ea"/>
                <a:cs typeface="+mn-cs"/>
              </a:rPr>
              <a:t>with</a:t>
            </a:r>
            <a:r>
              <a:rPr lang="es-419" sz="1200" b="0" i="1" u="none" strike="noStrike" kern="1200" baseline="0" noProof="0" dirty="0">
                <a:solidFill>
                  <a:schemeClr val="tx1"/>
                </a:solidFill>
                <a:latin typeface="+mn-lt"/>
                <a:ea typeface="+mn-ea"/>
                <a:cs typeface="+mn-cs"/>
              </a:rPr>
              <a:t> </a:t>
            </a:r>
            <a:r>
              <a:rPr lang="es-419" sz="1200" b="0" i="1" u="none" strike="noStrike" kern="1200" baseline="0" noProof="0" dirty="0" err="1">
                <a:solidFill>
                  <a:schemeClr val="tx1"/>
                </a:solidFill>
                <a:latin typeface="+mn-lt"/>
                <a:ea typeface="+mn-ea"/>
                <a:cs typeface="+mn-cs"/>
              </a:rPr>
              <a:t>multiple</a:t>
            </a:r>
            <a:r>
              <a:rPr lang="es-419" sz="1200" b="0" i="1" u="none" strike="noStrike" kern="1200" baseline="0" noProof="0" dirty="0">
                <a:solidFill>
                  <a:schemeClr val="tx1"/>
                </a:solidFill>
                <a:latin typeface="+mn-lt"/>
                <a:ea typeface="+mn-ea"/>
                <a:cs typeface="+mn-cs"/>
              </a:rPr>
              <a:t> trauma. </a:t>
            </a:r>
            <a:r>
              <a:rPr lang="es-419" sz="1200" b="0" i="1" u="none" strike="noStrike" kern="1200" baseline="0" noProof="0" dirty="0" err="1">
                <a:solidFill>
                  <a:schemeClr val="tx1"/>
                </a:solidFill>
                <a:latin typeface="+mn-lt"/>
                <a:ea typeface="+mn-ea"/>
                <a:cs typeface="+mn-cs"/>
              </a:rPr>
              <a:t>Lancet</a:t>
            </a:r>
            <a:r>
              <a:rPr lang="es-419" sz="1200" b="0" i="1" u="none" strike="noStrike" kern="1200" baseline="0" noProof="0" dirty="0">
                <a:solidFill>
                  <a:schemeClr val="tx1"/>
                </a:solidFill>
                <a:latin typeface="+mn-lt"/>
                <a:ea typeface="+mn-ea"/>
                <a:cs typeface="+mn-cs"/>
              </a:rPr>
              <a:t> 1998;352:772e6. </a:t>
            </a:r>
            <a:r>
              <a:rPr lang="es-419" sz="1200" b="0" i="1" u="none" strike="noStrike" kern="1200" baseline="0" noProof="0" dirty="0" err="1">
                <a:solidFill>
                  <a:schemeClr val="tx1"/>
                </a:solidFill>
                <a:latin typeface="+mn-lt"/>
                <a:ea typeface="+mn-ea"/>
                <a:cs typeface="+mn-cs"/>
              </a:rPr>
              <a:t>Chua</a:t>
            </a:r>
            <a:r>
              <a:rPr lang="es-419" sz="1200" b="0" i="1" u="none" strike="noStrike" kern="1200" baseline="0" noProof="0" dirty="0">
                <a:solidFill>
                  <a:schemeClr val="tx1"/>
                </a:solidFill>
                <a:latin typeface="+mn-lt"/>
                <a:ea typeface="+mn-ea"/>
                <a:cs typeface="+mn-cs"/>
              </a:rPr>
              <a:t> HR, Baldwin I, </a:t>
            </a:r>
            <a:r>
              <a:rPr lang="es-419" sz="1200" b="0" i="1" u="none" strike="noStrike" kern="1200" baseline="0" noProof="0" dirty="0" err="1">
                <a:solidFill>
                  <a:schemeClr val="tx1"/>
                </a:solidFill>
                <a:latin typeface="+mn-lt"/>
                <a:ea typeface="+mn-ea"/>
                <a:cs typeface="+mn-cs"/>
              </a:rPr>
              <a:t>Fealy</a:t>
            </a:r>
            <a:r>
              <a:rPr lang="es-419" sz="1200" b="0" i="1" u="none" strike="noStrike" kern="1200" baseline="0" noProof="0" dirty="0">
                <a:solidFill>
                  <a:schemeClr val="tx1"/>
                </a:solidFill>
                <a:latin typeface="+mn-lt"/>
                <a:ea typeface="+mn-ea"/>
                <a:cs typeface="+mn-cs"/>
              </a:rPr>
              <a:t> N, </a:t>
            </a:r>
            <a:r>
              <a:rPr lang="es-419" sz="1200" b="0" i="1" u="none" strike="noStrike" kern="1200" baseline="0" noProof="0" dirty="0" err="1">
                <a:solidFill>
                  <a:schemeClr val="tx1"/>
                </a:solidFill>
                <a:latin typeface="+mn-lt"/>
                <a:ea typeface="+mn-ea"/>
                <a:cs typeface="+mn-cs"/>
              </a:rPr>
              <a:t>Naka</a:t>
            </a:r>
            <a:r>
              <a:rPr lang="es-419" sz="1200" b="0" i="1" u="none" strike="noStrike" kern="1200" baseline="0" noProof="0" dirty="0">
                <a:solidFill>
                  <a:schemeClr val="tx1"/>
                </a:solidFill>
                <a:latin typeface="+mn-lt"/>
                <a:ea typeface="+mn-ea"/>
                <a:cs typeface="+mn-cs"/>
              </a:rPr>
              <a:t> T, </a:t>
            </a:r>
            <a:r>
              <a:rPr lang="es-419" sz="1200" b="0" i="1" u="none" strike="noStrike" kern="1200" baseline="0" noProof="0" dirty="0" err="1">
                <a:solidFill>
                  <a:schemeClr val="tx1"/>
                </a:solidFill>
                <a:latin typeface="+mn-lt"/>
                <a:ea typeface="+mn-ea"/>
                <a:cs typeface="+mn-cs"/>
              </a:rPr>
              <a:t>Bellomo</a:t>
            </a:r>
            <a:r>
              <a:rPr lang="es-419" sz="1200" b="0" i="1" u="none" strike="noStrike" kern="1200" baseline="0" noProof="0" dirty="0">
                <a:solidFill>
                  <a:schemeClr val="tx1"/>
                </a:solidFill>
                <a:latin typeface="+mn-lt"/>
                <a:ea typeface="+mn-ea"/>
                <a:cs typeface="+mn-cs"/>
              </a:rPr>
              <a:t> R. Amino </a:t>
            </a:r>
            <a:r>
              <a:rPr lang="es-419" sz="1200" b="0" i="1" u="none" strike="noStrike" kern="1200" baseline="0" noProof="0" dirty="0" err="1">
                <a:solidFill>
                  <a:schemeClr val="tx1"/>
                </a:solidFill>
                <a:latin typeface="+mn-lt"/>
                <a:ea typeface="+mn-ea"/>
                <a:cs typeface="+mn-cs"/>
              </a:rPr>
              <a:t>acid</a:t>
            </a:r>
            <a:r>
              <a:rPr lang="es-419" sz="1200" b="0" i="1" u="none" strike="noStrike" kern="1200" baseline="0" noProof="0" dirty="0">
                <a:solidFill>
                  <a:schemeClr val="tx1"/>
                </a:solidFill>
                <a:latin typeface="+mn-lt"/>
                <a:ea typeface="+mn-ea"/>
                <a:cs typeface="+mn-cs"/>
              </a:rPr>
              <a:t> balance </a:t>
            </a:r>
            <a:r>
              <a:rPr lang="es-419" sz="1200" b="0" i="1" u="none" strike="noStrike" kern="1200" baseline="0" noProof="0" dirty="0" err="1">
                <a:solidFill>
                  <a:schemeClr val="tx1"/>
                </a:solidFill>
                <a:latin typeface="+mn-lt"/>
                <a:ea typeface="+mn-ea"/>
                <a:cs typeface="+mn-cs"/>
              </a:rPr>
              <a:t>with</a:t>
            </a:r>
            <a:r>
              <a:rPr lang="es-419" sz="1200" b="0" i="1" u="none" strike="noStrike" kern="1200" baseline="0" noProof="0" dirty="0">
                <a:solidFill>
                  <a:schemeClr val="tx1"/>
                </a:solidFill>
                <a:latin typeface="+mn-lt"/>
                <a:ea typeface="+mn-ea"/>
                <a:cs typeface="+mn-cs"/>
              </a:rPr>
              <a:t> extended </a:t>
            </a:r>
            <a:r>
              <a:rPr lang="es-419" sz="1200" b="0" i="1" u="none" strike="noStrike" kern="1200" baseline="0" noProof="0" dirty="0" err="1">
                <a:solidFill>
                  <a:schemeClr val="tx1"/>
                </a:solidFill>
                <a:latin typeface="+mn-lt"/>
                <a:ea typeface="+mn-ea"/>
                <a:cs typeface="+mn-cs"/>
              </a:rPr>
              <a:t>daily</a:t>
            </a:r>
            <a:r>
              <a:rPr lang="es-419" sz="1200" b="0" i="1" u="none" strike="noStrike" kern="1200" baseline="0" noProof="0" dirty="0">
                <a:solidFill>
                  <a:schemeClr val="tx1"/>
                </a:solidFill>
                <a:latin typeface="+mn-lt"/>
                <a:ea typeface="+mn-ea"/>
                <a:cs typeface="+mn-cs"/>
              </a:rPr>
              <a:t> </a:t>
            </a:r>
            <a:r>
              <a:rPr lang="es-419" sz="1200" b="0" i="1" u="none" strike="noStrike" kern="1200" baseline="0" noProof="0" dirty="0" err="1">
                <a:solidFill>
                  <a:schemeClr val="tx1"/>
                </a:solidFill>
                <a:latin typeface="+mn-lt"/>
                <a:ea typeface="+mn-ea"/>
                <a:cs typeface="+mn-cs"/>
              </a:rPr>
              <a:t>diafiltration</a:t>
            </a:r>
            <a:r>
              <a:rPr lang="es-419" sz="1200" b="0" i="1" u="none" strike="noStrike" kern="1200" baseline="0" noProof="0" dirty="0">
                <a:solidFill>
                  <a:schemeClr val="tx1"/>
                </a:solidFill>
                <a:latin typeface="+mn-lt"/>
                <a:ea typeface="+mn-ea"/>
                <a:cs typeface="+mn-cs"/>
              </a:rPr>
              <a:t> in </a:t>
            </a:r>
            <a:r>
              <a:rPr lang="es-419" sz="1200" b="0" i="1" u="none" strike="noStrike" kern="1200" baseline="0" noProof="0" dirty="0" err="1">
                <a:solidFill>
                  <a:schemeClr val="tx1"/>
                </a:solidFill>
                <a:latin typeface="+mn-lt"/>
                <a:ea typeface="+mn-ea"/>
                <a:cs typeface="+mn-cs"/>
              </a:rPr>
              <a:t>acute</a:t>
            </a:r>
            <a:r>
              <a:rPr lang="es-419" sz="1200" b="0" i="1" u="none" strike="noStrike" kern="1200" baseline="0" noProof="0" dirty="0">
                <a:solidFill>
                  <a:schemeClr val="tx1"/>
                </a:solidFill>
                <a:latin typeface="+mn-lt"/>
                <a:ea typeface="+mn-ea"/>
                <a:cs typeface="+mn-cs"/>
              </a:rPr>
              <a:t> </a:t>
            </a:r>
            <a:r>
              <a:rPr lang="es-419" sz="1200" b="0" i="1" u="none" strike="noStrike" kern="1200" baseline="0" noProof="0" dirty="0" err="1">
                <a:solidFill>
                  <a:schemeClr val="tx1"/>
                </a:solidFill>
                <a:latin typeface="+mn-lt"/>
                <a:ea typeface="+mn-ea"/>
                <a:cs typeface="+mn-cs"/>
              </a:rPr>
              <a:t>kidney</a:t>
            </a:r>
            <a:r>
              <a:rPr lang="es-419" sz="1200" b="0" i="1" u="none" strike="noStrike" kern="1200" baseline="0" noProof="0" dirty="0">
                <a:solidFill>
                  <a:schemeClr val="tx1"/>
                </a:solidFill>
                <a:latin typeface="+mn-lt"/>
                <a:ea typeface="+mn-ea"/>
                <a:cs typeface="+mn-cs"/>
              </a:rPr>
              <a:t> </a:t>
            </a:r>
            <a:r>
              <a:rPr lang="es-419" sz="1200" b="0" i="1" u="none" strike="noStrike" kern="1200" baseline="0" noProof="0" dirty="0" err="1">
                <a:solidFill>
                  <a:schemeClr val="tx1"/>
                </a:solidFill>
                <a:latin typeface="+mn-lt"/>
                <a:ea typeface="+mn-ea"/>
                <a:cs typeface="+mn-cs"/>
              </a:rPr>
              <a:t>injury</a:t>
            </a:r>
            <a:r>
              <a:rPr lang="es-419" sz="1200" b="0" i="1" u="none" strike="noStrike" kern="1200" baseline="0" noProof="0" dirty="0">
                <a:solidFill>
                  <a:schemeClr val="tx1"/>
                </a:solidFill>
                <a:latin typeface="+mn-lt"/>
                <a:ea typeface="+mn-ea"/>
                <a:cs typeface="+mn-cs"/>
              </a:rPr>
              <a:t>. </a:t>
            </a:r>
            <a:r>
              <a:rPr lang="es-419" sz="1200" b="0" i="1" u="none" strike="noStrike" kern="1200" baseline="0" noProof="0" dirty="0" err="1">
                <a:solidFill>
                  <a:schemeClr val="tx1"/>
                </a:solidFill>
                <a:latin typeface="+mn-lt"/>
                <a:ea typeface="+mn-ea"/>
                <a:cs typeface="+mn-cs"/>
              </a:rPr>
              <a:t>Blood</a:t>
            </a:r>
            <a:r>
              <a:rPr lang="es-419" sz="1200" b="0" i="1" u="none" strike="noStrike" kern="1200" baseline="0" noProof="0" dirty="0">
                <a:solidFill>
                  <a:schemeClr val="tx1"/>
                </a:solidFill>
                <a:latin typeface="+mn-lt"/>
                <a:ea typeface="+mn-ea"/>
                <a:cs typeface="+mn-cs"/>
              </a:rPr>
              <a:t> </a:t>
            </a:r>
            <a:r>
              <a:rPr lang="es-419" sz="1200" b="0" i="1" u="none" strike="noStrike" kern="1200" baseline="0" noProof="0" dirty="0" err="1">
                <a:solidFill>
                  <a:schemeClr val="tx1"/>
                </a:solidFill>
                <a:latin typeface="+mn-lt"/>
                <a:ea typeface="+mn-ea"/>
                <a:cs typeface="+mn-cs"/>
              </a:rPr>
              <a:t>Purif</a:t>
            </a:r>
            <a:r>
              <a:rPr lang="es-419" sz="1200" b="0" i="1" u="none" strike="noStrike" kern="1200" baseline="0" noProof="0" dirty="0">
                <a:solidFill>
                  <a:schemeClr val="tx1"/>
                </a:solidFill>
                <a:latin typeface="+mn-lt"/>
                <a:ea typeface="+mn-ea"/>
                <a:cs typeface="+mn-cs"/>
              </a:rPr>
              <a:t> 2012;33:292e9.</a:t>
            </a:r>
            <a:endParaRPr lang="es-419" i="1" noProof="0" dirty="0"/>
          </a:p>
          <a:p>
            <a:endParaRPr lang="es-CO" dirty="0"/>
          </a:p>
          <a:p>
            <a:endParaRPr lang="es-CO" dirty="0"/>
          </a:p>
        </p:txBody>
      </p:sp>
      <p:sp>
        <p:nvSpPr>
          <p:cNvPr id="4" name="Marcador de número de diapositiva 3"/>
          <p:cNvSpPr>
            <a:spLocks noGrp="1"/>
          </p:cNvSpPr>
          <p:nvPr>
            <p:ph type="sldNum" sz="quarter" idx="5"/>
          </p:nvPr>
        </p:nvSpPr>
        <p:spPr/>
        <p:txBody>
          <a:bodyPr/>
          <a:lstStyle/>
          <a:p>
            <a:fld id="{CE4C1100-9C62-47DC-91B3-063F71263CC3}" type="slidenum">
              <a:rPr lang="es-CO" smtClean="0"/>
              <a:t>22</a:t>
            </a:fld>
            <a:endParaRPr lang="es-CO"/>
          </a:p>
        </p:txBody>
      </p:sp>
    </p:spTree>
    <p:extLst>
      <p:ext uri="{BB962C8B-B14F-4D97-AF65-F5344CB8AC3E}">
        <p14:creationId xmlns:p14="http://schemas.microsoft.com/office/powerpoint/2010/main" val="670660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381000" y="685800"/>
            <a:ext cx="6096000" cy="3429000"/>
          </a:xfrm>
          <a:prstGeom prst="rect">
            <a:avLst/>
          </a:prstGeom>
          <a:ln/>
        </p:spPr>
      </p:sp>
      <p:sp>
        <p:nvSpPr>
          <p:cNvPr id="3" name="Notes Placeholder 2"/>
          <p:cNvSpPr>
            <a:spLocks noGrp="1"/>
          </p:cNvSpPr>
          <p:nvPr>
            <p:ph type="body" idx="1"/>
          </p:nvPr>
        </p:nvSpPr>
        <p:spPr/>
        <p:txBody>
          <a:bodyPr>
            <a:normAutofit/>
          </a:bodyPr>
          <a:lstStyle/>
          <a:p>
            <a:pPr eaLnBrk="1" hangingPunct="1">
              <a:spcBef>
                <a:spcPct val="0"/>
              </a:spcBef>
              <a:spcAft>
                <a:spcPts val="600"/>
              </a:spcAft>
            </a:pPr>
            <a:r>
              <a:rPr lang="es-419" b="0" i="0" noProof="0" dirty="0">
                <a:ea typeface="ヒラギノ角ゴ Pro W3"/>
                <a:cs typeface="ヒラギノ角ゴ Pro W3"/>
              </a:rPr>
              <a:t>Debido a que la respuesta al estrés provoca la hiperglicemia, ésta es un hallazgo común incluso en pacientes hospitalizados que no se han diagnosticado con diabetes.</a:t>
            </a:r>
          </a:p>
          <a:p>
            <a:pPr eaLnBrk="1" hangingPunct="1">
              <a:spcBef>
                <a:spcPct val="0"/>
              </a:spcBef>
              <a:spcAft>
                <a:spcPts val="600"/>
              </a:spcAft>
            </a:pPr>
            <a:endParaRPr lang="es-419" b="0" i="0" noProof="0" dirty="0">
              <a:ea typeface="ヒラギノ角ゴ Pro W3"/>
              <a:cs typeface="ヒラギノ角ゴ Pro W3"/>
            </a:endParaRPr>
          </a:p>
          <a:p>
            <a:pPr eaLnBrk="1" hangingPunct="1">
              <a:spcBef>
                <a:spcPct val="0"/>
              </a:spcBef>
              <a:spcAft>
                <a:spcPts val="600"/>
              </a:spcAft>
            </a:pPr>
            <a:r>
              <a:rPr lang="es-419" b="0" i="0" noProof="0" dirty="0">
                <a:ea typeface="ヒラギノ角ゴ Pro W3"/>
                <a:cs typeface="ヒラギノ角ゴ Pro W3"/>
              </a:rPr>
              <a:t>Además, los pacientes con diabetes o diabetes no diagnosticada pueden presentar hiperglicemia en respuesta a una enfermedad o lesión. En un estudio de hiperglicemia entre pacientes hospitalizados, 62% de los pacientes presentaron valores de glucosa normales, 26% presentaron antecedentes de diabetes, y 12% de los pacientes presentaron hiperglicemia (criterio de 2 o más cifras de los siguientes: glucosa en sangre en ayuno &gt;126 mg/</a:t>
            </a:r>
            <a:r>
              <a:rPr lang="es-419" b="0" i="0" noProof="0" dirty="0" err="1">
                <a:ea typeface="ヒラギノ角ゴ Pro W3"/>
                <a:cs typeface="ヒラギノ角ゴ Pro W3"/>
              </a:rPr>
              <a:t>dL</a:t>
            </a:r>
            <a:r>
              <a:rPr lang="es-419" b="0" i="0" noProof="0" dirty="0">
                <a:ea typeface="ヒラギノ角ゴ Pro W3"/>
                <a:cs typeface="ヒラギノ角ゴ Pro W3"/>
              </a:rPr>
              <a:t> [7 </a:t>
            </a:r>
            <a:r>
              <a:rPr lang="es-419" b="0" i="0" noProof="0" dirty="0" err="1">
                <a:ea typeface="ヒラギノ角ゴ Pro W3"/>
                <a:cs typeface="ヒラギノ角ゴ Pro W3"/>
              </a:rPr>
              <a:t>mmol</a:t>
            </a:r>
            <a:r>
              <a:rPr lang="es-419" b="0" i="0" noProof="0" dirty="0">
                <a:ea typeface="ヒラギノ角ゴ Pro W3"/>
                <a:cs typeface="ヒラギノ角ゴ Pro W3"/>
              </a:rPr>
              <a:t>/L] o glucosa en sangre aleatoria &gt;200 [11.1 </a:t>
            </a:r>
            <a:r>
              <a:rPr lang="es-419" b="0" i="0" noProof="0" dirty="0" err="1">
                <a:ea typeface="ヒラギノ角ゴ Pro W3"/>
                <a:cs typeface="ヒラギノ角ゴ Pro W3"/>
              </a:rPr>
              <a:t>mmol</a:t>
            </a:r>
            <a:r>
              <a:rPr lang="es-419" b="0" i="0" noProof="0" dirty="0">
                <a:ea typeface="ヒラギノ角ゴ Pro W3"/>
                <a:cs typeface="ヒラギノ角ゴ Pro W3"/>
              </a:rPr>
              <a:t>/L]) aún sin presentar ningún antecedente de diabetes. Aproximadamente 1 de cada 3 pacientes presentó hiperglicemia.</a:t>
            </a:r>
          </a:p>
          <a:p>
            <a:pPr eaLnBrk="1" hangingPunct="1">
              <a:spcBef>
                <a:spcPct val="0"/>
              </a:spcBef>
              <a:spcAft>
                <a:spcPts val="600"/>
              </a:spcAft>
            </a:pPr>
            <a:endParaRPr lang="en-US" b="0" i="1" dirty="0" err="1">
              <a:ea typeface="ヒラギノ角ゴ Pro W3"/>
              <a:cs typeface="ヒラギノ角ゴ Pro W3"/>
            </a:endParaRPr>
          </a:p>
          <a:p>
            <a:pPr eaLnBrk="1" hangingPunct="1">
              <a:spcBef>
                <a:spcPct val="0"/>
              </a:spcBef>
              <a:spcAft>
                <a:spcPts val="600"/>
              </a:spcAft>
            </a:pPr>
            <a:r>
              <a:rPr lang="en-US" b="0" i="1" dirty="0" err="1">
                <a:ea typeface="ヒラギノ角ゴ Pro W3"/>
                <a:cs typeface="ヒラギノ角ゴ Pro W3"/>
              </a:rPr>
              <a:t>Umpierrez GE, Isaacs SD, Bazargan N, et al. Hyperglycemia: an independent marker of in-hospital mortality in patients with undiagnosed diabetes. J Clin Endocrinol Metab 2002;87:978-982.</a:t>
            </a:r>
            <a:endParaRPr lang="en-US" sz="1000" b="0" i="1" dirty="0"/>
          </a:p>
        </p:txBody>
      </p:sp>
      <p:sp>
        <p:nvSpPr>
          <p:cNvPr id="45060" name="Slide Number Placeholder 3"/>
          <p:cNvSpPr>
            <a:spLocks noGrp="1"/>
          </p:cNvSpPr>
          <p:nvPr>
            <p:ph type="sldNum" sz="quarter" idx="5"/>
          </p:nvPr>
        </p:nvSpPr>
        <p:spPr>
          <a:noFill/>
        </p:spPr>
        <p:txBody>
          <a:bodyPr/>
          <a:lstStyle/>
          <a:p>
            <a:fld id="{70286AF1-63C5-DC47-BF74-8753D8D1A995}" type="slidenum">
              <a:rPr lang="en-US"/>
              <a:pPr/>
              <a:t>23</a:t>
            </a:fld>
            <a:endParaRPr lang="en-US"/>
          </a:p>
        </p:txBody>
      </p:sp>
    </p:spTree>
    <p:extLst>
      <p:ext uri="{BB962C8B-B14F-4D97-AF65-F5344CB8AC3E}">
        <p14:creationId xmlns:p14="http://schemas.microsoft.com/office/powerpoint/2010/main" val="7723308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381000" y="685800"/>
            <a:ext cx="6096000" cy="3429000"/>
          </a:xfrm>
          <a:prstGeom prst="rect">
            <a:avLst/>
          </a:prstGeom>
          <a:ln/>
        </p:spPr>
      </p:sp>
      <p:sp>
        <p:nvSpPr>
          <p:cNvPr id="3" name="Notes Placeholder 2"/>
          <p:cNvSpPr>
            <a:spLocks noGrp="1"/>
          </p:cNvSpPr>
          <p:nvPr>
            <p:ph type="body" idx="1"/>
          </p:nvPr>
        </p:nvSpPr>
        <p:spPr/>
        <p:txBody>
          <a:bodyPr>
            <a:normAutofit/>
          </a:bodyPr>
          <a:lstStyle/>
          <a:p>
            <a:pPr eaLnBrk="1" hangingPunct="1"/>
            <a:r>
              <a:rPr lang="es-419" sz="1200" noProof="0" dirty="0">
                <a:latin typeface="Arial"/>
                <a:cs typeface="Arial"/>
              </a:rPr>
              <a:t>La hiperglicemia incrementa el riesgo de mortalidad en pacientes de la Unidad de Cuidados Intensivos (UCI). El riesgo de mortalidad es proporcional al grado de incremento en la glucosa, como se muestra en esta diapositiva. Los pacientes con enfermedades críticas con valores de glucosa promedio &gt;300 mg/</a:t>
            </a:r>
            <a:r>
              <a:rPr lang="es-419" sz="1200" noProof="0" dirty="0" err="1">
                <a:latin typeface="Arial"/>
                <a:cs typeface="Arial"/>
              </a:rPr>
              <a:t>dL</a:t>
            </a:r>
            <a:r>
              <a:rPr lang="es-419" sz="1200" noProof="0" dirty="0">
                <a:latin typeface="Arial"/>
                <a:cs typeface="Arial"/>
              </a:rPr>
              <a:t> (16.7 </a:t>
            </a:r>
            <a:r>
              <a:rPr lang="es-419" sz="1200" noProof="0" dirty="0" err="1">
                <a:latin typeface="Arial"/>
                <a:cs typeface="Arial"/>
              </a:rPr>
              <a:t>mmol</a:t>
            </a:r>
            <a:r>
              <a:rPr lang="es-419" sz="1200" noProof="0" dirty="0">
                <a:latin typeface="Arial"/>
                <a:cs typeface="Arial"/>
              </a:rPr>
              <a:t>/L) presentan un riesgo de muerte cuatro veces mayor que los pacientes con hiperglicemia.</a:t>
            </a:r>
          </a:p>
          <a:p>
            <a:pPr eaLnBrk="1" hangingPunct="1"/>
            <a:endParaRPr lang="en-US" sz="1200" dirty="0">
              <a:latin typeface="Arial"/>
              <a:cs typeface="Arial"/>
            </a:endParaRPr>
          </a:p>
          <a:p>
            <a:pPr eaLnBrk="1" hangingPunct="1"/>
            <a:r>
              <a:rPr lang="en-US" sz="1200" b="0" i="1" dirty="0">
                <a:latin typeface="Arial"/>
                <a:cs typeface="Arial"/>
              </a:rPr>
              <a:t>Krinsley JS. Association between hyperglycemia and increased hospital mortality in a heterogeneous population of critically ill patients. Mayo Clin Proc 2003;78:1471-1478.</a:t>
            </a:r>
            <a:endParaRPr lang="en-US" sz="1000" b="0" i="1" dirty="0"/>
          </a:p>
        </p:txBody>
      </p:sp>
      <p:sp>
        <p:nvSpPr>
          <p:cNvPr id="45060" name="Slide Number Placeholder 3"/>
          <p:cNvSpPr>
            <a:spLocks noGrp="1"/>
          </p:cNvSpPr>
          <p:nvPr>
            <p:ph type="sldNum" sz="quarter" idx="5"/>
          </p:nvPr>
        </p:nvSpPr>
        <p:spPr>
          <a:noFill/>
        </p:spPr>
        <p:txBody>
          <a:bodyPr/>
          <a:lstStyle/>
          <a:p>
            <a:fld id="{70286AF1-63C5-DC47-BF74-8753D8D1A995}" type="slidenum">
              <a:rPr lang="en-US"/>
              <a:pPr/>
              <a:t>24</a:t>
            </a:fld>
            <a:endParaRPr lang="en-US"/>
          </a:p>
        </p:txBody>
      </p:sp>
    </p:spTree>
    <p:extLst>
      <p:ext uri="{BB962C8B-B14F-4D97-AF65-F5344CB8AC3E}">
        <p14:creationId xmlns:p14="http://schemas.microsoft.com/office/powerpoint/2010/main" val="1294588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381000" y="685800"/>
            <a:ext cx="6096000" cy="3429000"/>
          </a:xfrm>
          <a:prstGeom prst="rect">
            <a:avLst/>
          </a:prstGeom>
          <a:ln/>
        </p:spPr>
      </p:sp>
      <p:sp>
        <p:nvSpPr>
          <p:cNvPr id="3" name="Notes Placeholder 2"/>
          <p:cNvSpPr>
            <a:spLocks noGrp="1"/>
          </p:cNvSpPr>
          <p:nvPr>
            <p:ph type="body" idx="1"/>
          </p:nvPr>
        </p:nvSpPr>
        <p:spPr/>
        <p:txBody>
          <a:bodyPr>
            <a:normAutofit/>
          </a:bodyPr>
          <a:lstStyle/>
          <a:p>
            <a:r>
              <a:rPr lang="es-419" sz="1000" noProof="0" dirty="0"/>
              <a:t>Por otro lado, el control glicémico ayuda a mejorar los resultados. </a:t>
            </a:r>
            <a:r>
              <a:rPr lang="es-419" sz="1000" noProof="0" dirty="0" err="1"/>
              <a:t>Kitabchi</a:t>
            </a:r>
            <a:r>
              <a:rPr lang="es-419" sz="1000" noProof="0" dirty="0"/>
              <a:t> y sus socios analizaron los estudios sobre la glucosa en sangre bien controlada en pacientes</a:t>
            </a:r>
          </a:p>
          <a:p>
            <a:r>
              <a:rPr lang="es-419" sz="1000" noProof="0" dirty="0"/>
              <a:t>hospitalizados. Aquí se resumen siete, y muestran los resultados clínicos positivos asociados con el control glicémico. Estos resultados incluyen la reducción en la mortalidad y la disminución en la incidencia de infección, sepsis, insuficiencia renal aguda, y una duración menor en el soporte de ventilación mecánica.</a:t>
            </a:r>
          </a:p>
          <a:p>
            <a:endParaRPr lang="en-US" sz="1000" dirty="0" err="1"/>
          </a:p>
          <a:p>
            <a:r>
              <a:rPr lang="en-US" sz="1000" b="0" i="1" dirty="0" err="1"/>
              <a:t>Kitabchi AE, Freire AX, Umpierrez GE. Evidence for strict inpatient blood glucose control: time to revise glycemic goals in hospitalized patients. Metabolism 2008;57:116-20.</a:t>
            </a:r>
            <a:endParaRPr lang="en-US" sz="1000" b="0" i="1" dirty="0"/>
          </a:p>
        </p:txBody>
      </p:sp>
      <p:sp>
        <p:nvSpPr>
          <p:cNvPr id="45060" name="Slide Number Placeholder 3"/>
          <p:cNvSpPr>
            <a:spLocks noGrp="1"/>
          </p:cNvSpPr>
          <p:nvPr>
            <p:ph type="sldNum" sz="quarter" idx="5"/>
          </p:nvPr>
        </p:nvSpPr>
        <p:spPr>
          <a:noFill/>
        </p:spPr>
        <p:txBody>
          <a:bodyPr/>
          <a:lstStyle/>
          <a:p>
            <a:fld id="{70286AF1-63C5-DC47-BF74-8753D8D1A995}" type="slidenum">
              <a:rPr lang="en-US"/>
              <a:pPr/>
              <a:t>25</a:t>
            </a:fld>
            <a:endParaRPr lang="en-US"/>
          </a:p>
        </p:txBody>
      </p:sp>
    </p:spTree>
    <p:extLst>
      <p:ext uri="{BB962C8B-B14F-4D97-AF65-F5344CB8AC3E}">
        <p14:creationId xmlns:p14="http://schemas.microsoft.com/office/powerpoint/2010/main" val="3661744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381000" y="685800"/>
            <a:ext cx="6096000" cy="3429000"/>
          </a:xfrm>
          <a:prstGeom prst="rect">
            <a:avLst/>
          </a:prstGeom>
          <a:ln/>
        </p:spPr>
      </p:sp>
      <p:sp>
        <p:nvSpPr>
          <p:cNvPr id="3" name="Notes Placeholder 2"/>
          <p:cNvSpPr>
            <a:spLocks noGrp="1"/>
          </p:cNvSpPr>
          <p:nvPr>
            <p:ph type="body" idx="1"/>
          </p:nvPr>
        </p:nvSpPr>
        <p:spPr/>
        <p:txBody>
          <a:bodyPr>
            <a:noAutofit/>
          </a:bodyPr>
          <a:lstStyle/>
          <a:p>
            <a:r>
              <a:rPr lang="es-419" sz="1000" noProof="0" dirty="0"/>
              <a:t>Un estudio de </a:t>
            </a:r>
            <a:r>
              <a:rPr lang="es-419" sz="1000" noProof="0" dirty="0" err="1"/>
              <a:t>Alish</a:t>
            </a:r>
            <a:r>
              <a:rPr lang="es-419" sz="1000" noProof="0" dirty="0"/>
              <a:t> y colaboradores, en pacientes hospitalizados en instituciones de cuidado crónico, mostró el modo en que la fórmula específica para la diabetes (FED) afecta la variabilidad glucémica en comparación con la fórmula estándar para la alimentación por sonda (FEAS). Doce pacientes alimentados con sonda recibieron la fórmula estándar durante 16 horas por día, durante 5 días, con monitoreo de glucosa continuo. Luego se cambió la fórmula estándar por la fórmula específica para diabetes. Después de 3 días, se registraron los niveles de glucosa cada 10 minutos a través del monitoreo continuo de glucosa, y esto continuó durante 5 días. Esta diapositiva ilustra el efecto de la fórmula estándar (línea de color claro) y de la fórmula específica para la diabetes (línea de color medio) en la variabilidad de la glucosa. Aunque el consumo de calorías es equivalente en ambas fórmulas, la fórmula específica para la diabetes resultó en niveles de glucosa más bajos.</a:t>
            </a:r>
          </a:p>
          <a:p>
            <a:endParaRPr lang="es-419" sz="1000" noProof="0" dirty="0"/>
          </a:p>
          <a:p>
            <a:r>
              <a:rPr lang="es-419" sz="1000" b="0" i="1" noProof="0" dirty="0" err="1"/>
              <a:t>Alish</a:t>
            </a:r>
            <a:r>
              <a:rPr lang="es-419" sz="1000" b="0" i="1" noProof="0" dirty="0"/>
              <a:t> CJ, </a:t>
            </a:r>
            <a:r>
              <a:rPr lang="es-419" sz="1000" b="0" i="1" noProof="0" dirty="0" err="1"/>
              <a:t>Garvey</a:t>
            </a:r>
            <a:r>
              <a:rPr lang="es-419" sz="1000" b="0" i="1" noProof="0" dirty="0"/>
              <a:t> WT, </a:t>
            </a:r>
            <a:r>
              <a:rPr lang="es-419" sz="1000" b="0" i="1" noProof="0" dirty="0" err="1"/>
              <a:t>Maki</a:t>
            </a:r>
            <a:r>
              <a:rPr lang="es-419" sz="1000" b="0" i="1" noProof="0" dirty="0"/>
              <a:t> KC et al. A diabetes-</a:t>
            </a:r>
            <a:r>
              <a:rPr lang="es-419" sz="1000" b="0" i="1" noProof="0" dirty="0" err="1"/>
              <a:t>specific</a:t>
            </a:r>
            <a:r>
              <a:rPr lang="es-419" sz="1000" b="0" i="1" noProof="0" dirty="0"/>
              <a:t> enteral fórmula </a:t>
            </a:r>
            <a:r>
              <a:rPr lang="es-419" sz="1000" b="0" i="1" noProof="0" dirty="0" err="1"/>
              <a:t>improves</a:t>
            </a:r>
            <a:r>
              <a:rPr lang="es-419" sz="1000" b="0" i="1" noProof="0" dirty="0"/>
              <a:t> </a:t>
            </a:r>
            <a:r>
              <a:rPr lang="es-419" sz="1000" b="0" i="1" noProof="0" dirty="0" err="1"/>
              <a:t>glycemic</a:t>
            </a:r>
            <a:r>
              <a:rPr lang="es-419" sz="1000" b="0" i="1" noProof="0" dirty="0"/>
              <a:t> </a:t>
            </a:r>
            <a:r>
              <a:rPr lang="es-419" sz="1000" b="0" i="1" noProof="0" dirty="0" err="1"/>
              <a:t>variability</a:t>
            </a:r>
            <a:r>
              <a:rPr lang="es-419" sz="1000" b="0" i="1" noProof="0" dirty="0"/>
              <a:t> in </a:t>
            </a:r>
            <a:r>
              <a:rPr lang="es-419" sz="1000" b="0" i="1" noProof="0" dirty="0" err="1"/>
              <a:t>patients</a:t>
            </a:r>
            <a:r>
              <a:rPr lang="es-419" sz="1000" b="0" i="1" noProof="0" dirty="0"/>
              <a:t> </a:t>
            </a:r>
            <a:r>
              <a:rPr lang="es-419" sz="1000" b="0" i="1" noProof="0" dirty="0" err="1"/>
              <a:t>with</a:t>
            </a:r>
            <a:r>
              <a:rPr lang="es-419" sz="1000" b="0" i="1" noProof="0" dirty="0"/>
              <a:t> </a:t>
            </a:r>
            <a:r>
              <a:rPr lang="es-419" sz="1000" b="0" i="1" noProof="0" dirty="0" err="1"/>
              <a:t>type</a:t>
            </a:r>
            <a:r>
              <a:rPr lang="es-419" sz="1000" b="0" i="1" noProof="0" dirty="0"/>
              <a:t> 2 diabetes </a:t>
            </a:r>
            <a:r>
              <a:rPr lang="es-419" sz="1000" b="0" i="1" noProof="0" dirty="0" err="1"/>
              <a:t>managed</a:t>
            </a:r>
            <a:r>
              <a:rPr lang="es-419" sz="1000" b="0" i="1" noProof="0" dirty="0"/>
              <a:t> </a:t>
            </a:r>
            <a:r>
              <a:rPr lang="es-419" sz="1000" b="0" i="1" noProof="0" dirty="0" err="1"/>
              <a:t>with</a:t>
            </a:r>
            <a:r>
              <a:rPr lang="es-419" sz="1000" b="0" i="1" noProof="0" dirty="0"/>
              <a:t> </a:t>
            </a:r>
            <a:r>
              <a:rPr lang="es-419" sz="1000" b="0" i="1" noProof="0" dirty="0" err="1"/>
              <a:t>insulin</a:t>
            </a:r>
            <a:r>
              <a:rPr lang="es-419" sz="1000" b="0" i="1" noProof="0" dirty="0"/>
              <a:t>. Diabetes </a:t>
            </a:r>
            <a:r>
              <a:rPr lang="es-419" sz="1000" b="0" i="1" noProof="0" dirty="0" err="1"/>
              <a:t>Technol</a:t>
            </a:r>
            <a:r>
              <a:rPr lang="es-419" sz="1000" b="0" i="1" noProof="0" dirty="0"/>
              <a:t> </a:t>
            </a:r>
            <a:r>
              <a:rPr lang="es-419" sz="1000" b="0" i="1" noProof="0" dirty="0" err="1"/>
              <a:t>Ther</a:t>
            </a:r>
            <a:r>
              <a:rPr lang="es-419" sz="1000" b="0" i="1" noProof="0" dirty="0"/>
              <a:t> 2010;12:419-425.</a:t>
            </a:r>
          </a:p>
        </p:txBody>
      </p:sp>
      <p:sp>
        <p:nvSpPr>
          <p:cNvPr id="45060" name="Slide Number Placeholder 3"/>
          <p:cNvSpPr>
            <a:spLocks noGrp="1"/>
          </p:cNvSpPr>
          <p:nvPr>
            <p:ph type="sldNum" sz="quarter" idx="5"/>
          </p:nvPr>
        </p:nvSpPr>
        <p:spPr>
          <a:noFill/>
        </p:spPr>
        <p:txBody>
          <a:bodyPr/>
          <a:lstStyle/>
          <a:p>
            <a:fld id="{70286AF1-63C5-DC47-BF74-8753D8D1A995}" type="slidenum">
              <a:rPr lang="en-US"/>
              <a:pPr/>
              <a:t>26</a:t>
            </a:fld>
            <a:endParaRPr lang="en-US" dirty="0"/>
          </a:p>
        </p:txBody>
      </p:sp>
    </p:spTree>
    <p:extLst>
      <p:ext uri="{BB962C8B-B14F-4D97-AF65-F5344CB8AC3E}">
        <p14:creationId xmlns:p14="http://schemas.microsoft.com/office/powerpoint/2010/main" val="4001791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xfrm>
            <a:off x="381000" y="685800"/>
            <a:ext cx="6096000" cy="3429000"/>
          </a:xfrm>
          <a:prstGeom prst="rect">
            <a:avLst/>
          </a:prstGeom>
          <a:ln/>
        </p:spPr>
      </p:sp>
      <p:sp>
        <p:nvSpPr>
          <p:cNvPr id="52227" name="Rectangle 3"/>
          <p:cNvSpPr>
            <a:spLocks noGrp="1" noChangeArrowheads="1"/>
          </p:cNvSpPr>
          <p:nvPr>
            <p:ph type="body" idx="1"/>
          </p:nvPr>
        </p:nvSpPr>
        <p:spPr>
          <a:noFill/>
          <a:ln/>
        </p:spPr>
        <p:txBody>
          <a:bodyPr/>
          <a:lstStyle/>
          <a:p>
            <a:r>
              <a:rPr lang="es-419" sz="1000" noProof="0" dirty="0">
                <a:ea typeface="ヒラギノ角ゴ Pro W3" charset="-128"/>
                <a:cs typeface="ヒラギノ角ゴ Pro W3" charset="-128"/>
              </a:rPr>
              <a:t>El promedio de glucosa durante la alimentación continua fue significativamente menor con FEE (P=0.024). También fue menor el requerimiento de insulina de acción corta en los casos en que los pacientes residentes recibieron la fórmula específica para diabetes, en comparación con la fórmula estándar (P=0.039).</a:t>
            </a:r>
          </a:p>
          <a:p>
            <a:endParaRPr lang="es-419" sz="1000" noProof="0" dirty="0">
              <a:ea typeface="ヒラギノ角ゴ Pro W3" charset="-128"/>
              <a:cs typeface="ヒラギノ角ゴ Pro W3" charset="-128"/>
            </a:endParaRPr>
          </a:p>
          <a:p>
            <a:r>
              <a:rPr lang="es-419" sz="1000" b="0" i="1" noProof="0" dirty="0" err="1">
                <a:ea typeface="ヒラギノ角ゴ Pro W3" charset="-128"/>
                <a:cs typeface="ヒラギノ角ゴ Pro W3" charset="-128"/>
              </a:rPr>
              <a:t>Alish</a:t>
            </a:r>
            <a:r>
              <a:rPr lang="es-419" sz="1000" b="0" i="1" noProof="0" dirty="0">
                <a:ea typeface="ヒラギノ角ゴ Pro W3" charset="-128"/>
                <a:cs typeface="ヒラギノ角ゴ Pro W3" charset="-128"/>
              </a:rPr>
              <a:t> CJ, </a:t>
            </a:r>
            <a:r>
              <a:rPr lang="es-419" sz="1000" b="0" i="1" noProof="0" dirty="0" err="1">
                <a:ea typeface="ヒラギノ角ゴ Pro W3" charset="-128"/>
                <a:cs typeface="ヒラギノ角ゴ Pro W3" charset="-128"/>
              </a:rPr>
              <a:t>Garvey</a:t>
            </a:r>
            <a:r>
              <a:rPr lang="es-419" sz="1000" b="0" i="1" noProof="0" dirty="0">
                <a:ea typeface="ヒラギノ角ゴ Pro W3" charset="-128"/>
                <a:cs typeface="ヒラギノ角ゴ Pro W3" charset="-128"/>
              </a:rPr>
              <a:t> WT, </a:t>
            </a:r>
            <a:r>
              <a:rPr lang="es-419" sz="1000" b="0" i="1" noProof="0" dirty="0" err="1">
                <a:ea typeface="ヒラギノ角ゴ Pro W3" charset="-128"/>
                <a:cs typeface="ヒラギノ角ゴ Pro W3" charset="-128"/>
              </a:rPr>
              <a:t>Maki</a:t>
            </a:r>
            <a:r>
              <a:rPr lang="es-419" sz="1000" b="0" i="1" noProof="0" dirty="0">
                <a:ea typeface="ヒラギノ角ゴ Pro W3" charset="-128"/>
                <a:cs typeface="ヒラギノ角ゴ Pro W3" charset="-128"/>
              </a:rPr>
              <a:t> KC et al. A diabetes-</a:t>
            </a:r>
            <a:r>
              <a:rPr lang="es-419" sz="1000" b="0" i="1" noProof="0" dirty="0" err="1">
                <a:ea typeface="ヒラギノ角ゴ Pro W3" charset="-128"/>
                <a:cs typeface="ヒラギノ角ゴ Pro W3" charset="-128"/>
              </a:rPr>
              <a:t>specific</a:t>
            </a:r>
            <a:r>
              <a:rPr lang="es-419" sz="1000" b="0" i="1" noProof="0" dirty="0">
                <a:ea typeface="ヒラギノ角ゴ Pro W3" charset="-128"/>
                <a:cs typeface="ヒラギノ角ゴ Pro W3" charset="-128"/>
              </a:rPr>
              <a:t> enteral fórmula </a:t>
            </a:r>
            <a:r>
              <a:rPr lang="es-419" sz="1000" b="0" i="1" noProof="0" dirty="0" err="1">
                <a:ea typeface="ヒラギノ角ゴ Pro W3" charset="-128"/>
                <a:cs typeface="ヒラギノ角ゴ Pro W3" charset="-128"/>
              </a:rPr>
              <a:t>improves</a:t>
            </a:r>
            <a:r>
              <a:rPr lang="es-419" sz="1000" b="0" i="1" noProof="0" dirty="0">
                <a:ea typeface="ヒラギノ角ゴ Pro W3" charset="-128"/>
                <a:cs typeface="ヒラギノ角ゴ Pro W3" charset="-128"/>
              </a:rPr>
              <a:t> </a:t>
            </a:r>
            <a:r>
              <a:rPr lang="es-419" sz="1000" b="0" i="1" noProof="0" dirty="0" err="1">
                <a:ea typeface="ヒラギノ角ゴ Pro W3" charset="-128"/>
                <a:cs typeface="ヒラギノ角ゴ Pro W3" charset="-128"/>
              </a:rPr>
              <a:t>glycemic</a:t>
            </a:r>
            <a:r>
              <a:rPr lang="es-419" sz="1000" b="0" i="1" noProof="0" dirty="0">
                <a:ea typeface="ヒラギノ角ゴ Pro W3" charset="-128"/>
                <a:cs typeface="ヒラギノ角ゴ Pro W3" charset="-128"/>
              </a:rPr>
              <a:t> </a:t>
            </a:r>
            <a:r>
              <a:rPr lang="es-419" sz="1000" b="0" i="1" noProof="0" dirty="0" err="1">
                <a:ea typeface="ヒラギノ角ゴ Pro W3" charset="-128"/>
                <a:cs typeface="ヒラギノ角ゴ Pro W3" charset="-128"/>
              </a:rPr>
              <a:t>variability</a:t>
            </a:r>
            <a:r>
              <a:rPr lang="es-419" sz="1000" b="0" i="1" noProof="0" dirty="0">
                <a:ea typeface="ヒラギノ角ゴ Pro W3" charset="-128"/>
                <a:cs typeface="ヒラギノ角ゴ Pro W3" charset="-128"/>
              </a:rPr>
              <a:t> in </a:t>
            </a:r>
            <a:r>
              <a:rPr lang="es-419" sz="1000" b="0" i="1" noProof="0" dirty="0" err="1">
                <a:ea typeface="ヒラギノ角ゴ Pro W3" charset="-128"/>
                <a:cs typeface="ヒラギノ角ゴ Pro W3" charset="-128"/>
              </a:rPr>
              <a:t>patients</a:t>
            </a:r>
            <a:r>
              <a:rPr lang="es-419" sz="1000" b="0" i="1" noProof="0" dirty="0">
                <a:ea typeface="ヒラギノ角ゴ Pro W3" charset="-128"/>
                <a:cs typeface="ヒラギノ角ゴ Pro W3" charset="-128"/>
              </a:rPr>
              <a:t> </a:t>
            </a:r>
            <a:r>
              <a:rPr lang="es-419" sz="1000" b="0" i="1" noProof="0" dirty="0" err="1">
                <a:ea typeface="ヒラギノ角ゴ Pro W3" charset="-128"/>
                <a:cs typeface="ヒラギノ角ゴ Pro W3" charset="-128"/>
              </a:rPr>
              <a:t>with</a:t>
            </a:r>
            <a:r>
              <a:rPr lang="es-419" sz="1000" b="0" i="1" noProof="0" dirty="0">
                <a:ea typeface="ヒラギノ角ゴ Pro W3" charset="-128"/>
                <a:cs typeface="ヒラギノ角ゴ Pro W3" charset="-128"/>
              </a:rPr>
              <a:t> </a:t>
            </a:r>
            <a:r>
              <a:rPr lang="es-419" sz="1000" b="0" i="1" noProof="0" dirty="0" err="1">
                <a:ea typeface="ヒラギノ角ゴ Pro W3" charset="-128"/>
                <a:cs typeface="ヒラギノ角ゴ Pro W3" charset="-128"/>
              </a:rPr>
              <a:t>type</a:t>
            </a:r>
            <a:r>
              <a:rPr lang="es-419" sz="1000" b="0" i="1" noProof="0" dirty="0">
                <a:ea typeface="ヒラギノ角ゴ Pro W3" charset="-128"/>
                <a:cs typeface="ヒラギノ角ゴ Pro W3" charset="-128"/>
              </a:rPr>
              <a:t> 2 diabetes </a:t>
            </a:r>
            <a:r>
              <a:rPr lang="es-419" sz="1000" b="0" i="1" noProof="0" dirty="0" err="1">
                <a:ea typeface="ヒラギノ角ゴ Pro W3" charset="-128"/>
                <a:cs typeface="ヒラギノ角ゴ Pro W3" charset="-128"/>
              </a:rPr>
              <a:t>managed</a:t>
            </a:r>
            <a:r>
              <a:rPr lang="es-419" sz="1000" b="0" i="1" noProof="0" dirty="0">
                <a:ea typeface="ヒラギノ角ゴ Pro W3" charset="-128"/>
                <a:cs typeface="ヒラギノ角ゴ Pro W3" charset="-128"/>
              </a:rPr>
              <a:t> </a:t>
            </a:r>
            <a:r>
              <a:rPr lang="es-419" sz="1000" b="0" i="1" noProof="0" dirty="0" err="1">
                <a:ea typeface="ヒラギノ角ゴ Pro W3" charset="-128"/>
                <a:cs typeface="ヒラギノ角ゴ Pro W3" charset="-128"/>
              </a:rPr>
              <a:t>with</a:t>
            </a:r>
            <a:r>
              <a:rPr lang="es-419" sz="1000" b="0" i="1" noProof="0" dirty="0">
                <a:ea typeface="ヒラギノ角ゴ Pro W3" charset="-128"/>
                <a:cs typeface="ヒラギノ角ゴ Pro W3" charset="-128"/>
              </a:rPr>
              <a:t> </a:t>
            </a:r>
            <a:r>
              <a:rPr lang="es-419" sz="1000" b="0" i="1" noProof="0" dirty="0" err="1">
                <a:ea typeface="ヒラギノ角ゴ Pro W3" charset="-128"/>
                <a:cs typeface="ヒラギノ角ゴ Pro W3" charset="-128"/>
              </a:rPr>
              <a:t>insulin</a:t>
            </a:r>
            <a:r>
              <a:rPr lang="es-419" sz="1000" b="0" i="1" noProof="0" dirty="0">
                <a:ea typeface="ヒラギノ角ゴ Pro W3" charset="-128"/>
                <a:cs typeface="ヒラギノ角ゴ Pro W3" charset="-128"/>
              </a:rPr>
              <a:t>. Diabetes </a:t>
            </a:r>
            <a:r>
              <a:rPr lang="es-419" sz="1000" b="0" i="1" noProof="0" dirty="0" err="1">
                <a:ea typeface="ヒラギノ角ゴ Pro W3" charset="-128"/>
                <a:cs typeface="ヒラギノ角ゴ Pro W3" charset="-128"/>
              </a:rPr>
              <a:t>Technol</a:t>
            </a:r>
            <a:r>
              <a:rPr lang="es-419" sz="1000" b="0" i="1" noProof="0" dirty="0">
                <a:ea typeface="ヒラギノ角ゴ Pro W3" charset="-128"/>
                <a:cs typeface="ヒラギノ角ゴ Pro W3" charset="-128"/>
              </a:rPr>
              <a:t> </a:t>
            </a:r>
            <a:r>
              <a:rPr lang="es-419" sz="1000" b="0" i="1" noProof="0" dirty="0" err="1">
                <a:ea typeface="ヒラギノ角ゴ Pro W3" charset="-128"/>
                <a:cs typeface="ヒラギノ角ゴ Pro W3" charset="-128"/>
              </a:rPr>
              <a:t>Ther</a:t>
            </a:r>
            <a:r>
              <a:rPr lang="es-419" sz="1000" b="0" i="1" noProof="0" dirty="0">
                <a:ea typeface="ヒラギノ角ゴ Pro W3" charset="-128"/>
                <a:cs typeface="ヒラギノ角ゴ Pro W3" charset="-128"/>
              </a:rPr>
              <a:t> 2010;12:419-425.</a:t>
            </a:r>
          </a:p>
        </p:txBody>
      </p:sp>
    </p:spTree>
    <p:extLst>
      <p:ext uri="{BB962C8B-B14F-4D97-AF65-F5344CB8AC3E}">
        <p14:creationId xmlns:p14="http://schemas.microsoft.com/office/powerpoint/2010/main" val="2656180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noProof="0" dirty="0"/>
              <a:t>En este estudio retrospectivo se compararon 158 pacientes diabéticos en estado crítico que recibieron fórmulas nutricionales específicas para diabetes con pacientes que recibieron otro tipo de fórmulas enterales. Estos pacientes tuvieron reducciones significativas en la mortalidad (5.1% vs. 12.3%, p=0.0118), la necesidad de prescripción de insulina al egreso de la unidad (29.1% vs. 38.4%, p=0.0269) y los costos de la atención (6700 USD vs. 9200 USD, P &lt; 0.0001). Aunque hubo una reducción en los  días de estancia en la UCI, esta diferencia no fue estadísticamente significativa.</a:t>
            </a:r>
          </a:p>
          <a:p>
            <a:endParaRPr lang="es-CO" dirty="0"/>
          </a:p>
          <a:p>
            <a:endParaRPr lang="es-CO" dirty="0"/>
          </a:p>
          <a:p>
            <a:r>
              <a:rPr lang="es-CO" dirty="0"/>
              <a:t>Yin-Yi H, et al. </a:t>
            </a:r>
            <a:r>
              <a:rPr lang="en-US" dirty="0"/>
              <a:t>The clinical and economic impact of the use of diabetes-specific enteral formula on ICU patients with type 2 diabetes. Clin </a:t>
            </a:r>
            <a:r>
              <a:rPr lang="en-US" dirty="0" err="1"/>
              <a:t>Nutr</a:t>
            </a:r>
            <a:r>
              <a:rPr lang="en-US" dirty="0"/>
              <a:t> 2017;  36 (6): 1567-1572</a:t>
            </a:r>
            <a:endParaRPr lang="es-CO" dirty="0"/>
          </a:p>
        </p:txBody>
      </p:sp>
      <p:sp>
        <p:nvSpPr>
          <p:cNvPr id="4" name="Marcador de número de diapositiva 3"/>
          <p:cNvSpPr>
            <a:spLocks noGrp="1"/>
          </p:cNvSpPr>
          <p:nvPr>
            <p:ph type="sldNum" sz="quarter" idx="5"/>
          </p:nvPr>
        </p:nvSpPr>
        <p:spPr/>
        <p:txBody>
          <a:bodyPr/>
          <a:lstStyle/>
          <a:p>
            <a:fld id="{CE4C1100-9C62-47DC-91B3-063F71263CC3}" type="slidenum">
              <a:rPr lang="es-CO" smtClean="0"/>
              <a:t>28</a:t>
            </a:fld>
            <a:endParaRPr lang="es-CO"/>
          </a:p>
        </p:txBody>
      </p:sp>
    </p:spTree>
    <p:extLst>
      <p:ext uri="{BB962C8B-B14F-4D97-AF65-F5344CB8AC3E}">
        <p14:creationId xmlns:p14="http://schemas.microsoft.com/office/powerpoint/2010/main" val="3510756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normAutofit fontScale="92500" lnSpcReduction="10000"/>
          </a:bodyPr>
          <a:lstStyle/>
          <a:p>
            <a:r>
              <a:rPr lang="es-419" noProof="0" dirty="0"/>
              <a:t>La lesión renal aguda es otra complicación grave común en los pacientes con enfermedades críticas, especialmente en la unidad de cuidados críticos. La incidencia de lesión renal aguda es de 26% entre los pacientes con traumas contundentes y conlleva un riesgo ajustado de muerte en hospital 3 veces mayor que en el caso de pacientes sin lesión renal aguda (índice de probabilidad = 3.05; 95% IC, 1.73-5.40).</a:t>
            </a:r>
          </a:p>
          <a:p>
            <a:r>
              <a:rPr lang="es-419" noProof="0" dirty="0"/>
              <a:t>Es común en pacientes con enfermedades críticas, con una incidencia de 20% a 41.3%, y se asocia con un incremento en la mortalidad, la permanencia en el hospital, y el costo total. Las lesiones renales agudas inducidas por medicamentos explican hasta un 25% de todos los casos de lesiones renales agudas en esta población.</a:t>
            </a:r>
          </a:p>
          <a:p>
            <a:r>
              <a:rPr lang="es-419" noProof="0" dirty="0"/>
              <a:t>Las lesiones renales agudas involucran otros órganos, distintos de los riñones, con frecuencia. Las condiciones clínicas que incluyen choque, traumatismo y sepsis, pueden provocar incrementos en el volumen hídrico, citoquinas, toxinas urémicas, y otros mediadores solubles que afectan los órganos a distancia.</a:t>
            </a:r>
          </a:p>
          <a:p>
            <a:endParaRPr lang="es-419" b="0" i="1" noProof="0" dirty="0"/>
          </a:p>
          <a:p>
            <a:r>
              <a:rPr lang="es-419" b="0" i="1" noProof="0" dirty="0" err="1"/>
              <a:t>Bihorac</a:t>
            </a:r>
            <a:r>
              <a:rPr lang="es-419" b="0" i="1" noProof="0" dirty="0"/>
              <a:t> A, </a:t>
            </a:r>
            <a:r>
              <a:rPr lang="es-419" b="0" i="1" noProof="0" dirty="0" err="1"/>
              <a:t>Delano</a:t>
            </a:r>
            <a:r>
              <a:rPr lang="es-419" b="0" i="1" noProof="0" dirty="0"/>
              <a:t> JM, </a:t>
            </a:r>
            <a:r>
              <a:rPr lang="es-419" b="0" i="1" noProof="0" dirty="0" err="1"/>
              <a:t>Schold</a:t>
            </a:r>
            <a:r>
              <a:rPr lang="es-419" b="0" i="1" noProof="0" dirty="0"/>
              <a:t> JD, et al. </a:t>
            </a:r>
            <a:r>
              <a:rPr lang="es-419" b="0" i="1" noProof="0" dirty="0" err="1"/>
              <a:t>Incidence</a:t>
            </a:r>
            <a:r>
              <a:rPr lang="es-419" b="0" i="1" noProof="0" dirty="0"/>
              <a:t>, </a:t>
            </a:r>
            <a:r>
              <a:rPr lang="es-419" b="0" i="1" noProof="0" dirty="0" err="1"/>
              <a:t>clinical</a:t>
            </a:r>
            <a:r>
              <a:rPr lang="es-419" b="0" i="1" noProof="0" dirty="0"/>
              <a:t> </a:t>
            </a:r>
            <a:r>
              <a:rPr lang="es-419" b="0" i="1" noProof="0" dirty="0" err="1"/>
              <a:t>predictors</a:t>
            </a:r>
            <a:r>
              <a:rPr lang="es-419" b="0" i="1" noProof="0" dirty="0"/>
              <a:t>, </a:t>
            </a:r>
            <a:r>
              <a:rPr lang="es-419" b="0" i="1" noProof="0" dirty="0" err="1"/>
              <a:t>genomics</a:t>
            </a:r>
            <a:r>
              <a:rPr lang="es-419" b="0" i="1" noProof="0" dirty="0"/>
              <a:t>, and </a:t>
            </a:r>
            <a:r>
              <a:rPr lang="es-419" b="0" i="1" noProof="0" dirty="0" err="1"/>
              <a:t>outcome</a:t>
            </a:r>
            <a:r>
              <a:rPr lang="es-419" b="0" i="1" noProof="0" dirty="0"/>
              <a:t> of </a:t>
            </a:r>
            <a:r>
              <a:rPr lang="es-419" b="0" i="1" noProof="0" dirty="0" err="1"/>
              <a:t>acute</a:t>
            </a:r>
            <a:r>
              <a:rPr lang="es-419" b="0" i="1" noProof="0" dirty="0"/>
              <a:t> </a:t>
            </a:r>
            <a:r>
              <a:rPr lang="es-419" b="0" i="1" noProof="0" dirty="0" err="1"/>
              <a:t>kidney</a:t>
            </a:r>
            <a:r>
              <a:rPr lang="es-419" b="0" i="1" noProof="0" dirty="0"/>
              <a:t> </a:t>
            </a:r>
            <a:r>
              <a:rPr lang="es-419" b="0" i="1" noProof="0" dirty="0" err="1"/>
              <a:t>injury</a:t>
            </a:r>
            <a:r>
              <a:rPr lang="es-419" b="0" i="1" noProof="0" dirty="0"/>
              <a:t> </a:t>
            </a:r>
            <a:r>
              <a:rPr lang="es-419" b="0" i="1" noProof="0" dirty="0" err="1"/>
              <a:t>among</a:t>
            </a:r>
            <a:r>
              <a:rPr lang="es-419" b="0" i="1" noProof="0" dirty="0"/>
              <a:t> trauma </a:t>
            </a:r>
            <a:r>
              <a:rPr lang="es-419" b="0" i="1" noProof="0" dirty="0" err="1"/>
              <a:t>patients</a:t>
            </a:r>
            <a:r>
              <a:rPr lang="es-419" b="0" i="1" noProof="0" dirty="0"/>
              <a:t>. Ann </a:t>
            </a:r>
            <a:r>
              <a:rPr lang="es-419" b="0" i="1" noProof="0" dirty="0" err="1"/>
              <a:t>Surg</a:t>
            </a:r>
            <a:r>
              <a:rPr lang="es-419" b="0" i="1" noProof="0" dirty="0"/>
              <a:t> 2010;252:158-165.</a:t>
            </a:r>
          </a:p>
          <a:p>
            <a:r>
              <a:rPr lang="es-419" b="0" i="1" noProof="0" dirty="0"/>
              <a:t>Park WY, </a:t>
            </a:r>
            <a:r>
              <a:rPr lang="es-419" b="0" i="1" noProof="0" dirty="0" err="1"/>
              <a:t>Hwang</a:t>
            </a:r>
            <a:r>
              <a:rPr lang="es-419" b="0" i="1" noProof="0" dirty="0"/>
              <a:t> EA, </a:t>
            </a:r>
            <a:r>
              <a:rPr lang="es-419" b="0" i="1" noProof="0" dirty="0" err="1"/>
              <a:t>Jang</a:t>
            </a:r>
            <a:r>
              <a:rPr lang="es-419" b="0" i="1" noProof="0" dirty="0"/>
              <a:t> MH, et al. </a:t>
            </a:r>
            <a:r>
              <a:rPr lang="es-419" b="0" i="1" noProof="0" dirty="0" err="1"/>
              <a:t>The</a:t>
            </a:r>
            <a:r>
              <a:rPr lang="es-419" b="0" i="1" noProof="0" dirty="0"/>
              <a:t> </a:t>
            </a:r>
            <a:r>
              <a:rPr lang="es-419" b="0" i="1" noProof="0" dirty="0" err="1"/>
              <a:t>risk</a:t>
            </a:r>
            <a:r>
              <a:rPr lang="es-419" b="0" i="1" noProof="0" dirty="0"/>
              <a:t> </a:t>
            </a:r>
            <a:r>
              <a:rPr lang="es-419" b="0" i="1" noProof="0" dirty="0" err="1"/>
              <a:t>factors</a:t>
            </a:r>
            <a:r>
              <a:rPr lang="es-419" b="0" i="1" noProof="0" dirty="0"/>
              <a:t> and </a:t>
            </a:r>
            <a:r>
              <a:rPr lang="es-419" b="0" i="1" noProof="0" dirty="0" err="1"/>
              <a:t>outcome</a:t>
            </a:r>
            <a:r>
              <a:rPr lang="es-419" b="0" i="1" noProof="0" dirty="0"/>
              <a:t> of </a:t>
            </a:r>
            <a:r>
              <a:rPr lang="es-419" b="0" i="1" noProof="0" dirty="0" err="1"/>
              <a:t>acute</a:t>
            </a:r>
            <a:r>
              <a:rPr lang="es-419" b="0" i="1" noProof="0" dirty="0"/>
              <a:t> </a:t>
            </a:r>
            <a:r>
              <a:rPr lang="es-419" b="0" i="1" noProof="0" dirty="0" err="1"/>
              <a:t>kidney</a:t>
            </a:r>
            <a:r>
              <a:rPr lang="es-419" b="0" i="1" noProof="0" dirty="0"/>
              <a:t> </a:t>
            </a:r>
            <a:r>
              <a:rPr lang="es-419" b="0" i="1" noProof="0" dirty="0" err="1"/>
              <a:t>injury</a:t>
            </a:r>
            <a:r>
              <a:rPr lang="es-419" b="0" i="1" noProof="0" dirty="0"/>
              <a:t> in </a:t>
            </a:r>
            <a:r>
              <a:rPr lang="es-419" b="0" i="1" noProof="0" dirty="0" err="1"/>
              <a:t>the</a:t>
            </a:r>
            <a:r>
              <a:rPr lang="es-419" b="0" i="1" noProof="0" dirty="0"/>
              <a:t> </a:t>
            </a:r>
            <a:r>
              <a:rPr lang="es-419" b="0" i="1" noProof="0" dirty="0" err="1"/>
              <a:t>intensive</a:t>
            </a:r>
            <a:r>
              <a:rPr lang="es-419" b="0" i="1" noProof="0" dirty="0"/>
              <a:t> </a:t>
            </a:r>
            <a:r>
              <a:rPr lang="es-419" b="0" i="1" noProof="0" dirty="0" err="1"/>
              <a:t>care</a:t>
            </a:r>
            <a:r>
              <a:rPr lang="es-419" b="0" i="1" noProof="0" dirty="0"/>
              <a:t> </a:t>
            </a:r>
            <a:r>
              <a:rPr lang="es-419" b="0" i="1" noProof="0" dirty="0" err="1"/>
              <a:t>units</a:t>
            </a:r>
            <a:r>
              <a:rPr lang="es-419" b="0" i="1" noProof="0" dirty="0"/>
              <a:t>. </a:t>
            </a:r>
            <a:r>
              <a:rPr lang="es-419" b="0" i="1" noProof="0" dirty="0" err="1"/>
              <a:t>Korean</a:t>
            </a:r>
            <a:r>
              <a:rPr lang="es-419" b="0" i="1" noProof="0" dirty="0"/>
              <a:t> J </a:t>
            </a:r>
            <a:r>
              <a:rPr lang="es-419" b="0" i="1" noProof="0" dirty="0" err="1"/>
              <a:t>Intern</a:t>
            </a:r>
            <a:r>
              <a:rPr lang="es-419" b="0" i="1" noProof="0" dirty="0"/>
              <a:t> </a:t>
            </a:r>
            <a:r>
              <a:rPr lang="es-419" b="0" i="1" noProof="0" dirty="0" err="1"/>
              <a:t>Med</a:t>
            </a:r>
            <a:r>
              <a:rPr lang="es-419" b="0" i="1" noProof="0" dirty="0"/>
              <a:t> 2010;25:181-187.</a:t>
            </a:r>
          </a:p>
          <a:p>
            <a:r>
              <a:rPr lang="es-419" b="0" i="1" noProof="0" dirty="0" err="1"/>
              <a:t>Bentley</a:t>
            </a:r>
            <a:r>
              <a:rPr lang="es-419" b="0" i="1" noProof="0" dirty="0"/>
              <a:t> ML, </a:t>
            </a:r>
            <a:r>
              <a:rPr lang="es-419" b="0" i="1" noProof="0" dirty="0" err="1"/>
              <a:t>Corwin</a:t>
            </a:r>
            <a:r>
              <a:rPr lang="es-419" b="0" i="1" noProof="0" dirty="0"/>
              <a:t> HL, </a:t>
            </a:r>
            <a:r>
              <a:rPr lang="es-419" b="0" i="1" noProof="0" dirty="0" err="1"/>
              <a:t>Dasta</a:t>
            </a:r>
            <a:r>
              <a:rPr lang="es-419" b="0" i="1" noProof="0" dirty="0"/>
              <a:t> J. </a:t>
            </a:r>
            <a:r>
              <a:rPr lang="es-419" b="0" i="1" noProof="0" dirty="0" err="1"/>
              <a:t>Drug-induced</a:t>
            </a:r>
            <a:r>
              <a:rPr lang="es-419" b="0" i="1" noProof="0" dirty="0"/>
              <a:t> </a:t>
            </a:r>
            <a:r>
              <a:rPr lang="es-419" b="0" i="1" noProof="0" dirty="0" err="1"/>
              <a:t>acute</a:t>
            </a:r>
            <a:r>
              <a:rPr lang="es-419" b="0" i="1" noProof="0" dirty="0"/>
              <a:t> </a:t>
            </a:r>
            <a:r>
              <a:rPr lang="es-419" b="0" i="1" noProof="0" dirty="0" err="1"/>
              <a:t>kidney</a:t>
            </a:r>
            <a:r>
              <a:rPr lang="es-419" b="0" i="1" noProof="0" dirty="0"/>
              <a:t> </a:t>
            </a:r>
            <a:r>
              <a:rPr lang="es-419" b="0" i="1" noProof="0" dirty="0" err="1"/>
              <a:t>injury</a:t>
            </a:r>
            <a:r>
              <a:rPr lang="es-419" b="0" i="1" noProof="0" dirty="0"/>
              <a:t> in </a:t>
            </a:r>
            <a:r>
              <a:rPr lang="es-419" b="0" i="1" noProof="0" dirty="0" err="1"/>
              <a:t>the</a:t>
            </a:r>
            <a:r>
              <a:rPr lang="es-419" b="0" i="1" noProof="0" dirty="0"/>
              <a:t> </a:t>
            </a:r>
            <a:r>
              <a:rPr lang="es-419" b="0" i="1" noProof="0" dirty="0" err="1"/>
              <a:t>critically</a:t>
            </a:r>
            <a:r>
              <a:rPr lang="es-419" b="0" i="1" noProof="0" dirty="0"/>
              <a:t> </a:t>
            </a:r>
            <a:r>
              <a:rPr lang="es-419" b="0" i="1" noProof="0" dirty="0" err="1"/>
              <a:t>ill</a:t>
            </a:r>
            <a:r>
              <a:rPr lang="es-419" b="0" i="1" noProof="0" dirty="0"/>
              <a:t> </a:t>
            </a:r>
            <a:r>
              <a:rPr lang="es-419" b="0" i="1" noProof="0" dirty="0" err="1"/>
              <a:t>adult</a:t>
            </a:r>
            <a:r>
              <a:rPr lang="es-419" b="0" i="1" noProof="0" dirty="0"/>
              <a:t>: </a:t>
            </a:r>
            <a:r>
              <a:rPr lang="es-419" b="0" i="1" noProof="0" dirty="0" err="1"/>
              <a:t>recognition</a:t>
            </a:r>
            <a:r>
              <a:rPr lang="es-419" b="0" i="1" noProof="0" dirty="0"/>
              <a:t> and </a:t>
            </a:r>
            <a:r>
              <a:rPr lang="es-419" b="0" i="1" noProof="0" dirty="0" err="1"/>
              <a:t>prevention</a:t>
            </a:r>
            <a:r>
              <a:rPr lang="es-419" b="0" i="1" noProof="0" dirty="0"/>
              <a:t> </a:t>
            </a:r>
            <a:r>
              <a:rPr lang="es-419" b="0" i="1" noProof="0" dirty="0" err="1"/>
              <a:t>strategies</a:t>
            </a:r>
            <a:r>
              <a:rPr lang="es-419" b="0" i="1" noProof="0" dirty="0"/>
              <a:t>. </a:t>
            </a:r>
            <a:r>
              <a:rPr lang="es-419" b="0" i="1" noProof="0" dirty="0" err="1"/>
              <a:t>Crit</a:t>
            </a:r>
            <a:r>
              <a:rPr lang="es-419" b="0" i="1" noProof="0" dirty="0"/>
              <a:t> </a:t>
            </a:r>
            <a:r>
              <a:rPr lang="es-419" b="0" i="1" noProof="0" dirty="0" err="1"/>
              <a:t>Care</a:t>
            </a:r>
            <a:r>
              <a:rPr lang="es-419" b="0" i="1" noProof="0" dirty="0"/>
              <a:t> </a:t>
            </a:r>
            <a:r>
              <a:rPr lang="es-419" b="0" i="1" noProof="0" dirty="0" err="1"/>
              <a:t>Med</a:t>
            </a:r>
            <a:r>
              <a:rPr lang="es-419" b="0" i="1" noProof="0" dirty="0"/>
              <a:t> 2010;38(6 </a:t>
            </a:r>
            <a:r>
              <a:rPr lang="es-419" b="0" i="1" noProof="0" dirty="0" err="1"/>
              <a:t>Suppl</a:t>
            </a:r>
            <a:r>
              <a:rPr lang="es-419" b="0" i="1" noProof="0" dirty="0"/>
              <a:t>):S169-S174.</a:t>
            </a:r>
          </a:p>
          <a:p>
            <a:r>
              <a:rPr lang="es-419" b="0" i="1" noProof="0" dirty="0" err="1"/>
              <a:t>Okusa</a:t>
            </a:r>
            <a:r>
              <a:rPr lang="es-419" b="0" i="1" noProof="0" dirty="0"/>
              <a:t> MD. </a:t>
            </a:r>
            <a:r>
              <a:rPr lang="es-419" b="0" i="1" noProof="0" dirty="0" err="1"/>
              <a:t>The</a:t>
            </a:r>
            <a:r>
              <a:rPr lang="es-419" b="0" i="1" noProof="0" dirty="0"/>
              <a:t> </a:t>
            </a:r>
            <a:r>
              <a:rPr lang="es-419" b="0" i="1" noProof="0" dirty="0" err="1"/>
              <a:t>changing</a:t>
            </a:r>
            <a:r>
              <a:rPr lang="es-419" b="0" i="1" noProof="0" dirty="0"/>
              <a:t> </a:t>
            </a:r>
            <a:r>
              <a:rPr lang="es-419" b="0" i="1" noProof="0" dirty="0" err="1"/>
              <a:t>pattern</a:t>
            </a:r>
            <a:r>
              <a:rPr lang="es-419" b="0" i="1" noProof="0" dirty="0"/>
              <a:t> of </a:t>
            </a:r>
            <a:r>
              <a:rPr lang="es-419" b="0" i="1" noProof="0" dirty="0" err="1"/>
              <a:t>acute</a:t>
            </a:r>
            <a:r>
              <a:rPr lang="es-419" b="0" i="1" noProof="0" dirty="0"/>
              <a:t> </a:t>
            </a:r>
            <a:r>
              <a:rPr lang="es-419" b="0" i="1" noProof="0" dirty="0" err="1"/>
              <a:t>kidney</a:t>
            </a:r>
            <a:r>
              <a:rPr lang="es-419" b="0" i="1" noProof="0" dirty="0"/>
              <a:t> </a:t>
            </a:r>
            <a:r>
              <a:rPr lang="es-419" b="0" i="1" noProof="0" dirty="0" err="1"/>
              <a:t>injury</a:t>
            </a:r>
            <a:r>
              <a:rPr lang="es-419" b="0" i="1" noProof="0" dirty="0"/>
              <a:t>: </a:t>
            </a:r>
            <a:r>
              <a:rPr lang="es-419" b="0" i="1" noProof="0" dirty="0" err="1"/>
              <a:t>from</a:t>
            </a:r>
            <a:r>
              <a:rPr lang="es-419" b="0" i="1" noProof="0" dirty="0"/>
              <a:t> </a:t>
            </a:r>
            <a:r>
              <a:rPr lang="es-419" b="0" i="1" noProof="0" dirty="0" err="1"/>
              <a:t>one</a:t>
            </a:r>
            <a:r>
              <a:rPr lang="es-419" b="0" i="1" noProof="0" dirty="0"/>
              <a:t> to </a:t>
            </a:r>
            <a:r>
              <a:rPr lang="es-419" b="0" i="1" noProof="0" dirty="0" err="1"/>
              <a:t>multiple</a:t>
            </a:r>
            <a:r>
              <a:rPr lang="es-419" b="0" i="1" noProof="0" dirty="0"/>
              <a:t> </a:t>
            </a:r>
            <a:r>
              <a:rPr lang="es-419" b="0" i="1" noProof="0" dirty="0" err="1"/>
              <a:t>organ</a:t>
            </a:r>
            <a:r>
              <a:rPr lang="es-419" b="0" i="1" noProof="0" dirty="0"/>
              <a:t> </a:t>
            </a:r>
            <a:r>
              <a:rPr lang="es-419" b="0" i="1" noProof="0" dirty="0" err="1"/>
              <a:t>failure</a:t>
            </a:r>
            <a:r>
              <a:rPr lang="es-419" b="0" i="1" noProof="0" dirty="0"/>
              <a:t>. </a:t>
            </a:r>
            <a:r>
              <a:rPr lang="es-419" b="0" i="1" noProof="0" dirty="0" err="1"/>
              <a:t>Contrib</a:t>
            </a:r>
            <a:r>
              <a:rPr lang="es-419" b="0" i="1" noProof="0" dirty="0"/>
              <a:t> </a:t>
            </a:r>
            <a:r>
              <a:rPr lang="es-419" b="0" i="1" noProof="0" dirty="0" err="1"/>
              <a:t>Nephrol</a:t>
            </a:r>
            <a:r>
              <a:rPr lang="es-419" b="0" i="1" noProof="0" dirty="0"/>
              <a:t> 2010;165:153-158.</a:t>
            </a:r>
          </a:p>
        </p:txBody>
      </p:sp>
      <p:sp>
        <p:nvSpPr>
          <p:cNvPr id="4" name="Slide Number Placeholder 3"/>
          <p:cNvSpPr>
            <a:spLocks noGrp="1"/>
          </p:cNvSpPr>
          <p:nvPr>
            <p:ph type="sldNum" sz="quarter" idx="10"/>
          </p:nvPr>
        </p:nvSpPr>
        <p:spPr/>
        <p:txBody>
          <a:bodyPr/>
          <a:lstStyle/>
          <a:p>
            <a:fld id="{CA9BAE63-DC4F-A342-A434-897D314A7379}" type="slidenum">
              <a:rPr lang="en-US" smtClean="0"/>
              <a:pPr/>
              <a:t>29</a:t>
            </a:fld>
            <a:endParaRPr lang="en-US"/>
          </a:p>
        </p:txBody>
      </p:sp>
    </p:spTree>
    <p:extLst>
      <p:ext uri="{BB962C8B-B14F-4D97-AF65-F5344CB8AC3E}">
        <p14:creationId xmlns:p14="http://schemas.microsoft.com/office/powerpoint/2010/main" val="3081276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normAutofit/>
          </a:bodyPr>
          <a:lstStyle/>
          <a:p>
            <a:r>
              <a:rPr lang="es-419" sz="800" noProof="0" dirty="0">
                <a:ea typeface="ＭＳ Ｐゴシック" charset="-128"/>
                <a:cs typeface="ＭＳ Ｐゴシック" charset="-128"/>
              </a:rPr>
              <a:t>Las necesidades de macronutrientes de los pacientes con insuficiencia renal aguda dependen principalmente de la gravedad de su enfermedad subyacente. Tienen necesidades energéticas y de proteínas secundarias a la inflamación y el estrés </a:t>
            </a:r>
            <a:r>
              <a:rPr lang="es-419" sz="800" noProof="0" dirty="0" err="1">
                <a:ea typeface="ＭＳ Ｐゴシック" charset="-128"/>
                <a:cs typeface="ＭＳ Ｐゴシック" charset="-128"/>
              </a:rPr>
              <a:t>hipercatabólico</a:t>
            </a:r>
            <a:r>
              <a:rPr lang="es-419" sz="800" noProof="0" dirty="0">
                <a:ea typeface="ＭＳ Ｐゴシック" charset="-128"/>
                <a:cs typeface="ＭＳ Ｐゴシック" charset="-128"/>
              </a:rPr>
              <a:t>. Generalmente, estos pacientes también presentan SIRS o sepsis.</a:t>
            </a:r>
          </a:p>
          <a:p>
            <a:r>
              <a:rPr lang="es-419" sz="800" noProof="0" dirty="0">
                <a:ea typeface="ＭＳ Ｐゴシック" charset="-128"/>
                <a:cs typeface="ＭＳ Ｐゴシック" charset="-128"/>
              </a:rPr>
              <a:t>Los pacientes con trastornos de electrolitos graves se pueden beneficiar de las fórmulas enterales diseñadas especialmente para la disfunción renal, ya que las fórmulas son densas calóricamente y el contenido de macro y micro nutrientes se modifica para compensar la reducción de la función renal.</a:t>
            </a:r>
          </a:p>
          <a:p>
            <a:endParaRPr lang="en-US" sz="800" dirty="0">
              <a:ea typeface="ＭＳ Ｐゴシック" charset="-128"/>
              <a:cs typeface="ＭＳ Ｐゴシック" charset="-128"/>
            </a:endParaRPr>
          </a:p>
          <a:p>
            <a:r>
              <a:rPr lang="en-US" b="0" i="1" dirty="0"/>
              <a:t>Cano N, Fiaccadori E, Tesinsky P, et al. ESPEN Guidelines on Enteral Nutrition: Adult renal failure. Clin Nutr 2006;25:295-310.</a:t>
            </a:r>
          </a:p>
          <a:p>
            <a:r>
              <a:rPr lang="en-US" b="0" i="1" dirty="0"/>
              <a:t>Brown RO, Compher C, ASPEN Board of Directors. ASPEN Clinical Guidelines. Nutrition support in adult acute and chronic renal failure. JPEN J Parenter Enteral </a:t>
            </a:r>
            <a:r>
              <a:rPr lang="en-US" dirty="0"/>
              <a:t>Nutr 2010;34:366-377.</a:t>
            </a:r>
          </a:p>
        </p:txBody>
      </p:sp>
      <p:sp>
        <p:nvSpPr>
          <p:cNvPr id="4" name="Slide Number Placeholder 3"/>
          <p:cNvSpPr>
            <a:spLocks noGrp="1"/>
          </p:cNvSpPr>
          <p:nvPr>
            <p:ph type="sldNum" sz="quarter" idx="10"/>
          </p:nvPr>
        </p:nvSpPr>
        <p:spPr/>
        <p:txBody>
          <a:bodyPr/>
          <a:lstStyle/>
          <a:p>
            <a:fld id="{CA9BAE63-DC4F-A342-A434-897D314A7379}" type="slidenum">
              <a:rPr lang="en-US" smtClean="0"/>
              <a:pPr/>
              <a:t>30</a:t>
            </a:fld>
            <a:endParaRPr lang="en-US"/>
          </a:p>
        </p:txBody>
      </p:sp>
    </p:spTree>
    <p:extLst>
      <p:ext uri="{BB962C8B-B14F-4D97-AF65-F5344CB8AC3E}">
        <p14:creationId xmlns:p14="http://schemas.microsoft.com/office/powerpoint/2010/main" val="4052349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r>
              <a:rPr lang="es-419" noProof="0" dirty="0"/>
              <a:t>La cirugía y el trauma inician la CARS, resultando en inmunosupresión marcada. La CARS inicia al paciente en riesgo de "efecto de segundo hit" debido a una infección secundaria, que lo puede llevar a desarrollar SDOM y aumentar el riesgo de muerte.</a:t>
            </a:r>
          </a:p>
          <a:p>
            <a:r>
              <a:rPr lang="es-419" noProof="0" dirty="0"/>
              <a:t>Debido a que la arginina y los ácidos grasos Omega 3 modulan la respuesta inmunológica, ellos pueden ayudar a moderar la inmunosupresión.</a:t>
            </a:r>
          </a:p>
          <a:p>
            <a:r>
              <a:rPr lang="es-419" b="0" i="1" noProof="0" dirty="0" err="1"/>
              <a:t>Wischmeyer</a:t>
            </a:r>
            <a:r>
              <a:rPr lang="es-419" b="0" i="1" noProof="0" dirty="0"/>
              <a:t> PE, </a:t>
            </a:r>
            <a:r>
              <a:rPr lang="es-419" b="0" i="1" noProof="0" dirty="0" err="1"/>
              <a:t>Heyland</a:t>
            </a:r>
            <a:r>
              <a:rPr lang="es-419" b="0" i="1" noProof="0" dirty="0"/>
              <a:t> </a:t>
            </a:r>
            <a:r>
              <a:rPr lang="es-419" b="0" i="1" noProof="0" dirty="0" err="1"/>
              <a:t>Dk</a:t>
            </a:r>
            <a:r>
              <a:rPr lang="es-419" b="0" i="1" noProof="0" dirty="0"/>
              <a:t>. </a:t>
            </a:r>
            <a:r>
              <a:rPr lang="es-419" b="0" i="1" noProof="0" dirty="0" err="1"/>
              <a:t>The</a:t>
            </a:r>
            <a:r>
              <a:rPr lang="es-419" b="0" i="1" noProof="0" dirty="0"/>
              <a:t> </a:t>
            </a:r>
            <a:r>
              <a:rPr lang="es-419" b="0" i="1" noProof="0" dirty="0" err="1"/>
              <a:t>future</a:t>
            </a:r>
            <a:r>
              <a:rPr lang="es-419" b="0" i="1" noProof="0" dirty="0"/>
              <a:t> of </a:t>
            </a:r>
            <a:r>
              <a:rPr lang="es-419" b="0" i="1" noProof="0" dirty="0" err="1"/>
              <a:t>critical</a:t>
            </a:r>
            <a:r>
              <a:rPr lang="es-419" b="0" i="1" noProof="0" dirty="0"/>
              <a:t> </a:t>
            </a:r>
            <a:r>
              <a:rPr lang="es-419" b="0" i="1" noProof="0" dirty="0" err="1"/>
              <a:t>care</a:t>
            </a:r>
            <a:r>
              <a:rPr lang="es-419" b="0" i="1" noProof="0" dirty="0"/>
              <a:t> </a:t>
            </a:r>
            <a:r>
              <a:rPr lang="es-419" b="0" i="1" noProof="0" dirty="0" err="1"/>
              <a:t>nutrition</a:t>
            </a:r>
            <a:r>
              <a:rPr lang="es-419" b="0" i="1" noProof="0" dirty="0"/>
              <a:t> </a:t>
            </a:r>
            <a:r>
              <a:rPr lang="es-419" b="0" i="1" noProof="0" dirty="0" err="1"/>
              <a:t>therapy</a:t>
            </a:r>
            <a:r>
              <a:rPr lang="es-419" b="0" i="1" noProof="0" dirty="0"/>
              <a:t>. </a:t>
            </a:r>
            <a:r>
              <a:rPr lang="es-419" b="0" i="1" noProof="0" dirty="0" err="1"/>
              <a:t>Crit</a:t>
            </a:r>
            <a:r>
              <a:rPr lang="es-419" b="0" i="1" noProof="0" dirty="0"/>
              <a:t> </a:t>
            </a:r>
            <a:r>
              <a:rPr lang="es-419" b="0" i="1" noProof="0" dirty="0" err="1"/>
              <a:t>Care</a:t>
            </a:r>
            <a:r>
              <a:rPr lang="es-419" b="0" i="1" noProof="0" dirty="0"/>
              <a:t> </a:t>
            </a:r>
            <a:r>
              <a:rPr lang="es-419" b="0" i="1" noProof="0" dirty="0" err="1"/>
              <a:t>Clin</a:t>
            </a:r>
            <a:r>
              <a:rPr lang="es-419" b="0" i="1" noProof="0" dirty="0"/>
              <a:t> 2010;26:433-441</a:t>
            </a:r>
          </a:p>
        </p:txBody>
      </p:sp>
      <p:sp>
        <p:nvSpPr>
          <p:cNvPr id="4" name="Slide Number Placeholder 3"/>
          <p:cNvSpPr>
            <a:spLocks noGrp="1"/>
          </p:cNvSpPr>
          <p:nvPr>
            <p:ph type="sldNum" sz="quarter" idx="10"/>
          </p:nvPr>
        </p:nvSpPr>
        <p:spPr/>
        <p:txBody>
          <a:bodyPr/>
          <a:lstStyle/>
          <a:p>
            <a:fld id="{CA9BAE63-DC4F-A342-A434-897D314A7379}" type="slidenum">
              <a:rPr lang="en-US" smtClean="0"/>
              <a:pPr/>
              <a:t>4</a:t>
            </a:fld>
            <a:endParaRPr lang="en-US"/>
          </a:p>
        </p:txBody>
      </p:sp>
    </p:spTree>
    <p:extLst>
      <p:ext uri="{BB962C8B-B14F-4D97-AF65-F5344CB8AC3E}">
        <p14:creationId xmlns:p14="http://schemas.microsoft.com/office/powerpoint/2010/main" val="8851111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r>
              <a:rPr lang="es-419" noProof="0" dirty="0"/>
              <a:t>La existencia de heridas presenta un estrés </a:t>
            </a:r>
            <a:r>
              <a:rPr lang="es-419" noProof="0" dirty="0" err="1"/>
              <a:t>hipermetabólico</a:t>
            </a:r>
            <a:r>
              <a:rPr lang="es-419" noProof="0" dirty="0"/>
              <a:t> adicional para los pacientes con enfermedades críticas. Recuerde que una característica del estrés </a:t>
            </a:r>
            <a:r>
              <a:rPr lang="es-419" noProof="0" dirty="0" err="1"/>
              <a:t>hipermetabólico</a:t>
            </a:r>
            <a:r>
              <a:rPr lang="es-419" noProof="0" dirty="0"/>
              <a:t> es el catabolismo de la masa corporal magra, que está mediado por los altos niveles circulantes de hormonas </a:t>
            </a:r>
            <a:r>
              <a:rPr lang="es-419" noProof="0" dirty="0" err="1"/>
              <a:t>contrarreguladoras</a:t>
            </a:r>
            <a:r>
              <a:rPr lang="es-419" noProof="0" dirty="0"/>
              <a:t> y otros mediadores inflamatorios (citoquinas y mediadores de lípidos). Estas condiciones hormonales favorecen el catabolismo del tejido muscular para proporcionar aminoácidos para la gluconeogénesis y la síntesis de proteínas de fase aguda. Además, el tejido adiposo es relativamente inaccesible como fuente de energía durante el estrés </a:t>
            </a:r>
            <a:r>
              <a:rPr lang="es-419" noProof="0" dirty="0" err="1"/>
              <a:t>hipermetabólico</a:t>
            </a:r>
            <a:r>
              <a:rPr lang="es-419" noProof="0" dirty="0"/>
              <a:t>.</a:t>
            </a:r>
          </a:p>
          <a:p>
            <a:endParaRPr lang="en-US" b="0" i="1" dirty="0"/>
          </a:p>
          <a:p>
            <a:r>
              <a:rPr lang="en-US" b="0" i="1" dirty="0"/>
              <a:t>Stechmiller JK. Understanding the role of nutrition and wound healing. Nutr Clin Pract 2010;25:61-68.</a:t>
            </a:r>
            <a:endParaRPr lang="es-ES_tradnl" b="0" i="1" dirty="0"/>
          </a:p>
        </p:txBody>
      </p:sp>
      <p:sp>
        <p:nvSpPr>
          <p:cNvPr id="4" name="Slide Number Placeholder 3"/>
          <p:cNvSpPr>
            <a:spLocks noGrp="1"/>
          </p:cNvSpPr>
          <p:nvPr>
            <p:ph type="sldNum" sz="quarter" idx="10"/>
          </p:nvPr>
        </p:nvSpPr>
        <p:spPr/>
        <p:txBody>
          <a:bodyPr/>
          <a:lstStyle/>
          <a:p>
            <a:fld id="{CA9BAE63-DC4F-A342-A434-897D314A7379}" type="slidenum">
              <a:rPr lang="en-US" smtClean="0"/>
              <a:pPr/>
              <a:t>31</a:t>
            </a:fld>
            <a:endParaRPr lang="en-US"/>
          </a:p>
        </p:txBody>
      </p:sp>
    </p:spTree>
    <p:extLst>
      <p:ext uri="{BB962C8B-B14F-4D97-AF65-F5344CB8AC3E}">
        <p14:creationId xmlns:p14="http://schemas.microsoft.com/office/powerpoint/2010/main" val="25178566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xfrm>
            <a:off x="381000" y="685800"/>
            <a:ext cx="6096000" cy="3429000"/>
          </a:xfrm>
          <a:prstGeom prst="rect">
            <a:avLst/>
          </a:prstGeom>
          <a:ln/>
        </p:spPr>
      </p:sp>
      <p:sp>
        <p:nvSpPr>
          <p:cNvPr id="87043" name="Notes Placeholder 2"/>
          <p:cNvSpPr>
            <a:spLocks noGrp="1"/>
          </p:cNvSpPr>
          <p:nvPr>
            <p:ph type="body" idx="1"/>
          </p:nvPr>
        </p:nvSpPr>
        <p:spPr>
          <a:noFill/>
          <a:ln/>
        </p:spPr>
        <p:txBody>
          <a:bodyPr lIns="91435" tIns="45718" rIns="91435" bIns="45718"/>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baseline="0" noProof="0" dirty="0">
                <a:solidFill>
                  <a:srgbClr val="000000"/>
                </a:solidFill>
                <a:latin typeface="Arial"/>
                <a:ea typeface="ヒラギノ角ゴ Pro W3" charset="-128"/>
                <a:cs typeface="Arial"/>
              </a:rPr>
              <a:t>La presencia de heridas aumenta aún más las necesidades de energía y se recomienda una ingesta de 35-40 kcal/kg. La pérdida de masa corporal magra como consecuencia de la inflamación y la necesidad de aminoácidos </a:t>
            </a:r>
            <a:r>
              <a:rPr lang="es-419" baseline="0" noProof="0" dirty="0" err="1">
                <a:solidFill>
                  <a:srgbClr val="000000"/>
                </a:solidFill>
                <a:latin typeface="Arial"/>
                <a:ea typeface="ヒラギノ角ゴ Pro W3" charset="-128"/>
                <a:cs typeface="Arial"/>
              </a:rPr>
              <a:t>proteinogénicos</a:t>
            </a:r>
            <a:r>
              <a:rPr lang="es-419" baseline="0" noProof="0" dirty="0">
                <a:solidFill>
                  <a:srgbClr val="000000"/>
                </a:solidFill>
                <a:latin typeface="Arial"/>
                <a:ea typeface="ヒラギノ角ゴ Pro W3" charset="-128"/>
                <a:cs typeface="Arial"/>
              </a:rPr>
              <a:t> para el anabolismo, puede aumentar las necesidades de proteínas tanto como 1.5 g/kg. Los aminoácidos, arginina, metionina, cisteína, leucina y prolina son importantes porque son necesarios para sintetizar tejido conectivo y colágeno. Un complemento total de vitaminas y minerales debe ser provisto, ya que son cofactores y catalizadores esenciales del metabolismo. Los médicos también deben asegurarse de que los pacientes reciban los líquidos adecuados.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419" baseline="0" noProof="0" dirty="0">
              <a:solidFill>
                <a:srgbClr val="000000"/>
              </a:solidFill>
              <a:latin typeface="Arial"/>
              <a:ea typeface="ヒラギノ角ゴ Pro W3" charset="-128"/>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419" i="1" baseline="0" noProof="0" dirty="0" err="1">
                <a:solidFill>
                  <a:srgbClr val="000000"/>
                </a:solidFill>
                <a:latin typeface="Arial"/>
                <a:ea typeface="ヒラギノ角ゴ Pro W3" charset="-128"/>
                <a:cs typeface="Arial"/>
              </a:rPr>
              <a:t>Dorner</a:t>
            </a:r>
            <a:r>
              <a:rPr lang="es-419" i="1" baseline="0" noProof="0" dirty="0">
                <a:solidFill>
                  <a:srgbClr val="000000"/>
                </a:solidFill>
                <a:latin typeface="Arial"/>
                <a:ea typeface="ヒラギノ角ゴ Pro W3" charset="-128"/>
                <a:cs typeface="Arial"/>
              </a:rPr>
              <a:t> B, </a:t>
            </a:r>
            <a:r>
              <a:rPr lang="es-419" i="1" baseline="0" noProof="0" dirty="0" err="1">
                <a:solidFill>
                  <a:srgbClr val="000000"/>
                </a:solidFill>
                <a:latin typeface="Arial"/>
                <a:ea typeface="ヒラギノ角ゴ Pro W3" charset="-128"/>
                <a:cs typeface="Arial"/>
              </a:rPr>
              <a:t>Posthauer</a:t>
            </a:r>
            <a:r>
              <a:rPr lang="es-419" i="1" baseline="0" noProof="0" dirty="0">
                <a:solidFill>
                  <a:srgbClr val="000000"/>
                </a:solidFill>
                <a:latin typeface="Arial"/>
                <a:ea typeface="ヒラギノ角ゴ Pro W3" charset="-128"/>
                <a:cs typeface="Arial"/>
              </a:rPr>
              <a:t> ME, Thomas D. </a:t>
            </a:r>
            <a:r>
              <a:rPr lang="es-419" i="1" baseline="0" noProof="0" dirty="0" err="1">
                <a:solidFill>
                  <a:srgbClr val="000000"/>
                </a:solidFill>
                <a:latin typeface="Arial"/>
                <a:ea typeface="ヒラギノ角ゴ Pro W3" charset="-128"/>
                <a:cs typeface="Arial"/>
              </a:rPr>
              <a:t>The</a:t>
            </a:r>
            <a:r>
              <a:rPr lang="es-419" i="1" baseline="0" noProof="0" dirty="0">
                <a:solidFill>
                  <a:srgbClr val="000000"/>
                </a:solidFill>
                <a:latin typeface="Arial"/>
                <a:ea typeface="ヒラギノ角ゴ Pro W3" charset="-128"/>
                <a:cs typeface="Arial"/>
              </a:rPr>
              <a:t> role of </a:t>
            </a:r>
            <a:r>
              <a:rPr lang="es-419" i="1" baseline="0" noProof="0" dirty="0" err="1">
                <a:solidFill>
                  <a:srgbClr val="000000"/>
                </a:solidFill>
                <a:latin typeface="Arial"/>
                <a:ea typeface="ヒラギノ角ゴ Pro W3" charset="-128"/>
                <a:cs typeface="Arial"/>
              </a:rPr>
              <a:t>nutrition</a:t>
            </a:r>
            <a:r>
              <a:rPr lang="es-419" i="1" baseline="0" noProof="0" dirty="0">
                <a:solidFill>
                  <a:srgbClr val="000000"/>
                </a:solidFill>
                <a:latin typeface="Arial"/>
                <a:ea typeface="ヒラギノ角ゴ Pro W3" charset="-128"/>
                <a:cs typeface="Arial"/>
              </a:rPr>
              <a:t> in </a:t>
            </a:r>
            <a:r>
              <a:rPr lang="es-419" i="1" baseline="0" noProof="0" dirty="0" err="1">
                <a:solidFill>
                  <a:srgbClr val="000000"/>
                </a:solidFill>
                <a:latin typeface="Arial"/>
                <a:ea typeface="ヒラギノ角ゴ Pro W3" charset="-128"/>
                <a:cs typeface="Arial"/>
              </a:rPr>
              <a:t>pressure</a:t>
            </a:r>
            <a:r>
              <a:rPr lang="es-419" i="1" baseline="0" noProof="0" dirty="0">
                <a:solidFill>
                  <a:srgbClr val="000000"/>
                </a:solidFill>
                <a:latin typeface="Arial"/>
                <a:ea typeface="ヒラギノ角ゴ Pro W3" charset="-128"/>
                <a:cs typeface="Arial"/>
              </a:rPr>
              <a:t> </a:t>
            </a:r>
            <a:r>
              <a:rPr lang="es-419" i="1" baseline="0" noProof="0" dirty="0" err="1">
                <a:solidFill>
                  <a:srgbClr val="000000"/>
                </a:solidFill>
                <a:latin typeface="Arial"/>
                <a:ea typeface="ヒラギノ角ゴ Pro W3" charset="-128"/>
                <a:cs typeface="Arial"/>
              </a:rPr>
              <a:t>ulcer</a:t>
            </a:r>
            <a:r>
              <a:rPr lang="es-419" i="1" baseline="0" noProof="0" dirty="0">
                <a:solidFill>
                  <a:srgbClr val="000000"/>
                </a:solidFill>
                <a:latin typeface="Arial"/>
                <a:ea typeface="ヒラギノ角ゴ Pro W3" charset="-128"/>
                <a:cs typeface="Arial"/>
              </a:rPr>
              <a:t> </a:t>
            </a:r>
            <a:r>
              <a:rPr lang="es-419" i="1" baseline="0" noProof="0" dirty="0" err="1">
                <a:solidFill>
                  <a:srgbClr val="000000"/>
                </a:solidFill>
                <a:latin typeface="Arial"/>
                <a:ea typeface="ヒラギノ角ゴ Pro W3" charset="-128"/>
                <a:cs typeface="Arial"/>
              </a:rPr>
              <a:t>prevention</a:t>
            </a:r>
            <a:r>
              <a:rPr lang="es-419" i="1" baseline="0" noProof="0" dirty="0">
                <a:solidFill>
                  <a:srgbClr val="000000"/>
                </a:solidFill>
                <a:latin typeface="Arial"/>
                <a:ea typeface="ヒラギノ角ゴ Pro W3" charset="-128"/>
                <a:cs typeface="Arial"/>
              </a:rPr>
              <a:t> and </a:t>
            </a:r>
            <a:r>
              <a:rPr lang="es-419" i="1" baseline="0" noProof="0" dirty="0" err="1">
                <a:solidFill>
                  <a:srgbClr val="000000"/>
                </a:solidFill>
                <a:latin typeface="Arial"/>
                <a:ea typeface="ヒラギノ角ゴ Pro W3" charset="-128"/>
                <a:cs typeface="Arial"/>
              </a:rPr>
              <a:t>treatment</a:t>
            </a:r>
            <a:r>
              <a:rPr lang="es-419" i="1" baseline="0" noProof="0" dirty="0">
                <a:solidFill>
                  <a:srgbClr val="000000"/>
                </a:solidFill>
                <a:latin typeface="Arial"/>
                <a:ea typeface="ヒラギノ角ゴ Pro W3" charset="-128"/>
                <a:cs typeface="Arial"/>
              </a:rPr>
              <a:t>: </a:t>
            </a:r>
            <a:r>
              <a:rPr lang="es-419" i="1" baseline="0" noProof="0" dirty="0" err="1">
                <a:solidFill>
                  <a:srgbClr val="000000"/>
                </a:solidFill>
                <a:latin typeface="Arial"/>
                <a:ea typeface="ヒラギノ角ゴ Pro W3" charset="-128"/>
                <a:cs typeface="Arial"/>
              </a:rPr>
              <a:t>National</a:t>
            </a:r>
            <a:r>
              <a:rPr lang="es-419" i="1" baseline="0" noProof="0" dirty="0">
                <a:solidFill>
                  <a:srgbClr val="000000"/>
                </a:solidFill>
                <a:latin typeface="Arial"/>
                <a:ea typeface="ヒラギノ角ゴ Pro W3" charset="-128"/>
                <a:cs typeface="Arial"/>
              </a:rPr>
              <a:t> </a:t>
            </a:r>
            <a:r>
              <a:rPr lang="es-419" i="1" baseline="0" noProof="0" dirty="0" err="1">
                <a:solidFill>
                  <a:srgbClr val="000000"/>
                </a:solidFill>
                <a:latin typeface="Arial"/>
                <a:ea typeface="ヒラギノ角ゴ Pro W3" charset="-128"/>
                <a:cs typeface="Arial"/>
              </a:rPr>
              <a:t>Pressure</a:t>
            </a:r>
            <a:r>
              <a:rPr lang="es-419" i="1" baseline="0" noProof="0" dirty="0">
                <a:solidFill>
                  <a:srgbClr val="000000"/>
                </a:solidFill>
                <a:latin typeface="Arial"/>
                <a:ea typeface="ヒラギノ角ゴ Pro W3" charset="-128"/>
                <a:cs typeface="Arial"/>
              </a:rPr>
              <a:t> </a:t>
            </a:r>
            <a:r>
              <a:rPr lang="es-419" i="1" baseline="0" noProof="0" dirty="0" err="1">
                <a:solidFill>
                  <a:srgbClr val="000000"/>
                </a:solidFill>
                <a:latin typeface="Arial"/>
                <a:ea typeface="ヒラギノ角ゴ Pro W3" charset="-128"/>
                <a:cs typeface="Arial"/>
              </a:rPr>
              <a:t>Ulcer</a:t>
            </a:r>
            <a:r>
              <a:rPr lang="es-419" i="1" baseline="0" noProof="0" dirty="0">
                <a:solidFill>
                  <a:srgbClr val="000000"/>
                </a:solidFill>
                <a:latin typeface="Arial"/>
                <a:ea typeface="ヒラギノ角ゴ Pro W3" charset="-128"/>
                <a:cs typeface="Arial"/>
              </a:rPr>
              <a:t> </a:t>
            </a:r>
            <a:r>
              <a:rPr lang="es-419" i="1" baseline="0" noProof="0" dirty="0" err="1">
                <a:solidFill>
                  <a:srgbClr val="000000"/>
                </a:solidFill>
                <a:latin typeface="Arial"/>
                <a:ea typeface="ヒラギノ角ゴ Pro W3" charset="-128"/>
                <a:cs typeface="Arial"/>
              </a:rPr>
              <a:t>Advisory</a:t>
            </a:r>
            <a:r>
              <a:rPr lang="es-419" i="1" baseline="0" noProof="0" dirty="0">
                <a:solidFill>
                  <a:srgbClr val="000000"/>
                </a:solidFill>
                <a:latin typeface="Arial"/>
                <a:ea typeface="ヒラギノ角ゴ Pro W3" charset="-128"/>
                <a:cs typeface="Arial"/>
              </a:rPr>
              <a:t> Panel White </a:t>
            </a:r>
            <a:r>
              <a:rPr lang="es-419" i="1" baseline="0" noProof="0" dirty="0" err="1">
                <a:solidFill>
                  <a:srgbClr val="000000"/>
                </a:solidFill>
                <a:latin typeface="Arial"/>
                <a:ea typeface="ヒラギノ角ゴ Pro W3" charset="-128"/>
                <a:cs typeface="Arial"/>
              </a:rPr>
              <a:t>Paper</a:t>
            </a:r>
            <a:r>
              <a:rPr lang="es-419" i="1" baseline="0" noProof="0" dirty="0">
                <a:solidFill>
                  <a:srgbClr val="000000"/>
                </a:solidFill>
                <a:latin typeface="Arial"/>
                <a:ea typeface="ヒラギノ角ゴ Pro W3" charset="-128"/>
                <a:cs typeface="Arial"/>
              </a:rPr>
              <a:t>. </a:t>
            </a:r>
            <a:r>
              <a:rPr lang="es-419" i="1" baseline="0" noProof="0" dirty="0" err="1">
                <a:solidFill>
                  <a:srgbClr val="000000"/>
                </a:solidFill>
                <a:latin typeface="Arial"/>
                <a:ea typeface="ヒラギノ角ゴ Pro W3" charset="-128"/>
                <a:cs typeface="Arial"/>
              </a:rPr>
              <a:t>AdvSkin</a:t>
            </a:r>
            <a:r>
              <a:rPr lang="es-419" i="1" baseline="0" noProof="0" dirty="0">
                <a:solidFill>
                  <a:srgbClr val="000000"/>
                </a:solidFill>
                <a:latin typeface="Arial"/>
                <a:ea typeface="ヒラギノ角ゴ Pro W3" charset="-128"/>
                <a:cs typeface="Arial"/>
              </a:rPr>
              <a:t> </a:t>
            </a:r>
            <a:r>
              <a:rPr lang="es-419" i="1" baseline="0" noProof="0" dirty="0" err="1">
                <a:solidFill>
                  <a:srgbClr val="000000"/>
                </a:solidFill>
                <a:latin typeface="Arial"/>
                <a:ea typeface="ヒラギノ角ゴ Pro W3" charset="-128"/>
                <a:cs typeface="Arial"/>
              </a:rPr>
              <a:t>Wound</a:t>
            </a:r>
            <a:r>
              <a:rPr lang="es-419" i="1" baseline="0" noProof="0" dirty="0">
                <a:solidFill>
                  <a:srgbClr val="000000"/>
                </a:solidFill>
                <a:latin typeface="Arial"/>
                <a:ea typeface="ヒラギノ角ゴ Pro W3" charset="-128"/>
                <a:cs typeface="Arial"/>
              </a:rPr>
              <a:t> </a:t>
            </a:r>
            <a:r>
              <a:rPr lang="es-419" i="1" baseline="0" noProof="0" dirty="0" err="1">
                <a:solidFill>
                  <a:srgbClr val="000000"/>
                </a:solidFill>
                <a:latin typeface="Arial"/>
                <a:ea typeface="ヒラギノ角ゴ Pro W3" charset="-128"/>
                <a:cs typeface="Arial"/>
              </a:rPr>
              <a:t>Care</a:t>
            </a:r>
            <a:r>
              <a:rPr lang="es-419" i="1" baseline="0" noProof="0" dirty="0">
                <a:solidFill>
                  <a:srgbClr val="000000"/>
                </a:solidFill>
                <a:latin typeface="Arial"/>
                <a:ea typeface="ヒラギノ角ゴ Pro W3" charset="-128"/>
                <a:cs typeface="Arial"/>
              </a:rPr>
              <a:t> 2009;22:212-221.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baseline="0" dirty="0">
              <a:solidFill>
                <a:srgbClr val="000000"/>
              </a:solidFill>
              <a:latin typeface="Arial"/>
              <a:ea typeface="ヒラギノ角ゴ Pro W3" charset="-128"/>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baseline="0" dirty="0">
                <a:solidFill>
                  <a:srgbClr val="000000"/>
                </a:solidFill>
                <a:latin typeface="Arial"/>
                <a:ea typeface="ヒラギノ角ゴ Pro W3" charset="-128"/>
                <a:cs typeface="Arial"/>
              </a:rPr>
              <a:t>Wild T, Rahbarnia A, Kellner M, et al. Basics in nutrition and wound healing. Nutrition 2010;26:862-966.</a:t>
            </a:r>
            <a:endParaRPr lang="en-US" b="0" i="1" dirty="0">
              <a:latin typeface="Arial" pitchFamily="34" charset="0"/>
              <a:ea typeface="ヒラギノ角ゴ Pro W3" charset="-128"/>
            </a:endParaRPr>
          </a:p>
        </p:txBody>
      </p:sp>
      <p:sp>
        <p:nvSpPr>
          <p:cNvPr id="87044"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lIns="91435" tIns="45718" rIns="91435" bIns="45718" anchor="b"/>
          <a:lstStyle/>
          <a:p>
            <a:pPr algn="r"/>
            <a:fld id="{F4ADC5FD-F09B-4518-9B18-CE43EE85D457}" type="slidenum">
              <a:rPr lang="en-US" sz="1200"/>
              <a:pPr algn="r"/>
              <a:t>32</a:t>
            </a:fld>
            <a:endParaRPr lang="en-US" sz="1200"/>
          </a:p>
        </p:txBody>
      </p:sp>
    </p:spTree>
    <p:extLst>
      <p:ext uri="{BB962C8B-B14F-4D97-AF65-F5344CB8AC3E}">
        <p14:creationId xmlns:p14="http://schemas.microsoft.com/office/powerpoint/2010/main" val="13005596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fontScale="85000" lnSpcReduction="20000"/>
          </a:bodyPr>
          <a:lstStyle/>
          <a:p>
            <a:r>
              <a:rPr lang="es-419" noProof="0" dirty="0"/>
              <a:t>Los pacientes con enfermedades críticas agudas a menudo experimentan problemas en la motilidad gastrointestinal, digestión inadecuada y/o disminución de la absorción.</a:t>
            </a:r>
          </a:p>
          <a:p>
            <a:r>
              <a:rPr lang="es-419" noProof="0" dirty="0"/>
              <a:t>Estos problemas pueden surgir como resultado de la enfermedad que presentan, así como por atrofia de la mucosa gastrointestinal, inflamación, enfermedades gastrointestinales subyacentes o etiologías desconocidas. Alrededor del 60% del total de los pacientes en estado crítico experimentan alguna disfunción gastrointestinal y esto puede interferir con la terapia de nutrición, provocar complicaciones relacionadas con malnutrición, además de retardar la recuperación.</a:t>
            </a:r>
          </a:p>
          <a:p>
            <a:r>
              <a:rPr lang="es-419" noProof="0" dirty="0"/>
              <a:t>Las directrices de los grupos internacionales de profesionales de la nutrición, han identificado a pacientes que pueden beneficiarse de una fórmula </a:t>
            </a:r>
            <a:r>
              <a:rPr lang="es-419" noProof="0" dirty="0" err="1"/>
              <a:t>oligomérica</a:t>
            </a:r>
            <a:r>
              <a:rPr lang="es-419" noProof="0" dirty="0"/>
              <a:t> diseñada para ayudar a mejorar la tolerancia y satisfacer las necesidades nutricionales:</a:t>
            </a:r>
          </a:p>
          <a:p>
            <a:pPr indent="97200">
              <a:buFont typeface="Arial"/>
              <a:buChar char="•"/>
            </a:pPr>
            <a:r>
              <a:rPr lang="es-419" noProof="0" dirty="0"/>
              <a:t>Pacientes con diarrea persistente</a:t>
            </a:r>
          </a:p>
          <a:p>
            <a:pPr indent="97200">
              <a:buFont typeface="Arial"/>
              <a:buChar char="•"/>
            </a:pPr>
            <a:r>
              <a:rPr lang="es-419" noProof="0" dirty="0"/>
              <a:t>Pancreatitis aguda grave o pancreatitis crónica grave con intolerancia</a:t>
            </a:r>
          </a:p>
          <a:p>
            <a:pPr indent="97200">
              <a:buFont typeface="Arial"/>
              <a:buChar char="•"/>
            </a:pPr>
            <a:r>
              <a:rPr lang="es-419" noProof="0" dirty="0"/>
              <a:t>Síndrome de intestino corto</a:t>
            </a:r>
          </a:p>
          <a:p>
            <a:pPr indent="97200">
              <a:buFont typeface="Arial"/>
              <a:buChar char="•"/>
            </a:pPr>
            <a:r>
              <a:rPr lang="es-419" noProof="0" dirty="0"/>
              <a:t>Enfermedad de Crohn</a:t>
            </a:r>
          </a:p>
          <a:p>
            <a:pPr indent="97200">
              <a:buFont typeface="Arial"/>
              <a:buChar char="•"/>
            </a:pPr>
            <a:r>
              <a:rPr lang="es-419" noProof="0" dirty="0"/>
              <a:t>Inestabilidad hemodinámica</a:t>
            </a:r>
          </a:p>
          <a:p>
            <a:endParaRPr lang="en-US" dirty="0"/>
          </a:p>
          <a:p>
            <a:r>
              <a:rPr lang="en-US" b="0" i="1" dirty="0"/>
              <a:t>Deane A, Chapman MJ, Fraser RJ, et al. Mechanisms underlying feed intolerance in the critically ill: implications for treatment. W J Gastroenterol 2007;13:3909-3917.</a:t>
            </a:r>
          </a:p>
          <a:p>
            <a:r>
              <a:rPr lang="en-US" b="0" i="1" dirty="0"/>
              <a:t>Update of the Canadian Clinical Practice Guidelines for Nutrition Support in Mechanically Ventilated, Critically Ill Adult Patients. www. criticalcarenutrition.com/docs/cpg/srrev.pdf. Accessed October 27, 2010.</a:t>
            </a:r>
          </a:p>
          <a:p>
            <a:r>
              <a:rPr lang="en-US" b="0" i="1" dirty="0"/>
              <a:t>Kreymann KG, Berger MM, Deutz NE, et al. ESPEN Guidelines on Enteral Nutrition: intensive care. Clin Nutr 2006;25:210-223.</a:t>
            </a:r>
          </a:p>
          <a:p>
            <a:r>
              <a:rPr lang="en-US" b="0" i="1" dirty="0"/>
              <a:t>McClave SA, Martindale RG, Vanek VW, et al. Guidelines for the Provision and Assessment of Nutrition Support Therapy in the Adult Critically Ill Patient: Society of Critical Care Medicine (SCCM) and American Society for Parenteral and Enteral Nutrition (A.S.P.E.N.). JPEN J Parenter Enteral Nutr 2009;33:277-316.</a:t>
            </a:r>
            <a:endParaRPr lang="es-ES_tradnl" b="0" i="1" dirty="0"/>
          </a:p>
        </p:txBody>
      </p:sp>
      <p:sp>
        <p:nvSpPr>
          <p:cNvPr id="4" name="Slide Number Placeholder 3"/>
          <p:cNvSpPr>
            <a:spLocks noGrp="1"/>
          </p:cNvSpPr>
          <p:nvPr>
            <p:ph type="sldNum" sz="quarter" idx="10"/>
          </p:nvPr>
        </p:nvSpPr>
        <p:spPr/>
        <p:txBody>
          <a:bodyPr/>
          <a:lstStyle/>
          <a:p>
            <a:fld id="{CA9BAE63-DC4F-A342-A434-897D314A7379}" type="slidenum">
              <a:rPr lang="en-US" smtClean="0"/>
              <a:pPr/>
              <a:t>33</a:t>
            </a:fld>
            <a:endParaRPr lang="en-US"/>
          </a:p>
        </p:txBody>
      </p:sp>
    </p:spTree>
    <p:extLst>
      <p:ext uri="{BB962C8B-B14F-4D97-AF65-F5344CB8AC3E}">
        <p14:creationId xmlns:p14="http://schemas.microsoft.com/office/powerpoint/2010/main" val="6868269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381000" y="685800"/>
            <a:ext cx="6096000" cy="3429000"/>
          </a:xfrm>
          <a:prstGeom prst="rect">
            <a:avLst/>
          </a:prstGeom>
          <a:ln/>
        </p:spPr>
      </p:sp>
      <p:sp>
        <p:nvSpPr>
          <p:cNvPr id="60419" name="Notes Placeholder 2"/>
          <p:cNvSpPr>
            <a:spLocks noGrp="1"/>
          </p:cNvSpPr>
          <p:nvPr>
            <p:ph type="body" idx="1"/>
          </p:nvPr>
        </p:nvSpPr>
        <p:spPr>
          <a:noFill/>
          <a:ln/>
        </p:spPr>
        <p:txBody>
          <a:bodyPr>
            <a:noAutofit/>
          </a:bodyPr>
          <a:lstStyle/>
          <a:p>
            <a:r>
              <a:rPr lang="es-419" sz="1000" noProof="0" dirty="0">
                <a:ea typeface="ヒラギノ角ゴ Pro W3"/>
                <a:cs typeface="ヒラギノ角ゴ Pro W3"/>
              </a:rPr>
              <a:t>Las guías clínicas sugieren que los pacientes intolerantes a la alimentación (por ejemplo, los pacientes con diarrea persistente, pancreatitis aguda grave, síndrome de intestino corto, pancreatitis crónica grave o enfermedad de Crohn) pueden beneficiarse de una fórmula diseñada para una mayor tolerancia.</a:t>
            </a:r>
          </a:p>
          <a:p>
            <a:r>
              <a:rPr lang="es-419" sz="1000" noProof="0" dirty="0">
                <a:ea typeface="ヒラギノ角ゴ Pro W3"/>
                <a:cs typeface="ヒラギノ角ゴ Pro W3"/>
              </a:rPr>
              <a:t>Las fórmulas </a:t>
            </a:r>
            <a:r>
              <a:rPr lang="es-419" sz="1000" noProof="0" dirty="0" err="1">
                <a:ea typeface="ヒラギノ角ゴ Pro W3"/>
                <a:cs typeface="ヒラギノ角ゴ Pro W3"/>
              </a:rPr>
              <a:t>oligoméricas</a:t>
            </a:r>
            <a:r>
              <a:rPr lang="es-419" sz="1000" noProof="0" dirty="0">
                <a:ea typeface="ヒラギノ角ゴ Pro W3"/>
                <a:cs typeface="ヒラギノ角ゴ Pro W3"/>
              </a:rPr>
              <a:t>, basadas en péptidos, proporcionan los nutrientes de forma “</a:t>
            </a:r>
            <a:r>
              <a:rPr lang="es-419" sz="1000" noProof="0" dirty="0" err="1">
                <a:ea typeface="ヒラギノ角ゴ Pro W3"/>
                <a:cs typeface="ヒラギノ角ゴ Pro W3"/>
              </a:rPr>
              <a:t>predigerida</a:t>
            </a:r>
            <a:r>
              <a:rPr lang="es-419" sz="1000" noProof="0" dirty="0">
                <a:ea typeface="ヒラギノ角ゴ Pro W3"/>
                <a:cs typeface="ヒラギノ角ゴ Pro W3"/>
              </a:rPr>
              <a:t>”. Están diseñadas para ayudar a mejorar la tolerancia a la alimentación.</a:t>
            </a:r>
          </a:p>
          <a:p>
            <a:r>
              <a:rPr lang="es-419" sz="1000" noProof="0" dirty="0">
                <a:ea typeface="ヒラギノ角ゴ Pro W3"/>
                <a:cs typeface="ヒラギノ角ゴ Pro W3"/>
              </a:rPr>
              <a:t>Como se muestra aquí, las fórmulas enterales basadas en péptidos aprovechan la presencia de los mecanismos de transporte duales para los péptidos pequeños y los aminoácidos en el lumen intestinal. Los </a:t>
            </a:r>
            <a:r>
              <a:rPr lang="es-419" sz="1000" noProof="0" dirty="0" err="1">
                <a:ea typeface="ヒラギノ角ゴ Pro W3"/>
                <a:cs typeface="ヒラギノ角ゴ Pro W3"/>
              </a:rPr>
              <a:t>dipéptidos</a:t>
            </a:r>
            <a:r>
              <a:rPr lang="es-419" sz="1000" noProof="0" dirty="0">
                <a:ea typeface="ヒラギノ角ゴ Pro W3"/>
                <a:cs typeface="ヒラギノ角ゴ Pro W3"/>
              </a:rPr>
              <a:t>, los </a:t>
            </a:r>
            <a:r>
              <a:rPr lang="es-419" sz="1000" noProof="0" dirty="0" err="1">
                <a:ea typeface="ヒラギノ角ゴ Pro W3"/>
                <a:cs typeface="ヒラギノ角ゴ Pro W3"/>
              </a:rPr>
              <a:t>tripéptidos</a:t>
            </a:r>
            <a:r>
              <a:rPr lang="es-419" sz="1000" noProof="0" dirty="0">
                <a:ea typeface="ヒラギノ角ゴ Pro W3"/>
                <a:cs typeface="ヒラギノ角ゴ Pro W3"/>
              </a:rPr>
              <a:t> y los aminoácidos ingresan a los </a:t>
            </a:r>
            <a:r>
              <a:rPr lang="es-419" sz="1000" noProof="0" dirty="0" err="1">
                <a:ea typeface="ヒラギノ角ゴ Pro W3"/>
                <a:cs typeface="ヒラギノ角ゴ Pro W3"/>
              </a:rPr>
              <a:t>enterocitos</a:t>
            </a:r>
            <a:r>
              <a:rPr lang="es-419" sz="1000" noProof="0" dirty="0">
                <a:ea typeface="ヒラギノ角ゴ Pro W3"/>
                <a:cs typeface="ヒラギノ角ゴ Pro W3"/>
              </a:rPr>
              <a:t> a través de 2 portadores discretos y no competitivos. Los péptidos pequeños son trasladados por los transportadores de péptidos, mientras que los aminoácidos son transportados por portadores específicos para el tipo de aminoácido.</a:t>
            </a:r>
          </a:p>
          <a:p>
            <a:r>
              <a:rPr lang="es-419" sz="1000" noProof="0" dirty="0">
                <a:ea typeface="ヒラギノ角ゴ Pro W3"/>
                <a:cs typeface="ヒラギノ角ゴ Pro W3"/>
              </a:rPr>
              <a:t>Estos 2 tipos de portadores promueven el suministro rápido de proteína en el torrente sanguíneo y, al mismo tiempo, pueden contribuir a la tolerancia gastrointestinal.</a:t>
            </a:r>
          </a:p>
          <a:p>
            <a:endParaRPr lang="en-US" sz="1000" dirty="0" err="1">
              <a:ea typeface="ヒラギノ角ゴ Pro W3"/>
              <a:cs typeface="ヒラギノ角ゴ Pro W3"/>
            </a:endParaRPr>
          </a:p>
        </p:txBody>
      </p:sp>
      <p:sp>
        <p:nvSpPr>
          <p:cNvPr id="60420" name="Slide Number Placeholder 3"/>
          <p:cNvSpPr>
            <a:spLocks noGrp="1"/>
          </p:cNvSpPr>
          <p:nvPr>
            <p:ph type="sldNum" sz="quarter" idx="5"/>
          </p:nvPr>
        </p:nvSpPr>
        <p:spPr>
          <a:noFill/>
        </p:spPr>
        <p:txBody>
          <a:bodyPr/>
          <a:lstStyle/>
          <a:p>
            <a:fld id="{7ACE983C-4D70-EB4D-A9F1-1CD835DF7809}" type="slidenum">
              <a:rPr lang="en-US">
                <a:ea typeface="Arial" charset="0"/>
                <a:cs typeface="Arial" charset="0"/>
              </a:rPr>
              <a:pPr/>
              <a:t>34</a:t>
            </a:fld>
            <a:endParaRPr lang="en-US">
              <a:ea typeface="Arial" charset="0"/>
              <a:cs typeface="Arial" charset="0"/>
            </a:endParaRPr>
          </a:p>
        </p:txBody>
      </p:sp>
    </p:spTree>
    <p:extLst>
      <p:ext uri="{BB962C8B-B14F-4D97-AF65-F5344CB8AC3E}">
        <p14:creationId xmlns:p14="http://schemas.microsoft.com/office/powerpoint/2010/main" val="5283749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381000" y="685800"/>
            <a:ext cx="6096000" cy="3429000"/>
          </a:xfrm>
          <a:prstGeom prst="rect">
            <a:avLst/>
          </a:prstGeom>
          <a:ln/>
        </p:spPr>
      </p:sp>
      <p:sp>
        <p:nvSpPr>
          <p:cNvPr id="3" name="Notes Placeholder 2"/>
          <p:cNvSpPr>
            <a:spLocks noGrp="1"/>
          </p:cNvSpPr>
          <p:nvPr>
            <p:ph type="body" idx="1"/>
          </p:nvPr>
        </p:nvSpPr>
        <p:spPr/>
        <p:txBody>
          <a:bodyPr>
            <a:noAutofit/>
          </a:bodyPr>
          <a:lstStyle/>
          <a:p>
            <a:pPr>
              <a:lnSpc>
                <a:spcPct val="80000"/>
              </a:lnSpc>
            </a:pPr>
            <a:r>
              <a:rPr lang="es-419" sz="1000" baseline="0" noProof="0" dirty="0">
                <a:ea typeface="ヒラギノ角ゴ Pro W3" charset="-128"/>
                <a:cs typeface="ヒラギノ角ゴ Pro W3" charset="-128"/>
              </a:rPr>
              <a:t>Las fórmulas basadas en péptidos también incluyen triglicéridos de cadena media (TCM).</a:t>
            </a:r>
          </a:p>
          <a:p>
            <a:pPr>
              <a:lnSpc>
                <a:spcPct val="80000"/>
              </a:lnSpc>
            </a:pPr>
            <a:r>
              <a:rPr lang="es-419" sz="1000" baseline="0" noProof="0" dirty="0">
                <a:ea typeface="ヒラギノ角ゴ Pro W3" charset="-128"/>
                <a:cs typeface="ヒラギノ角ゴ Pro W3" charset="-128"/>
              </a:rPr>
              <a:t>Los triglicéridos de cadena media contienen cadenas de entre 6 y 12 ácidos grasos. En contraste, los triglicéridos de cadena larga (TCL) tienen cadenas con más de 12 ácidos grasos.</a:t>
            </a:r>
          </a:p>
          <a:p>
            <a:pPr>
              <a:lnSpc>
                <a:spcPct val="80000"/>
              </a:lnSpc>
            </a:pPr>
            <a:r>
              <a:rPr lang="es-419" sz="1000" baseline="0" noProof="0" dirty="0">
                <a:ea typeface="ヒラギノ角ゴ Pro W3" charset="-128"/>
                <a:cs typeface="ヒラギノ角ゴ Pro W3" charset="-128"/>
              </a:rPr>
              <a:t>La grasa alimentaria, una importante fuente de energía, se absorbe en el intestino después de haber sido emulsionada por las sales biliares. En la pared de la célula capilar, la </a:t>
            </a:r>
            <a:r>
              <a:rPr lang="es-419" sz="1000" baseline="0" noProof="0" dirty="0" err="1">
                <a:ea typeface="ヒラギノ角ゴ Pro W3" charset="-128"/>
                <a:cs typeface="ヒラギノ角ゴ Pro W3" charset="-128"/>
              </a:rPr>
              <a:t>lipoproteinlipasa</a:t>
            </a:r>
            <a:r>
              <a:rPr lang="es-419" sz="1000" baseline="0" noProof="0" dirty="0">
                <a:ea typeface="ヒラギノ角ゴ Pro W3" charset="-128"/>
                <a:cs typeface="ヒラギノ角ゴ Pro W3" charset="-128"/>
              </a:rPr>
              <a:t> hidroliza a los triglicéridos en sus ácidos grasos constituyentes y en glicerol. En el interior del </a:t>
            </a:r>
            <a:r>
              <a:rPr lang="es-419" sz="1000" baseline="0" noProof="0" dirty="0" err="1">
                <a:ea typeface="ヒラギノ角ゴ Pro W3" charset="-128"/>
                <a:cs typeface="ヒラギノ角ゴ Pro W3" charset="-128"/>
              </a:rPr>
              <a:t>enterocito</a:t>
            </a:r>
            <a:r>
              <a:rPr lang="es-419" sz="1000" baseline="0" noProof="0" dirty="0">
                <a:ea typeface="ヒラギノ角ゴ Pro W3" charset="-128"/>
                <a:cs typeface="ヒラギノ角ゴ Pro W3" charset="-128"/>
              </a:rPr>
              <a:t>, los ácidos grasos de cadena larga son ensamblados en quilomicrones e ingresan a la circulación a través del conducto torácico. Los quilomicrones transportan el colesterol hacia el hígado. Los ácidos grasos y las lipoproteínas liberadas por el hígado surgen de los subproductos secundarios del metabolismo de los quilomicrones.</a:t>
            </a:r>
          </a:p>
          <a:p>
            <a:pPr>
              <a:lnSpc>
                <a:spcPct val="80000"/>
              </a:lnSpc>
            </a:pPr>
            <a:r>
              <a:rPr lang="es-419" sz="1000" baseline="0" noProof="0" dirty="0">
                <a:ea typeface="ヒラギノ角ゴ Pro W3" charset="-128"/>
                <a:cs typeface="ヒラギノ角ゴ Pro W3" charset="-128"/>
              </a:rPr>
              <a:t>Normalmente, los ácidos grasos se oxidan y producen una gran cantidad de energía. Sin embargo, durante los períodos de hipoxia y estrés </a:t>
            </a:r>
            <a:r>
              <a:rPr lang="es-419" sz="1000" baseline="0" noProof="0" dirty="0" err="1">
                <a:ea typeface="ヒラギノ角ゴ Pro W3" charset="-128"/>
                <a:cs typeface="ヒラギノ角ゴ Pro W3" charset="-128"/>
              </a:rPr>
              <a:t>hipermetabólico</a:t>
            </a:r>
            <a:r>
              <a:rPr lang="es-419" sz="1000" baseline="0" noProof="0" dirty="0">
                <a:ea typeface="ヒラギノ角ゴ Pro W3" charset="-128"/>
                <a:cs typeface="ヒラギノ角ゴ Pro W3" charset="-128"/>
              </a:rPr>
              <a:t>, la </a:t>
            </a:r>
            <a:r>
              <a:rPr lang="es-419" sz="1000" baseline="0" noProof="0" dirty="0" err="1">
                <a:ea typeface="ヒラギノ角ゴ Pro W3" charset="-128"/>
                <a:cs typeface="ヒラギノ角ゴ Pro W3" charset="-128"/>
              </a:rPr>
              <a:t>lipoproteinlipasa</a:t>
            </a:r>
            <a:r>
              <a:rPr lang="es-419" sz="1000" baseline="0" noProof="0" dirty="0">
                <a:ea typeface="ヒラギノ角ゴ Pro W3" charset="-128"/>
                <a:cs typeface="ヒラギノ角ゴ Pro W3" charset="-128"/>
              </a:rPr>
              <a:t> es menos eficiente y, en consecuencia, los ácidos grasos se reciclan y devuelven a la sangre. Este reciclaje los hace inaccesibles como fuente de energía celular.</a:t>
            </a:r>
          </a:p>
          <a:p>
            <a:pPr>
              <a:lnSpc>
                <a:spcPct val="80000"/>
              </a:lnSpc>
            </a:pPr>
            <a:r>
              <a:rPr lang="es-419" sz="1000" baseline="0" noProof="0" dirty="0">
                <a:ea typeface="ヒラギノ角ゴ Pro W3" charset="-128"/>
                <a:cs typeface="ヒラギノ角ゴ Pro W3" charset="-128"/>
              </a:rPr>
              <a:t>Los triglicéridos de cadena media son fuentes de energía más accesibles durante el estrés </a:t>
            </a:r>
            <a:r>
              <a:rPr lang="es-419" sz="1000" baseline="0" noProof="0" dirty="0" err="1">
                <a:ea typeface="ヒラギノ角ゴ Pro W3" charset="-128"/>
                <a:cs typeface="ヒラギノ角ゴ Pro W3" charset="-128"/>
              </a:rPr>
              <a:t>hipermetabólico</a:t>
            </a:r>
            <a:r>
              <a:rPr lang="es-419" sz="1000" baseline="0" noProof="0" dirty="0">
                <a:ea typeface="ヒラギノ角ゴ Pro W3" charset="-128"/>
                <a:cs typeface="ヒラギノ角ゴ Pro W3" charset="-128"/>
              </a:rPr>
              <a:t> y la malabsorción. Después de la digestión, sus componentes son liberados y se propagan a través de la membrana endotelial para ingresar al </a:t>
            </a:r>
            <a:r>
              <a:rPr lang="es-419" sz="1000" baseline="0" noProof="0" dirty="0" err="1">
                <a:ea typeface="ヒラギノ角ゴ Pro W3" charset="-128"/>
                <a:cs typeface="ヒラギノ角ゴ Pro W3" charset="-128"/>
              </a:rPr>
              <a:t>enterocito</a:t>
            </a:r>
            <a:r>
              <a:rPr lang="es-419" sz="1000" baseline="0" noProof="0" dirty="0">
                <a:ea typeface="ヒラギノ角ゴ Pro W3" charset="-128"/>
                <a:cs typeface="ヒラギノ角ゴ Pro W3" charset="-128"/>
              </a:rPr>
              <a:t>. A partir de ahí, entran en la circulación portal hepática y son transportados al hígado. Se oxidan rápidamente por las células hepáticas y proporcionan energía disponible rápidamente.</a:t>
            </a:r>
          </a:p>
          <a:p>
            <a:pPr>
              <a:lnSpc>
                <a:spcPct val="80000"/>
              </a:lnSpc>
            </a:pPr>
            <a:endParaRPr lang="es-419" sz="1000" baseline="0" noProof="0" dirty="0">
              <a:ea typeface="ヒラギノ角ゴ Pro W3" charset="-128"/>
              <a:cs typeface="ヒラギノ角ゴ Pro W3" charset="-128"/>
            </a:endParaRPr>
          </a:p>
          <a:p>
            <a:pPr>
              <a:lnSpc>
                <a:spcPct val="80000"/>
              </a:lnSpc>
            </a:pPr>
            <a:r>
              <a:rPr lang="es-419" sz="1000" b="0" i="1" baseline="0" noProof="0" dirty="0" err="1">
                <a:ea typeface="ヒラギノ角ゴ Pro W3" charset="-128"/>
                <a:cs typeface="ヒラギノ角ゴ Pro W3" charset="-128"/>
              </a:rPr>
              <a:t>Borum</a:t>
            </a:r>
            <a:r>
              <a:rPr lang="es-419" sz="1000" b="0" i="1" baseline="0" noProof="0" dirty="0">
                <a:ea typeface="ヒラギノ角ゴ Pro W3" charset="-128"/>
                <a:cs typeface="ヒラギノ角ゴ Pro W3" charset="-128"/>
              </a:rPr>
              <a:t> PR. </a:t>
            </a:r>
            <a:r>
              <a:rPr lang="es-419" sz="1000" b="0" i="1" baseline="0" noProof="0" dirty="0" err="1">
                <a:ea typeface="ヒラギノ角ゴ Pro W3" charset="-128"/>
                <a:cs typeface="ヒラギノ角ゴ Pro W3" charset="-128"/>
              </a:rPr>
              <a:t>The</a:t>
            </a:r>
            <a:r>
              <a:rPr lang="es-419" sz="1000" b="0" i="1" baseline="0" noProof="0" dirty="0">
                <a:ea typeface="ヒラギノ角ゴ Pro W3" charset="-128"/>
                <a:cs typeface="ヒラギノ角ゴ Pro W3" charset="-128"/>
              </a:rPr>
              <a:t> </a:t>
            </a:r>
            <a:r>
              <a:rPr lang="es-419" sz="1000" b="0" i="1" baseline="0" noProof="0" dirty="0" err="1">
                <a:ea typeface="ヒラギノ角ゴ Pro W3" charset="-128"/>
                <a:cs typeface="ヒラギノ角ゴ Pro W3" charset="-128"/>
              </a:rPr>
              <a:t>Science</a:t>
            </a:r>
            <a:r>
              <a:rPr lang="es-419" sz="1000" b="0" i="1" baseline="0" noProof="0" dirty="0">
                <a:ea typeface="ヒラギノ角ゴ Pro W3" charset="-128"/>
                <a:cs typeface="ヒラギノ角ゴ Pro W3" charset="-128"/>
              </a:rPr>
              <a:t> and </a:t>
            </a:r>
            <a:r>
              <a:rPr lang="es-419" sz="1000" b="0" i="1" baseline="0" noProof="0" dirty="0" err="1">
                <a:ea typeface="ヒラギノ角ゴ Pro W3" charset="-128"/>
                <a:cs typeface="ヒラギノ角ゴ Pro W3" charset="-128"/>
              </a:rPr>
              <a:t>Practice</a:t>
            </a:r>
            <a:r>
              <a:rPr lang="es-419" sz="1000" b="0" i="1" baseline="0" noProof="0" dirty="0">
                <a:ea typeface="ヒラギノ角ゴ Pro W3" charset="-128"/>
                <a:cs typeface="ヒラギノ角ゴ Pro W3" charset="-128"/>
              </a:rPr>
              <a:t> of </a:t>
            </a:r>
            <a:r>
              <a:rPr lang="es-419" sz="1000" b="0" i="1" baseline="0" noProof="0" dirty="0" err="1">
                <a:ea typeface="ヒラギノ角ゴ Pro W3" charset="-128"/>
                <a:cs typeface="ヒラギノ角ゴ Pro W3" charset="-128"/>
              </a:rPr>
              <a:t>Nutrition</a:t>
            </a:r>
            <a:r>
              <a:rPr lang="es-419" sz="1000" b="0" i="1" baseline="0" noProof="0" dirty="0">
                <a:ea typeface="ヒラギノ角ゴ Pro W3" charset="-128"/>
                <a:cs typeface="ヒラギノ角ゴ Pro W3" charset="-128"/>
              </a:rPr>
              <a:t> </a:t>
            </a:r>
            <a:r>
              <a:rPr lang="es-419" sz="1000" b="0" i="1" baseline="0" noProof="0" dirty="0" err="1">
                <a:ea typeface="ヒラギノ角ゴ Pro W3" charset="-128"/>
                <a:cs typeface="ヒラギノ角ゴ Pro W3" charset="-128"/>
              </a:rPr>
              <a:t>Support</a:t>
            </a:r>
            <a:r>
              <a:rPr lang="es-419" sz="1000" b="0" i="1" baseline="0" noProof="0" dirty="0">
                <a:ea typeface="ヒラギノ角ゴ Pro W3" charset="-128"/>
                <a:cs typeface="ヒラギノ角ゴ Pro W3" charset="-128"/>
              </a:rPr>
              <a:t>. A Case-</a:t>
            </a:r>
            <a:r>
              <a:rPr lang="es-419" sz="1000" b="0" i="1" baseline="0" noProof="0" dirty="0" err="1">
                <a:ea typeface="ヒラギノ角ゴ Pro W3" charset="-128"/>
                <a:cs typeface="ヒラギノ角ゴ Pro W3" charset="-128"/>
              </a:rPr>
              <a:t>Based</a:t>
            </a:r>
            <a:r>
              <a:rPr lang="es-419" sz="1000" b="0" i="1" baseline="0" noProof="0" dirty="0">
                <a:ea typeface="ヒラギノ角ゴ Pro W3" charset="-128"/>
                <a:cs typeface="ヒラギノ角ゴ Pro W3" charset="-128"/>
              </a:rPr>
              <a:t> Core </a:t>
            </a:r>
            <a:r>
              <a:rPr lang="es-419" sz="1000" b="0" i="1" baseline="0" noProof="0" dirty="0" err="1">
                <a:ea typeface="ヒラギノ角ゴ Pro W3" charset="-128"/>
                <a:cs typeface="ヒラギノ角ゴ Pro W3" charset="-128"/>
              </a:rPr>
              <a:t>Curriculum</a:t>
            </a:r>
            <a:r>
              <a:rPr lang="es-419" sz="1000" b="0" i="1" baseline="0" noProof="0" dirty="0">
                <a:ea typeface="ヒラギノ角ゴ Pro W3" charset="-128"/>
                <a:cs typeface="ヒラギノ角ゴ Pro W3" charset="-128"/>
              </a:rPr>
              <a:t>. </a:t>
            </a:r>
            <a:r>
              <a:rPr lang="es-419" sz="1000" b="0" i="1" baseline="0" noProof="0" dirty="0" err="1">
                <a:ea typeface="ヒラギノ角ゴ Pro W3" charset="-128"/>
                <a:cs typeface="ヒラギノ角ゴ Pro W3" charset="-128"/>
              </a:rPr>
              <a:t>Silver</a:t>
            </a:r>
            <a:r>
              <a:rPr lang="es-419" sz="1000" b="0" i="1" baseline="0" noProof="0" dirty="0">
                <a:ea typeface="ヒラギノ角ゴ Pro W3" charset="-128"/>
                <a:cs typeface="ヒラギノ角ゴ Pro W3" charset="-128"/>
              </a:rPr>
              <a:t> Spring, MD, A.S.P.E.N. 2001 </a:t>
            </a:r>
            <a:r>
              <a:rPr lang="es-419" sz="1000" b="0" i="1" baseline="0" noProof="0" dirty="0" err="1">
                <a:ea typeface="ヒラギノ角ゴ Pro W3" charset="-128"/>
                <a:cs typeface="ヒラギノ角ゴ Pro W3" charset="-128"/>
              </a:rPr>
              <a:t>pp</a:t>
            </a:r>
            <a:r>
              <a:rPr lang="es-419" sz="1000" b="0" i="1" baseline="0" noProof="0" dirty="0">
                <a:ea typeface="ヒラギノ角ゴ Pro W3" charset="-128"/>
                <a:cs typeface="ヒラギノ角ゴ Pro W3" charset="-128"/>
              </a:rPr>
              <a:t> 17-30</a:t>
            </a:r>
          </a:p>
        </p:txBody>
      </p:sp>
      <p:sp>
        <p:nvSpPr>
          <p:cNvPr id="61444" name="Slide Number Placeholder 3"/>
          <p:cNvSpPr>
            <a:spLocks noGrp="1"/>
          </p:cNvSpPr>
          <p:nvPr>
            <p:ph type="sldNum" sz="quarter" idx="5"/>
          </p:nvPr>
        </p:nvSpPr>
        <p:spPr>
          <a:noFill/>
        </p:spPr>
        <p:txBody>
          <a:bodyPr/>
          <a:lstStyle/>
          <a:p>
            <a:fld id="{9A59A1A5-EBAD-A14D-A4BF-E7C293646E4F}" type="slidenum">
              <a:rPr lang="en-US"/>
              <a:pPr/>
              <a:t>35</a:t>
            </a:fld>
            <a:endParaRPr lang="en-US"/>
          </a:p>
        </p:txBody>
      </p:sp>
    </p:spTree>
    <p:extLst>
      <p:ext uri="{BB962C8B-B14F-4D97-AF65-F5344CB8AC3E}">
        <p14:creationId xmlns:p14="http://schemas.microsoft.com/office/powerpoint/2010/main" val="32614286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xfrm>
            <a:off x="381000" y="685800"/>
            <a:ext cx="6096000" cy="3429000"/>
          </a:xfrm>
          <a:prstGeom prst="rect">
            <a:avLst/>
          </a:prstGeom>
          <a:ln/>
        </p:spPr>
      </p:sp>
      <p:sp>
        <p:nvSpPr>
          <p:cNvPr id="3" name="Notes Placeholder 2"/>
          <p:cNvSpPr>
            <a:spLocks noGrp="1"/>
          </p:cNvSpPr>
          <p:nvPr>
            <p:ph type="body" idx="1"/>
          </p:nvPr>
        </p:nvSpPr>
        <p:spPr/>
        <p:txBody>
          <a:bodyPr>
            <a:normAutofit/>
          </a:bodyPr>
          <a:lstStyle/>
          <a:p>
            <a:r>
              <a:rPr lang="es-419" sz="1000" noProof="0" dirty="0">
                <a:ea typeface="ヒラギノ角ゴ Pro W3"/>
                <a:cs typeface="ヒラギノ角ゴ Pro W3"/>
              </a:rPr>
              <a:t>Los prebióticos son hidratos de carbono fermentables que permiten cambios específicos en la composición y/o actividad de la </a:t>
            </a:r>
            <a:r>
              <a:rPr lang="es-419" sz="1000" noProof="0" dirty="0" err="1">
                <a:ea typeface="ヒラギノ角ゴ Pro W3"/>
                <a:cs typeface="ヒラギノ角ゴ Pro W3"/>
              </a:rPr>
              <a:t>microbiota</a:t>
            </a:r>
            <a:r>
              <a:rPr lang="es-419" sz="1000" noProof="0" dirty="0">
                <a:ea typeface="ヒラギノ角ゴ Pro W3"/>
                <a:cs typeface="ヒラギノ角ゴ Pro W3"/>
              </a:rPr>
              <a:t> gastrointestinal, lo que ofrece beneficios para la salud. Los prebióticos estimulan selectivamente y mantienen el crecimiento y la actividad de la </a:t>
            </a:r>
            <a:r>
              <a:rPr lang="es-419" sz="1000" noProof="0" dirty="0" err="1">
                <a:ea typeface="ヒラギノ角ゴ Pro W3"/>
                <a:cs typeface="ヒラギノ角ゴ Pro W3"/>
              </a:rPr>
              <a:t>microbiota</a:t>
            </a:r>
            <a:r>
              <a:rPr lang="es-419" sz="1000" noProof="0" dirty="0">
                <a:ea typeface="ヒラギノ角ゴ Pro W3"/>
                <a:cs typeface="ヒラギノ角ゴ Pro W3"/>
              </a:rPr>
              <a:t> benéfica, además de inhibir el crecimiento de bacterias patógenas. Cuando los prebióticos son metabolizados como alimento por la </a:t>
            </a:r>
            <a:r>
              <a:rPr lang="es-419" sz="1000" noProof="0" dirty="0" err="1">
                <a:ea typeface="ヒラギノ角ゴ Pro W3"/>
                <a:cs typeface="ヒラギノ角ゴ Pro W3"/>
              </a:rPr>
              <a:t>microbiota</a:t>
            </a:r>
            <a:r>
              <a:rPr lang="es-419" sz="1000" noProof="0" dirty="0">
                <a:ea typeface="ヒラギノ角ゴ Pro W3"/>
                <a:cs typeface="ヒラギノ角ゴ Pro W3"/>
              </a:rPr>
              <a:t> benéfica, se liberan ácidos grasos de cadena corta. Los ácidos grasos de cadena corta realizan una serie de funciones beneficiosas en el tracto digestivo:</a:t>
            </a:r>
          </a:p>
          <a:p>
            <a:pPr indent="97200">
              <a:buFont typeface="Arial"/>
              <a:buChar char="•"/>
            </a:pPr>
            <a:r>
              <a:rPr lang="es-419" sz="1000" noProof="0" dirty="0">
                <a:ea typeface="ヒラギノ角ゴ Pro W3"/>
                <a:cs typeface="ヒラギノ角ゴ Pro W3"/>
              </a:rPr>
              <a:t>Ayudan en el funcionamiento saludable del sistema inmunológico</a:t>
            </a:r>
          </a:p>
          <a:p>
            <a:pPr indent="97200">
              <a:buFont typeface="Arial"/>
              <a:buChar char="•"/>
            </a:pPr>
            <a:r>
              <a:rPr lang="es-419" sz="1000" noProof="0" dirty="0">
                <a:ea typeface="ヒラギノ角ゴ Pro W3"/>
                <a:cs typeface="ヒラギノ角ゴ Pro W3"/>
              </a:rPr>
              <a:t>Mejoran la absorción de agua y electrolitos en el colon, lo que puede ayudar a controlar la diarrea</a:t>
            </a:r>
          </a:p>
          <a:p>
            <a:pPr indent="97200">
              <a:buFont typeface="Arial"/>
              <a:buChar char="•"/>
            </a:pPr>
            <a:r>
              <a:rPr lang="es-419" sz="1000" noProof="0" dirty="0">
                <a:ea typeface="ヒラギノ角ゴ Pro W3"/>
                <a:cs typeface="ヒラギノ角ゴ Pro W3"/>
              </a:rPr>
              <a:t>Ayudan a crear un ambiente desfavorable en el colon que inhibe el crecimiento de patógenos como el C. </a:t>
            </a:r>
            <a:r>
              <a:rPr lang="es-419" sz="1000" noProof="0" dirty="0" err="1">
                <a:ea typeface="ヒラギノ角ゴ Pro W3"/>
                <a:cs typeface="ヒラギノ角ゴ Pro W3"/>
              </a:rPr>
              <a:t>difficile</a:t>
            </a:r>
            <a:endParaRPr lang="es-419" sz="1000" noProof="0" dirty="0">
              <a:ea typeface="ヒラギノ角ゴ Pro W3"/>
              <a:cs typeface="ヒラギノ角ゴ Pro W3"/>
            </a:endParaRPr>
          </a:p>
          <a:p>
            <a:pPr indent="97200">
              <a:buFont typeface="Arial"/>
              <a:buChar char="•"/>
            </a:pPr>
            <a:r>
              <a:rPr lang="es-419" sz="1000" noProof="0" dirty="0">
                <a:ea typeface="ヒラギノ角ゴ Pro W3"/>
                <a:cs typeface="ヒラギノ角ゴ Pro W3"/>
              </a:rPr>
              <a:t>Alimentan a los coloncitos, lo que ayuda a mantener la integridad de la mucosa gastrointestinal</a:t>
            </a:r>
          </a:p>
          <a:p>
            <a:endParaRPr lang="es-419" sz="1000" noProof="0" dirty="0">
              <a:ea typeface="ヒラギノ角ゴ Pro W3"/>
              <a:cs typeface="ヒラギノ角ゴ Pro W3"/>
            </a:endParaRPr>
          </a:p>
          <a:p>
            <a:r>
              <a:rPr lang="es-419" sz="1000" b="0" i="1" noProof="0" dirty="0">
                <a:ea typeface="ヒラギノ角ゴ Pro W3"/>
                <a:cs typeface="ヒラギノ角ゴ Pro W3"/>
              </a:rPr>
              <a:t>Gibson GR, </a:t>
            </a:r>
            <a:r>
              <a:rPr lang="es-419" sz="1000" b="0" i="1" noProof="0" dirty="0" err="1">
                <a:ea typeface="ヒラギノ角ゴ Pro W3"/>
                <a:cs typeface="ヒラギノ角ゴ Pro W3"/>
              </a:rPr>
              <a:t>Roberfroid</a:t>
            </a:r>
            <a:r>
              <a:rPr lang="es-419" sz="1000" b="0" i="1" noProof="0" dirty="0">
                <a:ea typeface="ヒラギノ角ゴ Pro W3"/>
                <a:cs typeface="ヒラギノ角ゴ Pro W3"/>
              </a:rPr>
              <a:t> MB. </a:t>
            </a:r>
            <a:r>
              <a:rPr lang="es-419" sz="1000" b="0" i="1" noProof="0" dirty="0" err="1">
                <a:ea typeface="ヒラギノ角ゴ Pro W3"/>
                <a:cs typeface="ヒラギノ角ゴ Pro W3"/>
              </a:rPr>
              <a:t>Dietary</a:t>
            </a:r>
            <a:r>
              <a:rPr lang="es-419" sz="1000" b="0" i="1" noProof="0" dirty="0">
                <a:ea typeface="ヒラギノ角ゴ Pro W3"/>
                <a:cs typeface="ヒラギノ角ゴ Pro W3"/>
              </a:rPr>
              <a:t> </a:t>
            </a:r>
            <a:r>
              <a:rPr lang="es-419" sz="1000" b="0" i="1" noProof="0" dirty="0" err="1">
                <a:ea typeface="ヒラギノ角ゴ Pro W3"/>
                <a:cs typeface="ヒラギノ角ゴ Pro W3"/>
              </a:rPr>
              <a:t>modulation</a:t>
            </a:r>
            <a:r>
              <a:rPr lang="es-419" sz="1000" b="0" i="1" noProof="0" dirty="0">
                <a:ea typeface="ヒラギノ角ゴ Pro W3"/>
                <a:cs typeface="ヒラギノ角ゴ Pro W3"/>
              </a:rPr>
              <a:t> of </a:t>
            </a:r>
            <a:r>
              <a:rPr lang="es-419" sz="1000" b="0" i="1" noProof="0" dirty="0" err="1">
                <a:ea typeface="ヒラギノ角ゴ Pro W3"/>
                <a:cs typeface="ヒラギノ角ゴ Pro W3"/>
              </a:rPr>
              <a:t>the</a:t>
            </a:r>
            <a:r>
              <a:rPr lang="es-419" sz="1000" b="0" i="1" noProof="0" dirty="0">
                <a:ea typeface="ヒラギノ角ゴ Pro W3"/>
                <a:cs typeface="ヒラギノ角ゴ Pro W3"/>
              </a:rPr>
              <a:t> human </a:t>
            </a:r>
            <a:r>
              <a:rPr lang="es-419" sz="1000" b="0" i="1" noProof="0" dirty="0" err="1">
                <a:ea typeface="ヒラギノ角ゴ Pro W3"/>
                <a:cs typeface="ヒラギノ角ゴ Pro W3"/>
              </a:rPr>
              <a:t>colonic</a:t>
            </a:r>
            <a:r>
              <a:rPr lang="es-419" sz="1000" b="0" i="1" noProof="0" dirty="0">
                <a:ea typeface="ヒラギノ角ゴ Pro W3"/>
                <a:cs typeface="ヒラギノ角ゴ Pro W3"/>
              </a:rPr>
              <a:t> </a:t>
            </a:r>
            <a:r>
              <a:rPr lang="es-419" sz="1000" b="0" i="1" noProof="0" dirty="0" err="1">
                <a:ea typeface="ヒラギノ角ゴ Pro W3"/>
                <a:cs typeface="ヒラギノ角ゴ Pro W3"/>
              </a:rPr>
              <a:t>microbiota</a:t>
            </a:r>
            <a:r>
              <a:rPr lang="es-419" sz="1000" b="0" i="1" noProof="0" dirty="0">
                <a:ea typeface="ヒラギノ角ゴ Pro W3"/>
                <a:cs typeface="ヒラギノ角ゴ Pro W3"/>
              </a:rPr>
              <a:t>: </a:t>
            </a:r>
            <a:r>
              <a:rPr lang="es-419" sz="1000" b="0" i="1" noProof="0" dirty="0" err="1">
                <a:ea typeface="ヒラギノ角ゴ Pro W3"/>
                <a:cs typeface="ヒラギノ角ゴ Pro W3"/>
              </a:rPr>
              <a:t>introducing</a:t>
            </a:r>
            <a:r>
              <a:rPr lang="es-419" sz="1000" b="0" i="1" noProof="0" dirty="0">
                <a:ea typeface="ヒラギノ角ゴ Pro W3"/>
                <a:cs typeface="ヒラギノ角ゴ Pro W3"/>
              </a:rPr>
              <a:t> </a:t>
            </a:r>
            <a:r>
              <a:rPr lang="es-419" sz="1000" b="0" i="1" noProof="0" dirty="0" err="1">
                <a:ea typeface="ヒラギノ角ゴ Pro W3"/>
                <a:cs typeface="ヒラギノ角ゴ Pro W3"/>
              </a:rPr>
              <a:t>the</a:t>
            </a:r>
            <a:r>
              <a:rPr lang="es-419" sz="1000" b="0" i="1" noProof="0" dirty="0">
                <a:ea typeface="ヒラギノ角ゴ Pro W3"/>
                <a:cs typeface="ヒラギノ角ゴ Pro W3"/>
              </a:rPr>
              <a:t> concept of </a:t>
            </a:r>
            <a:r>
              <a:rPr lang="es-419" sz="1000" b="0" i="1" noProof="0" dirty="0" err="1">
                <a:ea typeface="ヒラギノ角ゴ Pro W3"/>
                <a:cs typeface="ヒラギノ角ゴ Pro W3"/>
              </a:rPr>
              <a:t>prebiotics</a:t>
            </a:r>
            <a:r>
              <a:rPr lang="es-419" sz="1000" b="0" i="1" noProof="0" dirty="0">
                <a:ea typeface="ヒラギノ角ゴ Pro W3"/>
                <a:cs typeface="ヒラギノ角ゴ Pro W3"/>
              </a:rPr>
              <a:t>. J </a:t>
            </a:r>
            <a:r>
              <a:rPr lang="es-419" sz="1000" b="0" i="1" noProof="0" dirty="0" err="1">
                <a:ea typeface="ヒラギノ角ゴ Pro W3"/>
                <a:cs typeface="ヒラギノ角ゴ Pro W3"/>
              </a:rPr>
              <a:t>Nutr</a:t>
            </a:r>
            <a:r>
              <a:rPr lang="es-419" sz="1000" b="0" i="1" noProof="0" dirty="0">
                <a:ea typeface="ヒラギノ角ゴ Pro W3"/>
                <a:cs typeface="ヒラギノ角ゴ Pro W3"/>
              </a:rPr>
              <a:t> 1995;125:1401-1412.</a:t>
            </a:r>
          </a:p>
          <a:p>
            <a:r>
              <a:rPr lang="es-419" sz="1000" b="0" i="1" noProof="0" dirty="0">
                <a:ea typeface="ヒラギノ角ゴ Pro W3"/>
                <a:cs typeface="ヒラギノ角ゴ Pro W3"/>
              </a:rPr>
              <a:t>Bowling TE, Raimundo AH, </a:t>
            </a:r>
            <a:r>
              <a:rPr lang="es-419" sz="1000" b="0" i="1" noProof="0" dirty="0" err="1">
                <a:ea typeface="ヒラギノ角ゴ Pro W3"/>
                <a:cs typeface="ヒラギノ角ゴ Pro W3"/>
              </a:rPr>
              <a:t>Grimble</a:t>
            </a:r>
            <a:r>
              <a:rPr lang="es-419" sz="1000" b="0" i="1" noProof="0" dirty="0">
                <a:ea typeface="ヒラギノ角ゴ Pro W3"/>
                <a:cs typeface="ヒラギノ角ゴ Pro W3"/>
              </a:rPr>
              <a:t> GK, </a:t>
            </a:r>
            <a:r>
              <a:rPr lang="es-419" sz="1000" b="0" i="1" noProof="0" dirty="0" err="1">
                <a:ea typeface="ヒラギノ角ゴ Pro W3"/>
                <a:cs typeface="ヒラギノ角ゴ Pro W3"/>
              </a:rPr>
              <a:t>Silk</a:t>
            </a:r>
            <a:r>
              <a:rPr lang="es-419" sz="1000" b="0" i="1" noProof="0" dirty="0">
                <a:ea typeface="ヒラギノ角ゴ Pro W3"/>
                <a:cs typeface="ヒラギノ角ゴ Pro W3"/>
              </a:rPr>
              <a:t> DB. </a:t>
            </a:r>
            <a:r>
              <a:rPr lang="es-419" sz="1000" b="0" i="1" noProof="0" dirty="0" err="1">
                <a:ea typeface="ヒラギノ角ゴ Pro W3"/>
                <a:cs typeface="ヒラギノ角ゴ Pro W3"/>
              </a:rPr>
              <a:t>Reversal</a:t>
            </a:r>
            <a:r>
              <a:rPr lang="es-419" sz="1000" b="0" i="1" noProof="0" dirty="0">
                <a:ea typeface="ヒラギノ角ゴ Pro W3"/>
                <a:cs typeface="ヒラギノ角ゴ Pro W3"/>
              </a:rPr>
              <a:t> </a:t>
            </a:r>
            <a:r>
              <a:rPr lang="es-419" sz="1000" b="0" i="1" noProof="0" dirty="0" err="1">
                <a:ea typeface="ヒラギノ角ゴ Pro W3"/>
                <a:cs typeface="ヒラギノ角ゴ Pro W3"/>
              </a:rPr>
              <a:t>by</a:t>
            </a:r>
            <a:r>
              <a:rPr lang="es-419" sz="1000" b="0" i="1" noProof="0" dirty="0">
                <a:ea typeface="ヒラギノ角ゴ Pro W3"/>
                <a:cs typeface="ヒラギノ角ゴ Pro W3"/>
              </a:rPr>
              <a:t> short-</a:t>
            </a:r>
            <a:r>
              <a:rPr lang="es-419" sz="1000" b="0" i="1" noProof="0" dirty="0" err="1">
                <a:ea typeface="ヒラギノ角ゴ Pro W3"/>
                <a:cs typeface="ヒラギノ角ゴ Pro W3"/>
              </a:rPr>
              <a:t>chain</a:t>
            </a:r>
            <a:r>
              <a:rPr lang="es-419" sz="1000" b="0" i="1" noProof="0" dirty="0">
                <a:ea typeface="ヒラギノ角ゴ Pro W3"/>
                <a:cs typeface="ヒラギノ角ゴ Pro W3"/>
              </a:rPr>
              <a:t> </a:t>
            </a:r>
            <a:r>
              <a:rPr lang="es-419" sz="1000" b="0" i="1" noProof="0" dirty="0" err="1">
                <a:ea typeface="ヒラギノ角ゴ Pro W3"/>
                <a:cs typeface="ヒラギノ角ゴ Pro W3"/>
              </a:rPr>
              <a:t>fatty</a:t>
            </a:r>
            <a:r>
              <a:rPr lang="es-419" sz="1000" b="0" i="1" noProof="0" dirty="0">
                <a:ea typeface="ヒラギノ角ゴ Pro W3"/>
                <a:cs typeface="ヒラギノ角ゴ Pro W3"/>
              </a:rPr>
              <a:t> </a:t>
            </a:r>
            <a:r>
              <a:rPr lang="es-419" sz="1000" b="0" i="1" noProof="0" dirty="0" err="1">
                <a:ea typeface="ヒラギノ角ゴ Pro W3"/>
                <a:cs typeface="ヒラギノ角ゴ Pro W3"/>
              </a:rPr>
              <a:t>acids</a:t>
            </a:r>
            <a:r>
              <a:rPr lang="es-419" sz="1000" b="0" i="1" noProof="0" dirty="0">
                <a:ea typeface="ヒラギノ角ゴ Pro W3"/>
                <a:cs typeface="ヒラギノ角ゴ Pro W3"/>
              </a:rPr>
              <a:t> of </a:t>
            </a:r>
            <a:r>
              <a:rPr lang="es-419" sz="1000" b="0" i="1" noProof="0" dirty="0" err="1">
                <a:ea typeface="ヒラギノ角ゴ Pro W3"/>
                <a:cs typeface="ヒラギノ角ゴ Pro W3"/>
              </a:rPr>
              <a:t>colonic</a:t>
            </a:r>
            <a:r>
              <a:rPr lang="es-419" sz="1000" b="0" i="1" noProof="0" dirty="0">
                <a:ea typeface="ヒラギノ角ゴ Pro W3"/>
                <a:cs typeface="ヒラギノ角ゴ Pro W3"/>
              </a:rPr>
              <a:t> fluid </a:t>
            </a:r>
            <a:r>
              <a:rPr lang="es-419" sz="1000" b="0" i="1" noProof="0" dirty="0" err="1">
                <a:ea typeface="ヒラギノ角ゴ Pro W3"/>
                <a:cs typeface="ヒラギノ角ゴ Pro W3"/>
              </a:rPr>
              <a:t>secretion</a:t>
            </a:r>
            <a:r>
              <a:rPr lang="es-419" sz="1000" b="0" i="1" noProof="0" dirty="0">
                <a:ea typeface="ヒラギノ角ゴ Pro W3"/>
                <a:cs typeface="ヒラギノ角ゴ Pro W3"/>
              </a:rPr>
              <a:t> </a:t>
            </a:r>
            <a:r>
              <a:rPr lang="es-419" sz="1000" b="0" i="1" noProof="0" dirty="0" err="1">
                <a:ea typeface="ヒラギノ角ゴ Pro W3"/>
                <a:cs typeface="ヒラギノ角ゴ Pro W3"/>
              </a:rPr>
              <a:t>induced</a:t>
            </a:r>
            <a:r>
              <a:rPr lang="es-419" sz="1000" b="0" i="1" noProof="0" dirty="0">
                <a:ea typeface="ヒラギノ角ゴ Pro W3"/>
                <a:cs typeface="ヒラギノ角ゴ Pro W3"/>
              </a:rPr>
              <a:t> </a:t>
            </a:r>
            <a:r>
              <a:rPr lang="es-419" sz="1000" b="0" i="1" noProof="0" dirty="0" err="1">
                <a:ea typeface="ヒラギノ角ゴ Pro W3"/>
                <a:cs typeface="ヒラギノ角ゴ Pro W3"/>
              </a:rPr>
              <a:t>by</a:t>
            </a:r>
            <a:r>
              <a:rPr lang="es-419" sz="1000" b="0" i="1" noProof="0" dirty="0">
                <a:ea typeface="ヒラギノ角ゴ Pro W3"/>
                <a:cs typeface="ヒラギノ角ゴ Pro W3"/>
              </a:rPr>
              <a:t> enteral </a:t>
            </a:r>
            <a:r>
              <a:rPr lang="es-419" sz="1000" b="0" i="1" noProof="0" dirty="0" err="1">
                <a:ea typeface="ヒラギノ角ゴ Pro W3"/>
                <a:cs typeface="ヒラギノ角ゴ Pro W3"/>
              </a:rPr>
              <a:t>feeding</a:t>
            </a:r>
            <a:r>
              <a:rPr lang="es-419" sz="1000" b="0" i="1" noProof="0" dirty="0">
                <a:ea typeface="ヒラギノ角ゴ Pro W3"/>
                <a:cs typeface="ヒラギノ角ゴ Pro W3"/>
              </a:rPr>
              <a:t>. </a:t>
            </a:r>
            <a:r>
              <a:rPr lang="es-419" sz="1000" b="0" i="1" noProof="0" dirty="0" err="1">
                <a:ea typeface="ヒラギノ角ゴ Pro W3"/>
                <a:cs typeface="ヒラギノ角ゴ Pro W3"/>
              </a:rPr>
              <a:t>Lancet</a:t>
            </a:r>
            <a:r>
              <a:rPr lang="es-419" sz="1000" b="0" i="1" noProof="0" dirty="0">
                <a:ea typeface="ヒラギノ角ゴ Pro W3"/>
                <a:cs typeface="ヒラギノ角ゴ Pro W3"/>
              </a:rPr>
              <a:t> 1993;342:1266-1268.</a:t>
            </a:r>
          </a:p>
          <a:p>
            <a:r>
              <a:rPr lang="es-419" sz="1000" b="0" i="1" noProof="0" dirty="0" err="1">
                <a:ea typeface="ヒラギノ角ゴ Pro W3"/>
                <a:cs typeface="ヒラギノ角ゴ Pro W3"/>
              </a:rPr>
              <a:t>May</a:t>
            </a:r>
            <a:r>
              <a:rPr lang="es-419" sz="1000" b="0" i="1" noProof="0" dirty="0">
                <a:ea typeface="ヒラギノ角ゴ Pro W3"/>
                <a:cs typeface="ヒラギノ角ゴ Pro W3"/>
              </a:rPr>
              <a:t> T, </a:t>
            </a:r>
            <a:r>
              <a:rPr lang="es-419" sz="1000" b="0" i="1" noProof="0" dirty="0" err="1">
                <a:ea typeface="ヒラギノ角ゴ Pro W3"/>
                <a:cs typeface="ヒラギノ角ゴ Pro W3"/>
              </a:rPr>
              <a:t>Mackie</a:t>
            </a:r>
            <a:r>
              <a:rPr lang="es-419" sz="1000" b="0" i="1" noProof="0" dirty="0">
                <a:ea typeface="ヒラギノ角ゴ Pro W3"/>
                <a:cs typeface="ヒラギノ角ゴ Pro W3"/>
              </a:rPr>
              <a:t> RI, </a:t>
            </a:r>
            <a:r>
              <a:rPr lang="es-419" sz="1000" b="0" i="1" noProof="0" dirty="0" err="1">
                <a:ea typeface="ヒラギノ角ゴ Pro W3"/>
                <a:cs typeface="ヒラギノ角ゴ Pro W3"/>
              </a:rPr>
              <a:t>Garleb</a:t>
            </a:r>
            <a:r>
              <a:rPr lang="es-419" sz="1000" b="0" i="1" noProof="0" dirty="0">
                <a:ea typeface="ヒラギノ角ゴ Pro W3"/>
                <a:cs typeface="ヒラギノ角ゴ Pro W3"/>
              </a:rPr>
              <a:t> KA. </a:t>
            </a:r>
            <a:r>
              <a:rPr lang="es-419" sz="1000" b="0" i="1" noProof="0" dirty="0" err="1">
                <a:ea typeface="ヒラギノ角ゴ Pro W3"/>
                <a:cs typeface="ヒラギノ角ゴ Pro W3"/>
              </a:rPr>
              <a:t>Effect</a:t>
            </a:r>
            <a:r>
              <a:rPr lang="es-419" sz="1000" b="0" i="1" noProof="0" dirty="0">
                <a:ea typeface="ヒラギノ角ゴ Pro W3"/>
                <a:cs typeface="ヒラギノ角ゴ Pro W3"/>
              </a:rPr>
              <a:t> of </a:t>
            </a:r>
            <a:r>
              <a:rPr lang="es-419" sz="1000" b="0" i="1" noProof="0" dirty="0" err="1">
                <a:ea typeface="ヒラギノ角ゴ Pro W3"/>
                <a:cs typeface="ヒラギノ角ゴ Pro W3"/>
              </a:rPr>
              <a:t>dietary</a:t>
            </a:r>
            <a:r>
              <a:rPr lang="es-419" sz="1000" b="0" i="1" noProof="0" dirty="0">
                <a:ea typeface="ヒラギノ角ゴ Pro W3"/>
                <a:cs typeface="ヒラギノ角ゴ Pro W3"/>
              </a:rPr>
              <a:t> </a:t>
            </a:r>
            <a:r>
              <a:rPr lang="es-419" sz="1000" b="0" i="1" noProof="0" dirty="0" err="1">
                <a:ea typeface="ヒラギノ角ゴ Pro W3"/>
                <a:cs typeface="ヒラギノ角ゴ Pro W3"/>
              </a:rPr>
              <a:t>oligosaccharides</a:t>
            </a:r>
            <a:r>
              <a:rPr lang="es-419" sz="1000" b="0" i="1" noProof="0" dirty="0">
                <a:ea typeface="ヒラギノ角ゴ Pro W3"/>
                <a:cs typeface="ヒラギノ角ゴ Pro W3"/>
              </a:rPr>
              <a:t> </a:t>
            </a:r>
            <a:r>
              <a:rPr lang="es-419" sz="1000" b="0" i="1" noProof="0" dirty="0" err="1">
                <a:ea typeface="ヒラギノ角ゴ Pro W3"/>
                <a:cs typeface="ヒラギノ角ゴ Pro W3"/>
              </a:rPr>
              <a:t>on</a:t>
            </a:r>
            <a:r>
              <a:rPr lang="es-419" sz="1000" b="0" i="1" noProof="0" dirty="0">
                <a:ea typeface="ヒラギノ角ゴ Pro W3"/>
                <a:cs typeface="ヒラギノ角ゴ Pro W3"/>
              </a:rPr>
              <a:t> intestinal </a:t>
            </a:r>
            <a:r>
              <a:rPr lang="es-419" sz="1000" b="0" i="1" noProof="0" dirty="0" err="1">
                <a:ea typeface="ヒラギノ角ゴ Pro W3"/>
                <a:cs typeface="ヒラギノ角ゴ Pro W3"/>
              </a:rPr>
              <a:t>growth</a:t>
            </a:r>
            <a:r>
              <a:rPr lang="es-419" sz="1000" b="0" i="1" noProof="0" dirty="0">
                <a:ea typeface="ヒラギノ角ゴ Pro W3"/>
                <a:cs typeface="ヒラギノ角ゴ Pro W3"/>
              </a:rPr>
              <a:t> of and </a:t>
            </a:r>
            <a:r>
              <a:rPr lang="es-419" sz="1000" b="0" i="1" noProof="0" dirty="0" err="1">
                <a:ea typeface="ヒラギノ角ゴ Pro W3"/>
                <a:cs typeface="ヒラギノ角ゴ Pro W3"/>
              </a:rPr>
              <a:t>tissue</a:t>
            </a:r>
            <a:r>
              <a:rPr lang="es-419" sz="1000" b="0" i="1" noProof="0" dirty="0">
                <a:ea typeface="ヒラギノ角ゴ Pro W3"/>
                <a:cs typeface="ヒラギノ角ゴ Pro W3"/>
              </a:rPr>
              <a:t> </a:t>
            </a:r>
            <a:r>
              <a:rPr lang="es-419" sz="1000" b="0" i="1" noProof="0" dirty="0" err="1">
                <a:ea typeface="ヒラギノ角ゴ Pro W3"/>
                <a:cs typeface="ヒラギノ角ゴ Pro W3"/>
              </a:rPr>
              <a:t>damage</a:t>
            </a:r>
            <a:r>
              <a:rPr lang="es-419" sz="1000" b="0" i="1" noProof="0" dirty="0">
                <a:ea typeface="ヒラギノ角ゴ Pro W3"/>
                <a:cs typeface="ヒラギノ角ゴ Pro W3"/>
              </a:rPr>
              <a:t> </a:t>
            </a:r>
            <a:r>
              <a:rPr lang="es-419" sz="1000" b="0" i="1" noProof="0" dirty="0" err="1">
                <a:ea typeface="ヒラギノ角ゴ Pro W3"/>
                <a:cs typeface="ヒラギノ角ゴ Pro W3"/>
              </a:rPr>
              <a:t>by</a:t>
            </a:r>
            <a:r>
              <a:rPr lang="es-419" sz="1000" b="0" i="1" noProof="0" dirty="0">
                <a:ea typeface="ヒラギノ角ゴ Pro W3"/>
                <a:cs typeface="ヒラギノ角ゴ Pro W3"/>
              </a:rPr>
              <a:t> </a:t>
            </a:r>
            <a:r>
              <a:rPr lang="es-419" sz="1000" b="0" i="1" noProof="0" dirty="0" err="1">
                <a:ea typeface="ヒラギノ角ゴ Pro W3"/>
                <a:cs typeface="ヒラギノ角ゴ Pro W3"/>
              </a:rPr>
              <a:t>Clostridium</a:t>
            </a:r>
            <a:r>
              <a:rPr lang="es-419" sz="1000" b="0" i="1" noProof="0" dirty="0">
                <a:ea typeface="ヒラギノ角ゴ Pro W3"/>
                <a:cs typeface="ヒラギノ角ゴ Pro W3"/>
              </a:rPr>
              <a:t> </a:t>
            </a:r>
            <a:r>
              <a:rPr lang="es-419" sz="1000" b="0" i="1" noProof="0" dirty="0" err="1">
                <a:ea typeface="ヒラギノ角ゴ Pro W3"/>
                <a:cs typeface="ヒラギノ角ゴ Pro W3"/>
              </a:rPr>
              <a:t>difficile</a:t>
            </a:r>
            <a:r>
              <a:rPr lang="es-419" sz="1000" b="0" i="1" noProof="0" dirty="0">
                <a:ea typeface="ヒラギノ角ゴ Pro W3"/>
                <a:cs typeface="ヒラギノ角ゴ Pro W3"/>
              </a:rPr>
              <a:t>. </a:t>
            </a:r>
            <a:r>
              <a:rPr lang="es-419" sz="1000" b="0" i="1" noProof="0" dirty="0" err="1">
                <a:ea typeface="ヒラギノ角ゴ Pro W3"/>
                <a:cs typeface="ヒラギノ角ゴ Pro W3"/>
              </a:rPr>
              <a:t>Microecol</a:t>
            </a:r>
            <a:r>
              <a:rPr lang="es-419" sz="1000" b="0" i="1" noProof="0" dirty="0">
                <a:ea typeface="ヒラギノ角ゴ Pro W3"/>
                <a:cs typeface="ヒラギノ角ゴ Pro W3"/>
              </a:rPr>
              <a:t> </a:t>
            </a:r>
            <a:r>
              <a:rPr lang="es-419" sz="1000" b="0" i="1" noProof="0" dirty="0" err="1">
                <a:ea typeface="ヒラギノ角ゴ Pro W3"/>
                <a:cs typeface="ヒラギノ角ゴ Pro W3"/>
              </a:rPr>
              <a:t>Ther</a:t>
            </a:r>
            <a:r>
              <a:rPr lang="es-419" sz="1000" b="0" i="1" noProof="0" dirty="0">
                <a:ea typeface="ヒラギノ角ゴ Pro W3"/>
                <a:cs typeface="ヒラギノ角ゴ Pro W3"/>
              </a:rPr>
              <a:t> 1995;23:158-170.</a:t>
            </a:r>
          </a:p>
        </p:txBody>
      </p:sp>
      <p:sp>
        <p:nvSpPr>
          <p:cNvPr id="62468" name="Slide Number Placeholder 3"/>
          <p:cNvSpPr>
            <a:spLocks noGrp="1"/>
          </p:cNvSpPr>
          <p:nvPr>
            <p:ph type="sldNum" sz="quarter" idx="5"/>
          </p:nvPr>
        </p:nvSpPr>
        <p:spPr>
          <a:noFill/>
        </p:spPr>
        <p:txBody>
          <a:bodyPr/>
          <a:lstStyle/>
          <a:p>
            <a:fld id="{F2855D32-AFAD-0D46-8F83-69F6DB1BD8DD}" type="slidenum">
              <a:rPr lang="en-US"/>
              <a:pPr/>
              <a:t>36</a:t>
            </a:fld>
            <a:endParaRPr lang="en-US"/>
          </a:p>
        </p:txBody>
      </p:sp>
    </p:spTree>
    <p:extLst>
      <p:ext uri="{BB962C8B-B14F-4D97-AF65-F5344CB8AC3E}">
        <p14:creationId xmlns:p14="http://schemas.microsoft.com/office/powerpoint/2010/main" val="37035163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xfrm>
            <a:off x="381000" y="685800"/>
            <a:ext cx="6096000" cy="3429000"/>
          </a:xfrm>
          <a:prstGeom prst="rect">
            <a:avLst/>
          </a:prstGeom>
          <a:ln/>
        </p:spPr>
      </p:sp>
      <p:sp>
        <p:nvSpPr>
          <p:cNvPr id="3" name="Notes Placeholder 2"/>
          <p:cNvSpPr>
            <a:spLocks noGrp="1"/>
          </p:cNvSpPr>
          <p:nvPr>
            <p:ph type="body" idx="1"/>
          </p:nvPr>
        </p:nvSpPr>
        <p:spPr/>
        <p:txBody>
          <a:bodyPr>
            <a:normAutofit/>
          </a:bodyPr>
          <a:lstStyle/>
          <a:p>
            <a:r>
              <a:rPr lang="es-419" sz="1000" b="0" i="0" noProof="0" dirty="0">
                <a:ea typeface="ヒラギノ角ゴ Pro W3"/>
                <a:cs typeface="ヒラギノ角ゴ Pro W3"/>
              </a:rPr>
              <a:t>Se recomienda el uso de un suplemento de fibra soluble (pectina, FOS, inulina. Goma guar) como medida profiláctica en pacientes con estabilidad hemodinámica, tanto médicos como quirúrgicos, que reciben una fórmula nutricional estándar libre de fibra.</a:t>
            </a:r>
          </a:p>
          <a:p>
            <a:endParaRPr lang="es-419" sz="1000" b="0" i="0" noProof="0" dirty="0">
              <a:ea typeface="ヒラギノ角ゴ Pro W3"/>
              <a:cs typeface="ヒラギノ角ゴ Pro W3"/>
            </a:endParaRPr>
          </a:p>
          <a:p>
            <a:r>
              <a:rPr lang="es-419" sz="1000" b="0" i="0" noProof="0" dirty="0">
                <a:ea typeface="ヒラギノ角ゴ Pro W3"/>
                <a:cs typeface="ヒラギノ角ゴ Pro W3"/>
              </a:rPr>
              <a:t>La fibra soluble aislada tiene menos riesgo de generar obstrucción intestinal en comparación con preparaciones mixtas de fibra (soluble e insoluble) así como un efecto más consistente en el tratamiento de la diarrea.</a:t>
            </a:r>
          </a:p>
          <a:p>
            <a:endParaRPr lang="en-US" sz="1000" b="0" i="0" dirty="0">
              <a:ea typeface="ヒラギノ角ゴ Pro W3"/>
              <a:cs typeface="ヒラギノ角ゴ Pro W3"/>
            </a:endParaRPr>
          </a:p>
        </p:txBody>
      </p:sp>
      <p:sp>
        <p:nvSpPr>
          <p:cNvPr id="62468" name="Slide Number Placeholder 3"/>
          <p:cNvSpPr>
            <a:spLocks noGrp="1"/>
          </p:cNvSpPr>
          <p:nvPr>
            <p:ph type="sldNum" sz="quarter" idx="5"/>
          </p:nvPr>
        </p:nvSpPr>
        <p:spPr>
          <a:noFill/>
        </p:spPr>
        <p:txBody>
          <a:bodyPr/>
          <a:lstStyle/>
          <a:p>
            <a:fld id="{F2855D32-AFAD-0D46-8F83-69F6DB1BD8DD}" type="slidenum">
              <a:rPr lang="en-US"/>
              <a:pPr/>
              <a:t>37</a:t>
            </a:fld>
            <a:endParaRPr lang="en-US"/>
          </a:p>
        </p:txBody>
      </p:sp>
    </p:spTree>
    <p:extLst>
      <p:ext uri="{BB962C8B-B14F-4D97-AF65-F5344CB8AC3E}">
        <p14:creationId xmlns:p14="http://schemas.microsoft.com/office/powerpoint/2010/main" val="10105280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xfrm>
            <a:off x="381000" y="685800"/>
            <a:ext cx="6096000" cy="3429000"/>
          </a:xfrm>
          <a:prstGeom prst="rect">
            <a:avLst/>
          </a:prstGeom>
          <a:ln/>
        </p:spPr>
      </p:sp>
      <p:sp>
        <p:nvSpPr>
          <p:cNvPr id="87043" name="Notes Placeholder 2"/>
          <p:cNvSpPr>
            <a:spLocks noGrp="1"/>
          </p:cNvSpPr>
          <p:nvPr>
            <p:ph type="body" idx="1"/>
          </p:nvPr>
        </p:nvSpPr>
        <p:spPr>
          <a:noFill/>
          <a:ln/>
        </p:spPr>
        <p:txBody>
          <a:bodyPr lIns="91435" tIns="45718" rIns="91435" bIns="45718"/>
          <a:lstStyle/>
          <a:p>
            <a:r>
              <a:rPr lang="es-419" noProof="0" dirty="0"/>
              <a:t>Los conceptos clave que se presentan en esta sesión </a:t>
            </a:r>
            <a:r>
              <a:rPr lang="es-419" noProof="0"/>
              <a:t>son:</a:t>
            </a:r>
          </a:p>
          <a:p>
            <a:endParaRPr lang="es-419" noProof="0" dirty="0"/>
          </a:p>
          <a:p>
            <a:r>
              <a:rPr lang="es-419" noProof="0" dirty="0"/>
              <a:t>Una terapia de nutrición adecuada y el uso de fórmulas específicas para las enfermedades, constituyen al cuidado proactivo que puede beneficiar los resultados de los pacientes en estado crítico.</a:t>
            </a:r>
            <a:r>
              <a:rPr lang="es-419" baseline="0" noProof="0" dirty="0"/>
              <a:t> </a:t>
            </a:r>
            <a:r>
              <a:rPr lang="es-419" noProof="0" dirty="0"/>
              <a:t>Entre las fórmulas específicas para las enfermedades se incluyen las fórmulas inmunomoduladoras y las fórmulas para hiperglicemia, lesión renal y malabsorción.</a:t>
            </a:r>
            <a:endParaRPr lang="es-419" noProof="0" dirty="0">
              <a:latin typeface="Arial" pitchFamily="34" charset="0"/>
              <a:ea typeface="ヒラギノ角ゴ Pro W3" charset="-128"/>
            </a:endParaRPr>
          </a:p>
        </p:txBody>
      </p:sp>
      <p:sp>
        <p:nvSpPr>
          <p:cNvPr id="87044"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lIns="91435" tIns="45718" rIns="91435" bIns="45718" anchor="b"/>
          <a:lstStyle/>
          <a:p>
            <a:pPr algn="r"/>
            <a:fld id="{F4ADC5FD-F09B-4518-9B18-CE43EE85D457}" type="slidenum">
              <a:rPr lang="en-US" sz="1200"/>
              <a:pPr algn="r"/>
              <a:t>38</a:t>
            </a:fld>
            <a:endParaRPr lang="en-US" sz="1200"/>
          </a:p>
        </p:txBody>
      </p:sp>
    </p:spTree>
    <p:extLst>
      <p:ext uri="{BB962C8B-B14F-4D97-AF65-F5344CB8AC3E}">
        <p14:creationId xmlns:p14="http://schemas.microsoft.com/office/powerpoint/2010/main" val="563077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381000" y="685800"/>
            <a:ext cx="6096000" cy="3429000"/>
          </a:xfrm>
          <a:prstGeom prst="rect">
            <a:avLst/>
          </a:prstGeom>
          <a:ln/>
        </p:spPr>
      </p:sp>
      <p:sp>
        <p:nvSpPr>
          <p:cNvPr id="37891" name="Slide Number Placeholder 3"/>
          <p:cNvSpPr>
            <a:spLocks noGrp="1"/>
          </p:cNvSpPr>
          <p:nvPr>
            <p:ph type="sldNum" sz="quarter" idx="5"/>
          </p:nvPr>
        </p:nvSpPr>
        <p:spPr>
          <a:noFill/>
        </p:spPr>
        <p:txBody>
          <a:bodyPr/>
          <a:lstStyle/>
          <a:p>
            <a:fld id="{692754FE-B6BA-1944-A557-4A61FE66006F}" type="slidenum">
              <a:rPr lang="en-US"/>
              <a:pPr/>
              <a:t>5</a:t>
            </a:fld>
            <a:endParaRPr lang="en-US"/>
          </a:p>
        </p:txBody>
      </p:sp>
      <p:sp>
        <p:nvSpPr>
          <p:cNvPr id="37892" name="Notes Placeholder 4"/>
          <p:cNvSpPr>
            <a:spLocks noGrp="1"/>
          </p:cNvSpPr>
          <p:nvPr/>
        </p:nvSpPr>
        <p:spPr bwMode="auto">
          <a:xfrm>
            <a:off x="685800" y="4343400"/>
            <a:ext cx="5486400" cy="4114800"/>
          </a:xfrm>
          <a:prstGeom prst="rect">
            <a:avLst/>
          </a:prstGeom>
          <a:noFill/>
          <a:ln w="9525">
            <a:noFill/>
            <a:miter lim="800000"/>
            <a:headEnd/>
            <a:tailEnd/>
          </a:ln>
        </p:spPr>
        <p:txBody>
          <a:bodyPr>
            <a:prstTxWarp prst="textNoShape">
              <a:avLst/>
            </a:prstTxWarp>
          </a:bodyPr>
          <a:lstStyle/>
          <a:p>
            <a:pPr>
              <a:spcBef>
                <a:spcPct val="30000"/>
              </a:spcBef>
            </a:pPr>
            <a:endParaRPr lang="en-US" sz="1200">
              <a:latin typeface="Arial" charset="0"/>
            </a:endParaRPr>
          </a:p>
        </p:txBody>
      </p:sp>
      <p:sp>
        <p:nvSpPr>
          <p:cNvPr id="37894" name="Rectangle 6"/>
          <p:cNvSpPr>
            <a:spLocks noGrp="1" noChangeArrowheads="1"/>
          </p:cNvSpPr>
          <p:nvPr>
            <p:ph type="body" idx="1"/>
          </p:nvPr>
        </p:nvSpPr>
        <p:spPr>
          <a:xfrm>
            <a:off x="685800" y="4345632"/>
            <a:ext cx="5486400" cy="4114800"/>
          </a:xfrm>
          <a:noFill/>
          <a:ln/>
        </p:spPr>
        <p:txBody>
          <a:bodyPr/>
          <a:lstStyle/>
          <a:p>
            <a:pPr>
              <a:buFontTx/>
              <a:buNone/>
            </a:pPr>
            <a:r>
              <a:rPr lang="es-419" noProof="0" dirty="0">
                <a:ea typeface="ヒラギノ角ゴ Pro W3" charset="-128"/>
                <a:cs typeface="ヒラギノ角ゴ Pro W3" charset="-128"/>
              </a:rPr>
              <a:t>Hoy en día, los médicos pueden elegir a partir de una gran variedad de fórmulas. Aunque muchos pacientes toleren la fórmula estándar, otros se beneficiarán más de las fórmulas diseñadas especialmente. Este algoritmo proporciona un marco para la selección de la fórmula adecuada con base en la condición y las comorbilidades del paciente.</a:t>
            </a:r>
          </a:p>
          <a:p>
            <a:pPr>
              <a:buFontTx/>
              <a:buNone/>
            </a:pPr>
            <a:endParaRPr lang="es-419" noProof="0" dirty="0">
              <a:ea typeface="ヒラギノ角ゴ Pro W3" charset="-128"/>
              <a:cs typeface="ヒラギノ角ゴ Pro W3" charset="-128"/>
            </a:endParaRPr>
          </a:p>
          <a:p>
            <a:pPr>
              <a:buFontTx/>
              <a:buNone/>
            </a:pPr>
            <a:r>
              <a:rPr lang="es-419" b="0" i="1" noProof="0" dirty="0">
                <a:ea typeface="ヒラギノ角ゴ Pro W3" charset="-128"/>
                <a:cs typeface="ヒラギノ角ゴ Pro W3" charset="-128"/>
              </a:rPr>
              <a:t>Imagen modificada a partir de la comunicación personal con </a:t>
            </a:r>
            <a:r>
              <a:rPr lang="es-419" b="0" i="1" noProof="0" dirty="0" err="1">
                <a:ea typeface="ヒラギノ角ゴ Pro W3" charset="-128"/>
                <a:cs typeface="ヒラギノ角ゴ Pro W3" charset="-128"/>
              </a:rPr>
              <a:t>Refaat</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Hegazi</a:t>
            </a:r>
            <a:r>
              <a:rPr lang="es-419" b="0" i="1" noProof="0" dirty="0">
                <a:ea typeface="ヒラギノ角ゴ Pro W3" charset="-128"/>
                <a:cs typeface="ヒラギノ角ゴ Pro W3" charset="-128"/>
              </a:rPr>
              <a:t>, MD, PhD, MPH, MS.</a:t>
            </a:r>
          </a:p>
        </p:txBody>
      </p:sp>
    </p:spTree>
    <p:extLst>
      <p:ext uri="{BB962C8B-B14F-4D97-AF65-F5344CB8AC3E}">
        <p14:creationId xmlns:p14="http://schemas.microsoft.com/office/powerpoint/2010/main" val="2823709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381000" y="685800"/>
            <a:ext cx="6096000" cy="3429000"/>
          </a:xfrm>
          <a:prstGeom prst="rect">
            <a:avLst/>
          </a:prstGeom>
          <a:ln/>
        </p:spPr>
      </p:sp>
      <p:sp>
        <p:nvSpPr>
          <p:cNvPr id="39939" name="Notes Placeholder 2"/>
          <p:cNvSpPr>
            <a:spLocks noGrp="1"/>
          </p:cNvSpPr>
          <p:nvPr>
            <p:ph type="body" idx="1"/>
          </p:nvPr>
        </p:nvSpPr>
        <p:spPr>
          <a:noFill/>
          <a:ln/>
        </p:spPr>
        <p:txBody>
          <a:bodyPr/>
          <a:lstStyle/>
          <a:p>
            <a:r>
              <a:rPr lang="es-419" noProof="0" dirty="0">
                <a:ea typeface="ヒラギノ角ゴ Pro W3"/>
                <a:cs typeface="ヒラギノ角ゴ Pro W3"/>
              </a:rPr>
              <a:t>Además de las fórmulas enterales estándar, se puede elegir entre las fórmulas enterales especializadas diseñadas para:</a:t>
            </a:r>
          </a:p>
          <a:p>
            <a:pPr indent="97200">
              <a:buFont typeface="Arial"/>
              <a:buChar char="•"/>
            </a:pPr>
            <a:r>
              <a:rPr lang="es-419" noProof="0" dirty="0">
                <a:ea typeface="ヒラギノ角ゴ Pro W3"/>
                <a:cs typeface="ヒラギノ角ゴ Pro W3"/>
              </a:rPr>
              <a:t>Modulación inmune</a:t>
            </a:r>
          </a:p>
          <a:p>
            <a:pPr indent="97200">
              <a:buFont typeface="Arial"/>
              <a:buChar char="•"/>
            </a:pPr>
            <a:r>
              <a:rPr lang="es-419" noProof="0" dirty="0">
                <a:ea typeface="ヒラギノ角ゴ Pro W3"/>
                <a:cs typeface="ヒラギノ角ゴ Pro W3"/>
              </a:rPr>
              <a:t>Hiperglicemia</a:t>
            </a:r>
          </a:p>
          <a:p>
            <a:pPr indent="97200">
              <a:buFont typeface="Arial"/>
              <a:buChar char="•"/>
            </a:pPr>
            <a:r>
              <a:rPr lang="es-419" noProof="0" dirty="0">
                <a:ea typeface="ヒラギノ角ゴ Pro W3"/>
                <a:cs typeface="ヒラギノ角ゴ Pro W3"/>
              </a:rPr>
              <a:t>Insuficiencia renal</a:t>
            </a:r>
          </a:p>
          <a:p>
            <a:pPr indent="97200">
              <a:buFont typeface="Arial"/>
              <a:buChar char="•"/>
            </a:pPr>
            <a:r>
              <a:rPr lang="es-419" noProof="0" dirty="0">
                <a:ea typeface="ヒラギノ角ゴ Pro W3"/>
                <a:cs typeface="ヒラギノ角ゴ Pro W3"/>
              </a:rPr>
              <a:t>Malabsorción/intolerancia gastrointestinal</a:t>
            </a:r>
          </a:p>
          <a:p>
            <a:pPr marL="0" indent="0">
              <a:buFontTx/>
              <a:buNone/>
            </a:pPr>
            <a:endParaRPr lang="es-419" noProof="0" dirty="0">
              <a:ea typeface="ヒラギノ角ゴ Pro W3"/>
              <a:cs typeface="ヒラギノ角ゴ Pro W3"/>
            </a:endParaRPr>
          </a:p>
          <a:p>
            <a:r>
              <a:rPr lang="es-419" noProof="0" dirty="0">
                <a:ea typeface="ヒラギノ角ゴ Pro W3"/>
                <a:cs typeface="ヒラギノ角ゴ Pro W3"/>
              </a:rPr>
              <a:t>Las siguientes diapositivas ofrecen información sobre estas fórmulas específicas.</a:t>
            </a:r>
          </a:p>
          <a:p>
            <a:endParaRPr lang="es-419" noProof="0" dirty="0">
              <a:ea typeface="ヒラギノ角ゴ Pro W3"/>
              <a:cs typeface="ヒラギノ角ゴ Pro W3"/>
            </a:endParaRPr>
          </a:p>
          <a:p>
            <a:r>
              <a:rPr lang="es-419" b="0" i="1" noProof="0" dirty="0" err="1">
                <a:ea typeface="ヒラギノ角ゴ Pro W3"/>
                <a:cs typeface="ヒラギノ角ゴ Pro W3"/>
              </a:rPr>
              <a:t>McClave</a:t>
            </a:r>
            <a:r>
              <a:rPr lang="es-419" b="0" i="1" noProof="0" dirty="0">
                <a:ea typeface="ヒラギノ角ゴ Pro W3"/>
                <a:cs typeface="ヒラギノ角ゴ Pro W3"/>
              </a:rPr>
              <a:t> SA, </a:t>
            </a:r>
            <a:r>
              <a:rPr lang="es-419" b="0" i="1" noProof="0" dirty="0" err="1">
                <a:ea typeface="ヒラギノ角ゴ Pro W3"/>
                <a:cs typeface="ヒラギノ角ゴ Pro W3"/>
              </a:rPr>
              <a:t>Martindale</a:t>
            </a:r>
            <a:r>
              <a:rPr lang="es-419" b="0" i="1" noProof="0" dirty="0">
                <a:ea typeface="ヒラギノ角ゴ Pro W3"/>
                <a:cs typeface="ヒラギノ角ゴ Pro W3"/>
              </a:rPr>
              <a:t> RG, </a:t>
            </a:r>
            <a:r>
              <a:rPr lang="es-419" b="0" i="1" noProof="0" dirty="0" err="1">
                <a:ea typeface="ヒラギノ角ゴ Pro W3"/>
                <a:cs typeface="ヒラギノ角ゴ Pro W3"/>
              </a:rPr>
              <a:t>Vanek</a:t>
            </a:r>
            <a:r>
              <a:rPr lang="es-419" b="0" i="1" noProof="0" dirty="0">
                <a:ea typeface="ヒラギノ角ゴ Pro W3"/>
                <a:cs typeface="ヒラギノ角ゴ Pro W3"/>
              </a:rPr>
              <a:t> VW, et al. </a:t>
            </a:r>
            <a:r>
              <a:rPr lang="es-419" b="0" i="1" noProof="0" dirty="0" err="1">
                <a:ea typeface="ヒラギノ角ゴ Pro W3"/>
                <a:cs typeface="ヒラギノ角ゴ Pro W3"/>
              </a:rPr>
              <a:t>Guidelines</a:t>
            </a:r>
            <a:r>
              <a:rPr lang="es-419" b="0" i="1" noProof="0" dirty="0">
                <a:ea typeface="ヒラギノ角ゴ Pro W3"/>
                <a:cs typeface="ヒラギノ角ゴ Pro W3"/>
              </a:rPr>
              <a:t> </a:t>
            </a:r>
            <a:r>
              <a:rPr lang="es-419" b="0" i="1" noProof="0" dirty="0" err="1">
                <a:ea typeface="ヒラギノ角ゴ Pro W3"/>
                <a:cs typeface="ヒラギノ角ゴ Pro W3"/>
              </a:rPr>
              <a:t>for</a:t>
            </a:r>
            <a:r>
              <a:rPr lang="es-419" b="0" i="1" noProof="0" dirty="0">
                <a:ea typeface="ヒラギノ角ゴ Pro W3"/>
                <a:cs typeface="ヒラギノ角ゴ Pro W3"/>
              </a:rPr>
              <a:t> </a:t>
            </a:r>
            <a:r>
              <a:rPr lang="es-419" b="0" i="1" noProof="0" dirty="0" err="1">
                <a:ea typeface="ヒラギノ角ゴ Pro W3"/>
                <a:cs typeface="ヒラギノ角ゴ Pro W3"/>
              </a:rPr>
              <a:t>the</a:t>
            </a:r>
            <a:r>
              <a:rPr lang="es-419" b="0" i="1" noProof="0" dirty="0">
                <a:ea typeface="ヒラギノ角ゴ Pro W3"/>
                <a:cs typeface="ヒラギノ角ゴ Pro W3"/>
              </a:rPr>
              <a:t> </a:t>
            </a:r>
            <a:r>
              <a:rPr lang="es-419" b="0" i="1" noProof="0" dirty="0" err="1">
                <a:ea typeface="ヒラギノ角ゴ Pro W3"/>
                <a:cs typeface="ヒラギノ角ゴ Pro W3"/>
              </a:rPr>
              <a:t>provision</a:t>
            </a:r>
            <a:r>
              <a:rPr lang="es-419" b="0" i="1" noProof="0" dirty="0">
                <a:ea typeface="ヒラギノ角ゴ Pro W3"/>
                <a:cs typeface="ヒラギノ角ゴ Pro W3"/>
              </a:rPr>
              <a:t> and </a:t>
            </a:r>
            <a:r>
              <a:rPr lang="es-419" b="0" i="1" noProof="0" dirty="0" err="1">
                <a:ea typeface="ヒラギノ角ゴ Pro W3"/>
                <a:cs typeface="ヒラギノ角ゴ Pro W3"/>
              </a:rPr>
              <a:t>assessment</a:t>
            </a:r>
            <a:r>
              <a:rPr lang="es-419" b="0" i="1" noProof="0" dirty="0">
                <a:ea typeface="ヒラギノ角ゴ Pro W3"/>
                <a:cs typeface="ヒラギノ角ゴ Pro W3"/>
              </a:rPr>
              <a:t> of </a:t>
            </a:r>
            <a:r>
              <a:rPr lang="es-419" b="0" i="1" noProof="0" dirty="0" err="1">
                <a:ea typeface="ヒラギノ角ゴ Pro W3"/>
                <a:cs typeface="ヒラギノ角ゴ Pro W3"/>
              </a:rPr>
              <a:t>nutrition</a:t>
            </a:r>
            <a:r>
              <a:rPr lang="es-419" b="0" i="1" noProof="0" dirty="0">
                <a:ea typeface="ヒラギノ角ゴ Pro W3"/>
                <a:cs typeface="ヒラギノ角ゴ Pro W3"/>
              </a:rPr>
              <a:t> </a:t>
            </a:r>
            <a:r>
              <a:rPr lang="es-419" b="0" i="1" noProof="0" dirty="0" err="1">
                <a:ea typeface="ヒラギノ角ゴ Pro W3"/>
                <a:cs typeface="ヒラギノ角ゴ Pro W3"/>
              </a:rPr>
              <a:t>support</a:t>
            </a:r>
            <a:r>
              <a:rPr lang="es-419" b="0" i="1" noProof="0" dirty="0">
                <a:ea typeface="ヒラギノ角ゴ Pro W3"/>
                <a:cs typeface="ヒラギノ角ゴ Pro W3"/>
              </a:rPr>
              <a:t> </a:t>
            </a:r>
            <a:r>
              <a:rPr lang="es-419" b="0" i="1" noProof="0" dirty="0" err="1">
                <a:ea typeface="ヒラギノ角ゴ Pro W3"/>
                <a:cs typeface="ヒラギノ角ゴ Pro W3"/>
              </a:rPr>
              <a:t>therapy</a:t>
            </a:r>
            <a:r>
              <a:rPr lang="es-419" b="0" i="1" noProof="0" dirty="0">
                <a:ea typeface="ヒラギノ角ゴ Pro W3"/>
                <a:cs typeface="ヒラギノ角ゴ Pro W3"/>
              </a:rPr>
              <a:t> in </a:t>
            </a:r>
            <a:r>
              <a:rPr lang="es-419" b="0" i="1" noProof="0" dirty="0" err="1">
                <a:ea typeface="ヒラギノ角ゴ Pro W3"/>
                <a:cs typeface="ヒラギノ角ゴ Pro W3"/>
              </a:rPr>
              <a:t>the</a:t>
            </a:r>
            <a:r>
              <a:rPr lang="es-419" b="0" i="1" noProof="0" dirty="0">
                <a:ea typeface="ヒラギノ角ゴ Pro W3"/>
                <a:cs typeface="ヒラギノ角ゴ Pro W3"/>
              </a:rPr>
              <a:t> </a:t>
            </a:r>
            <a:r>
              <a:rPr lang="es-419" b="0" i="1" noProof="0" dirty="0" err="1">
                <a:ea typeface="ヒラギノ角ゴ Pro W3"/>
                <a:cs typeface="ヒラギノ角ゴ Pro W3"/>
              </a:rPr>
              <a:t>adult</a:t>
            </a:r>
            <a:r>
              <a:rPr lang="es-419" b="0" i="1" noProof="0" dirty="0">
                <a:ea typeface="ヒラギノ角ゴ Pro W3"/>
                <a:cs typeface="ヒラギノ角ゴ Pro W3"/>
              </a:rPr>
              <a:t> </a:t>
            </a:r>
            <a:r>
              <a:rPr lang="es-419" b="0" i="1" noProof="0" dirty="0" err="1">
                <a:ea typeface="ヒラギノ角ゴ Pro W3"/>
                <a:cs typeface="ヒラギノ角ゴ Pro W3"/>
              </a:rPr>
              <a:t>critically</a:t>
            </a:r>
            <a:r>
              <a:rPr lang="es-419" b="0" i="1" noProof="0" dirty="0">
                <a:ea typeface="ヒラギノ角ゴ Pro W3"/>
                <a:cs typeface="ヒラギノ角ゴ Pro W3"/>
              </a:rPr>
              <a:t> </a:t>
            </a:r>
            <a:r>
              <a:rPr lang="es-419" b="0" i="1" noProof="0" dirty="0" err="1">
                <a:ea typeface="ヒラギノ角ゴ Pro W3"/>
                <a:cs typeface="ヒラギノ角ゴ Pro W3"/>
              </a:rPr>
              <a:t>ill</a:t>
            </a:r>
            <a:r>
              <a:rPr lang="es-419" b="0" i="1" noProof="0" dirty="0">
                <a:ea typeface="ヒラギノ角ゴ Pro W3"/>
                <a:cs typeface="ヒラギノ角ゴ Pro W3"/>
              </a:rPr>
              <a:t> </a:t>
            </a:r>
            <a:r>
              <a:rPr lang="es-419" b="0" i="1" noProof="0" dirty="0" err="1">
                <a:ea typeface="ヒラギノ角ゴ Pro W3"/>
                <a:cs typeface="ヒラギノ角ゴ Pro W3"/>
              </a:rPr>
              <a:t>patient</a:t>
            </a:r>
            <a:r>
              <a:rPr lang="es-419" b="0" i="1" noProof="0" dirty="0">
                <a:ea typeface="ヒラギノ角ゴ Pro W3"/>
                <a:cs typeface="ヒラギノ角ゴ Pro W3"/>
              </a:rPr>
              <a:t>: SCCM and A.S.P.E.N. JPEN J </a:t>
            </a:r>
            <a:r>
              <a:rPr lang="es-419" b="0" i="1" noProof="0" dirty="0" err="1">
                <a:ea typeface="ヒラギノ角ゴ Pro W3"/>
                <a:cs typeface="ヒラギノ角ゴ Pro W3"/>
              </a:rPr>
              <a:t>Parenter</a:t>
            </a:r>
            <a:r>
              <a:rPr lang="es-419" b="0" i="1" noProof="0" dirty="0">
                <a:ea typeface="ヒラギノ角ゴ Pro W3"/>
                <a:cs typeface="ヒラギノ角ゴ Pro W3"/>
              </a:rPr>
              <a:t> Enteral </a:t>
            </a:r>
            <a:r>
              <a:rPr lang="es-419" b="0" i="1" noProof="0" dirty="0" err="1">
                <a:ea typeface="ヒラギノ角ゴ Pro W3"/>
                <a:cs typeface="ヒラギノ角ゴ Pro W3"/>
              </a:rPr>
              <a:t>Nutr</a:t>
            </a:r>
            <a:r>
              <a:rPr lang="es-419" b="0" i="1" noProof="0" dirty="0">
                <a:ea typeface="ヒラギノ角ゴ Pro W3"/>
                <a:cs typeface="ヒラギノ角ゴ Pro W3"/>
              </a:rPr>
              <a:t> 2009;33:277-316.</a:t>
            </a:r>
          </a:p>
        </p:txBody>
      </p:sp>
      <p:sp>
        <p:nvSpPr>
          <p:cNvPr id="39940" name="Slide Number Placeholder 3"/>
          <p:cNvSpPr>
            <a:spLocks noGrp="1"/>
          </p:cNvSpPr>
          <p:nvPr>
            <p:ph type="sldNum" sz="quarter" idx="5"/>
          </p:nvPr>
        </p:nvSpPr>
        <p:spPr>
          <a:noFill/>
        </p:spPr>
        <p:txBody>
          <a:bodyPr/>
          <a:lstStyle/>
          <a:p>
            <a:fld id="{48BFA7D7-EF4C-3F4C-864B-ED65B4307DD3}" type="slidenum">
              <a:rPr lang="en-US"/>
              <a:pPr/>
              <a:t>6</a:t>
            </a:fld>
            <a:endParaRPr lang="en-US"/>
          </a:p>
        </p:txBody>
      </p:sp>
    </p:spTree>
    <p:extLst>
      <p:ext uri="{BB962C8B-B14F-4D97-AF65-F5344CB8AC3E}">
        <p14:creationId xmlns:p14="http://schemas.microsoft.com/office/powerpoint/2010/main" val="749694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normAutofit/>
          </a:bodyPr>
          <a:lstStyle/>
          <a:p>
            <a:r>
              <a:rPr lang="es-419" baseline="0" noProof="0" dirty="0">
                <a:latin typeface="Arial"/>
                <a:ea typeface="ヒラギノ角ゴ Pro W3" charset="-128"/>
                <a:cs typeface="Arial"/>
              </a:rPr>
              <a:t>Resulta complicado proporcionar terapias de nutrición médica durante los cuidados críticos, debido a que existen etiologías múltiples, respuestas metabólicas, endocrinas e inmunológicas complejas, además del dinamismo extremo de las condiciones de los pacientes. Afortunadamente, los lineamientos basados en la evidencia ofrecen recomendaciones para la selección de la fórmula.</a:t>
            </a:r>
          </a:p>
          <a:p>
            <a:r>
              <a:rPr lang="es-419" baseline="0" noProof="0" dirty="0">
                <a:latin typeface="Arial"/>
                <a:ea typeface="ヒラギノ角ゴ Pro W3" charset="-128"/>
                <a:cs typeface="Arial"/>
              </a:rPr>
              <a:t>Las fórmulas </a:t>
            </a:r>
            <a:r>
              <a:rPr lang="es-419" baseline="0" noProof="0" dirty="0" err="1">
                <a:latin typeface="Arial"/>
                <a:ea typeface="ヒラギノ角ゴ Pro W3" charset="-128"/>
                <a:cs typeface="Arial"/>
              </a:rPr>
              <a:t>inmunomoduladoras</a:t>
            </a:r>
            <a:r>
              <a:rPr lang="es-419" baseline="0" noProof="0" dirty="0">
                <a:latin typeface="Arial"/>
                <a:ea typeface="ヒラギノ角ゴ Pro W3" charset="-128"/>
                <a:cs typeface="Arial"/>
              </a:rPr>
              <a:t> son la categoría más reciente de formulaciones disponibles. Hasta hace poco, todas las fórmulas en esta categoría se agrupaban juntas.</a:t>
            </a:r>
          </a:p>
          <a:p>
            <a:r>
              <a:rPr lang="es-419" baseline="0" noProof="0" dirty="0">
                <a:latin typeface="Arial"/>
                <a:ea typeface="ヒラギノ角ゴ Pro W3" charset="-128"/>
                <a:cs typeface="Arial"/>
              </a:rPr>
              <a:t>Sin embargo, con base en los nutrientes que contienen, las fórmulas </a:t>
            </a:r>
            <a:r>
              <a:rPr lang="es-419" baseline="0" noProof="0" dirty="0" err="1">
                <a:latin typeface="Arial"/>
                <a:ea typeface="ヒラギノ角ゴ Pro W3" charset="-128"/>
                <a:cs typeface="Arial"/>
              </a:rPr>
              <a:t>inmunomoduladoras</a:t>
            </a:r>
            <a:r>
              <a:rPr lang="es-419" baseline="0" noProof="0" dirty="0">
                <a:latin typeface="Arial"/>
                <a:ea typeface="ヒラギノ角ゴ Pro W3" charset="-128"/>
                <a:cs typeface="Arial"/>
              </a:rPr>
              <a:t> se han clasificado como fórmulas con suplemento de nutrientes antiinflamatorios y fórmulas suplementadas con nutrientes </a:t>
            </a:r>
            <a:r>
              <a:rPr lang="es-419" baseline="0" noProof="0" dirty="0" err="1">
                <a:latin typeface="Arial"/>
                <a:ea typeface="ヒラギノ角ゴ Pro W3" charset="-128"/>
                <a:cs typeface="Arial"/>
              </a:rPr>
              <a:t>inmunomoduladores</a:t>
            </a:r>
            <a:r>
              <a:rPr lang="es-419" baseline="0" noProof="0" dirty="0">
                <a:latin typeface="Arial"/>
                <a:ea typeface="ヒラギノ角ゴ Pro W3" charset="-128"/>
                <a:cs typeface="Arial"/>
              </a:rPr>
              <a:t>.</a:t>
            </a:r>
            <a:endParaRPr lang="es-419" baseline="0" noProof="0" dirty="0">
              <a:latin typeface="Arial"/>
              <a:cs typeface="Arial"/>
            </a:endParaRPr>
          </a:p>
        </p:txBody>
      </p:sp>
      <p:sp>
        <p:nvSpPr>
          <p:cNvPr id="4" name="Slide Number Placeholder 3"/>
          <p:cNvSpPr>
            <a:spLocks noGrp="1"/>
          </p:cNvSpPr>
          <p:nvPr>
            <p:ph type="sldNum" sz="quarter" idx="10"/>
          </p:nvPr>
        </p:nvSpPr>
        <p:spPr/>
        <p:txBody>
          <a:bodyPr/>
          <a:lstStyle/>
          <a:p>
            <a:fld id="{CA9BAE63-DC4F-A342-A434-897D314A7379}" type="slidenum">
              <a:rPr lang="en-US" smtClean="0"/>
              <a:pPr/>
              <a:t>7</a:t>
            </a:fld>
            <a:endParaRPr lang="en-US"/>
          </a:p>
        </p:txBody>
      </p:sp>
    </p:spTree>
    <p:extLst>
      <p:ext uri="{BB962C8B-B14F-4D97-AF65-F5344CB8AC3E}">
        <p14:creationId xmlns:p14="http://schemas.microsoft.com/office/powerpoint/2010/main" val="889420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noAutofit/>
          </a:bodyPr>
          <a:lstStyle/>
          <a:p>
            <a:r>
              <a:rPr lang="es-419" noProof="0" dirty="0">
                <a:latin typeface="Arial"/>
                <a:ea typeface="ヒラギノ角ゴ Pro W3" charset="-128"/>
                <a:cs typeface="Arial"/>
              </a:rPr>
              <a:t>Una fórmula desarrollada para moderar la inflamación contiene ácido graso omega 3, ácido </a:t>
            </a:r>
            <a:r>
              <a:rPr lang="es-419" noProof="0" dirty="0" err="1">
                <a:latin typeface="Arial"/>
                <a:ea typeface="ヒラギノ角ゴ Pro W3" charset="-128"/>
                <a:cs typeface="Arial"/>
              </a:rPr>
              <a:t>eicosapentanoico</a:t>
            </a:r>
            <a:r>
              <a:rPr lang="es-419" noProof="0" dirty="0">
                <a:latin typeface="Arial"/>
                <a:ea typeface="ヒラギノ角ゴ Pro W3" charset="-128"/>
                <a:cs typeface="Arial"/>
              </a:rPr>
              <a:t> del aceite de pescado, y el ácido graso omega 6, ácido </a:t>
            </a:r>
            <a:r>
              <a:rPr lang="es-419" noProof="0" dirty="0" err="1">
                <a:latin typeface="Arial"/>
                <a:ea typeface="ヒラギノ角ゴ Pro W3" charset="-128"/>
                <a:cs typeface="Arial"/>
              </a:rPr>
              <a:t>gammalinolénico</a:t>
            </a:r>
            <a:r>
              <a:rPr lang="es-419" noProof="0" dirty="0">
                <a:latin typeface="Arial"/>
                <a:ea typeface="ヒラギノ角ゴ Pro W3" charset="-128"/>
                <a:cs typeface="Arial"/>
              </a:rPr>
              <a:t>, e incluye niveles altos de antioxidantes. Estos nutrientes tienen efectos de moderación de la inflamación. </a:t>
            </a:r>
          </a:p>
          <a:p>
            <a:r>
              <a:rPr lang="es-419" b="0" i="0" noProof="0" dirty="0">
                <a:latin typeface="Arial"/>
                <a:ea typeface="ヒラギノ角ゴ Pro W3" charset="-128"/>
                <a:cs typeface="Arial"/>
              </a:rPr>
              <a:t>Pese a que las versiones previas de las guías ASPEN (2009) y ESPEN (2006) recomendaban su uso rutinario en pacientes con lesión pulmonar aguda (LPA) y síndrome de </a:t>
            </a:r>
            <a:r>
              <a:rPr lang="es-419" b="0" i="0" noProof="0" dirty="0" err="1">
                <a:latin typeface="Arial"/>
                <a:ea typeface="ヒラギノ角ゴ Pro W3" charset="-128"/>
                <a:cs typeface="Arial"/>
              </a:rPr>
              <a:t>distrés</a:t>
            </a:r>
            <a:r>
              <a:rPr lang="es-419" b="0" i="0" noProof="0" dirty="0">
                <a:latin typeface="Arial"/>
                <a:ea typeface="ヒラギノ角ゴ Pro W3" charset="-128"/>
                <a:cs typeface="Arial"/>
              </a:rPr>
              <a:t> respiratorio (SDRA), las últimas versiones de estas guías han bajado el nivel de recomendación para el uso de estas fórmulas debido a que los estudios iniciales emplearon en el  grupo control fórmulas con alto contenido de grasa de carácter </a:t>
            </a:r>
            <a:r>
              <a:rPr lang="es-419" b="0" i="0" noProof="0" dirty="0" err="1">
                <a:latin typeface="Arial"/>
                <a:ea typeface="ヒラギノ角ゴ Pro W3" charset="-128"/>
                <a:cs typeface="Arial"/>
              </a:rPr>
              <a:t>proinflamatorio</a:t>
            </a:r>
            <a:r>
              <a:rPr lang="es-419" b="0" i="0" noProof="0" dirty="0">
                <a:latin typeface="Arial"/>
                <a:ea typeface="ヒラギノ角ゴ Pro W3" charset="-128"/>
                <a:cs typeface="Arial"/>
              </a:rPr>
              <a:t>. Estudios posteriores en los cuales la fórmula control fue una fórmula nutricional estándar solo mostraron un efecto positivo en la reducción de días de ventilación mecánica.</a:t>
            </a:r>
          </a:p>
          <a:p>
            <a:r>
              <a:rPr lang="es-419" b="0" i="0" noProof="0" dirty="0">
                <a:latin typeface="Arial"/>
                <a:ea typeface="ヒラギノ角ゴ Pro W3" charset="-128"/>
                <a:cs typeface="Arial"/>
              </a:rPr>
              <a:t>Aunque las guías Canadienses en su última actualización de 2017 en este tópico continúa considerando la utilización de estas fórmulas para pacientes con LPA/SDRA, la SCCM, ASPEN y ESPEN desaconsejan su uso rutinario.</a:t>
            </a:r>
          </a:p>
        </p:txBody>
      </p:sp>
      <p:sp>
        <p:nvSpPr>
          <p:cNvPr id="4" name="Slide Number Placeholder 3"/>
          <p:cNvSpPr>
            <a:spLocks noGrp="1"/>
          </p:cNvSpPr>
          <p:nvPr>
            <p:ph type="sldNum" sz="quarter" idx="10"/>
          </p:nvPr>
        </p:nvSpPr>
        <p:spPr/>
        <p:txBody>
          <a:bodyPr/>
          <a:lstStyle/>
          <a:p>
            <a:fld id="{CA9BAE63-DC4F-A342-A434-897D314A7379}" type="slidenum">
              <a:rPr lang="en-US" smtClean="0"/>
              <a:pPr/>
              <a:t>8</a:t>
            </a:fld>
            <a:endParaRPr lang="en-US"/>
          </a:p>
        </p:txBody>
      </p:sp>
    </p:spTree>
    <p:extLst>
      <p:ext uri="{BB962C8B-B14F-4D97-AF65-F5344CB8AC3E}">
        <p14:creationId xmlns:p14="http://schemas.microsoft.com/office/powerpoint/2010/main" val="656070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noAutofit/>
          </a:bodyPr>
          <a:lstStyle/>
          <a:p>
            <a:r>
              <a:rPr lang="es-419" sz="1000" noProof="0" dirty="0">
                <a:latin typeface="Arial"/>
                <a:ea typeface="ヒラギノ角ゴ Pro W3" charset="-128"/>
                <a:cs typeface="Arial"/>
              </a:rPr>
              <a:t> </a:t>
            </a:r>
            <a:r>
              <a:rPr lang="es-419" sz="1000" noProof="0" dirty="0">
                <a:latin typeface="Arial"/>
                <a:cs typeface="Arial"/>
              </a:rPr>
              <a:t>Estas organizaciones también ofrecen una guía sobre el uso de las fórmulas enterales adicionadas con arginina. El aminoácido arginina se vuelve condicionalmente esencial durante el estrés metabólico debido a que la biosíntesis no alcanza la demanda. Se puede desarrollar la deficiencia de arginina después de traumatismos graves o cirugías mayores, debido a la liberación excesiva de </a:t>
            </a:r>
            <a:r>
              <a:rPr lang="es-419" sz="1000" noProof="0" dirty="0" err="1">
                <a:latin typeface="Arial"/>
                <a:cs typeface="Arial"/>
              </a:rPr>
              <a:t>arginasa</a:t>
            </a:r>
            <a:r>
              <a:rPr lang="es-419" sz="1000" noProof="0" dirty="0">
                <a:latin typeface="Arial"/>
                <a:cs typeface="Arial"/>
              </a:rPr>
              <a:t> por parte de los granulocitos. Ya que la deficiencia de arginina interfiere con el funcionamiento inmune, es razonable utilizar las fórmulas adicionadas con arginina para los pacientes alimentados por sonda después de un traumatismo o cirugía.</a:t>
            </a:r>
          </a:p>
          <a:p>
            <a:r>
              <a:rPr lang="es-419" sz="1000" noProof="0" dirty="0">
                <a:latin typeface="Arial"/>
                <a:cs typeface="Arial"/>
              </a:rPr>
              <a:t>También podrían ser útiles en pacientes de cirugía gastrointestinal. Sin embargo, debido a que la arginina es potencialmente dañina para pacientes con una inflamación sistémica exagerada (por ejemplo, síndrome de respuesta inflamatoria sistémica, sepsis grave, síndrome de disfunción múltiple de órganos), se debe utilizar con precaución en pacientes con sepsis grave con compromiso hemodinámico.</a:t>
            </a:r>
          </a:p>
          <a:p>
            <a:endParaRPr lang="es-419" sz="1000" noProof="0" dirty="0">
              <a:latin typeface="Arial"/>
              <a:cs typeface="Arial"/>
            </a:endParaRPr>
          </a:p>
          <a:p>
            <a:r>
              <a:rPr lang="es-419" sz="1000" b="0" i="1" noProof="0" dirty="0" err="1">
                <a:latin typeface="Arial"/>
                <a:cs typeface="Arial"/>
              </a:rPr>
              <a:t>Kreymann</a:t>
            </a:r>
            <a:r>
              <a:rPr lang="es-419" sz="1000" b="0" i="1" noProof="0" dirty="0">
                <a:latin typeface="Arial"/>
                <a:cs typeface="Arial"/>
              </a:rPr>
              <a:t> KG, Berger MM, </a:t>
            </a:r>
            <a:r>
              <a:rPr lang="es-419" sz="1000" b="0" i="1" noProof="0" dirty="0" err="1">
                <a:latin typeface="Arial"/>
                <a:cs typeface="Arial"/>
              </a:rPr>
              <a:t>Deutz</a:t>
            </a:r>
            <a:r>
              <a:rPr lang="es-419" sz="1000" b="0" i="1" noProof="0" dirty="0">
                <a:latin typeface="Arial"/>
                <a:cs typeface="Arial"/>
              </a:rPr>
              <a:t> NEP, et al. ESPEN </a:t>
            </a:r>
            <a:r>
              <a:rPr lang="es-419" sz="1000" b="0" i="1" noProof="0" dirty="0" err="1">
                <a:latin typeface="Arial"/>
                <a:cs typeface="Arial"/>
              </a:rPr>
              <a:t>guidelines</a:t>
            </a:r>
            <a:r>
              <a:rPr lang="es-419" sz="1000" b="0" i="1" noProof="0" dirty="0">
                <a:latin typeface="Arial"/>
                <a:cs typeface="Arial"/>
              </a:rPr>
              <a:t> </a:t>
            </a:r>
            <a:r>
              <a:rPr lang="es-419" sz="1000" b="0" i="1" noProof="0" dirty="0" err="1">
                <a:latin typeface="Arial"/>
                <a:cs typeface="Arial"/>
              </a:rPr>
              <a:t>on</a:t>
            </a:r>
            <a:r>
              <a:rPr lang="es-419" sz="1000" b="0" i="1" noProof="0" dirty="0">
                <a:latin typeface="Arial"/>
                <a:cs typeface="Arial"/>
              </a:rPr>
              <a:t> enteral </a:t>
            </a:r>
            <a:r>
              <a:rPr lang="es-419" sz="1000" b="0" i="1" noProof="0" dirty="0" err="1">
                <a:latin typeface="Arial"/>
                <a:cs typeface="Arial"/>
              </a:rPr>
              <a:t>nutrition</a:t>
            </a:r>
            <a:r>
              <a:rPr lang="es-419" sz="1000" b="0" i="1" noProof="0" dirty="0">
                <a:latin typeface="Arial"/>
                <a:cs typeface="Arial"/>
              </a:rPr>
              <a:t>: </a:t>
            </a:r>
            <a:r>
              <a:rPr lang="es-419" sz="1000" b="0" i="1" noProof="0" dirty="0" err="1">
                <a:latin typeface="Arial"/>
                <a:cs typeface="Arial"/>
              </a:rPr>
              <a:t>Intensive</a:t>
            </a:r>
            <a:r>
              <a:rPr lang="es-419" sz="1000" b="0" i="1" noProof="0" dirty="0">
                <a:latin typeface="Arial"/>
                <a:cs typeface="Arial"/>
              </a:rPr>
              <a:t> </a:t>
            </a:r>
            <a:r>
              <a:rPr lang="es-419" sz="1000" b="0" i="1" noProof="0" dirty="0" err="1">
                <a:latin typeface="Arial"/>
                <a:cs typeface="Arial"/>
              </a:rPr>
              <a:t>care</a:t>
            </a:r>
            <a:r>
              <a:rPr lang="es-419" sz="1000" b="0" i="1" noProof="0" dirty="0">
                <a:latin typeface="Arial"/>
                <a:cs typeface="Arial"/>
              </a:rPr>
              <a:t>. </a:t>
            </a:r>
            <a:r>
              <a:rPr lang="es-419" sz="1000" b="0" i="1" noProof="0" dirty="0" err="1">
                <a:latin typeface="Arial"/>
                <a:cs typeface="Arial"/>
              </a:rPr>
              <a:t>Clin</a:t>
            </a:r>
            <a:r>
              <a:rPr lang="es-419" sz="1000" b="0" i="1" noProof="0" dirty="0">
                <a:latin typeface="Arial"/>
                <a:cs typeface="Arial"/>
              </a:rPr>
              <a:t> </a:t>
            </a:r>
            <a:r>
              <a:rPr lang="es-419" sz="1000" b="0" i="1" noProof="0" dirty="0" err="1">
                <a:latin typeface="Arial"/>
                <a:cs typeface="Arial"/>
              </a:rPr>
              <a:t>Nutr</a:t>
            </a:r>
            <a:r>
              <a:rPr lang="es-419" sz="1000" b="0" i="1" noProof="0" dirty="0">
                <a:latin typeface="Arial"/>
                <a:cs typeface="Arial"/>
              </a:rPr>
              <a:t> 2006;25:210-223.</a:t>
            </a:r>
          </a:p>
          <a:p>
            <a:r>
              <a:rPr lang="es-419" sz="1000" b="0" i="1" noProof="0" dirty="0" err="1">
                <a:latin typeface="Arial"/>
                <a:cs typeface="Arial"/>
              </a:rPr>
              <a:t>McClave</a:t>
            </a:r>
            <a:r>
              <a:rPr lang="es-419" sz="1000" b="0" i="1" noProof="0" dirty="0">
                <a:latin typeface="Arial"/>
                <a:cs typeface="Arial"/>
              </a:rPr>
              <a:t> SA, </a:t>
            </a:r>
            <a:r>
              <a:rPr lang="es-419" sz="1000" b="0" i="1" noProof="0" dirty="0" err="1">
                <a:latin typeface="Arial"/>
                <a:cs typeface="Arial"/>
              </a:rPr>
              <a:t>Martindale</a:t>
            </a:r>
            <a:r>
              <a:rPr lang="es-419" sz="1000" b="0" i="1" noProof="0" dirty="0">
                <a:latin typeface="Arial"/>
                <a:cs typeface="Arial"/>
              </a:rPr>
              <a:t> RG, </a:t>
            </a:r>
            <a:r>
              <a:rPr lang="es-419" sz="1000" b="0" i="1" noProof="0" dirty="0" err="1">
                <a:latin typeface="Arial"/>
                <a:cs typeface="Arial"/>
              </a:rPr>
              <a:t>Vanek</a:t>
            </a:r>
            <a:r>
              <a:rPr lang="es-419" sz="1000" b="0" i="1" noProof="0" dirty="0">
                <a:latin typeface="Arial"/>
                <a:cs typeface="Arial"/>
              </a:rPr>
              <a:t> VW, et al. </a:t>
            </a:r>
            <a:r>
              <a:rPr lang="es-419" sz="1000" b="0" i="1" noProof="0" dirty="0" err="1">
                <a:latin typeface="Arial"/>
                <a:cs typeface="Arial"/>
              </a:rPr>
              <a:t>Guidelines</a:t>
            </a:r>
            <a:r>
              <a:rPr lang="es-419" sz="1000" b="0" i="1" noProof="0" dirty="0">
                <a:latin typeface="Arial"/>
                <a:cs typeface="Arial"/>
              </a:rPr>
              <a:t> </a:t>
            </a:r>
            <a:r>
              <a:rPr lang="es-419" sz="1000" b="0" i="1" noProof="0" dirty="0" err="1">
                <a:latin typeface="Arial"/>
                <a:cs typeface="Arial"/>
              </a:rPr>
              <a:t>for</a:t>
            </a:r>
            <a:r>
              <a:rPr lang="es-419" sz="1000" b="0" i="1" noProof="0" dirty="0">
                <a:latin typeface="Arial"/>
                <a:cs typeface="Arial"/>
              </a:rPr>
              <a:t> </a:t>
            </a:r>
            <a:r>
              <a:rPr lang="es-419" sz="1000" b="0" i="1" noProof="0" dirty="0" err="1">
                <a:latin typeface="Arial"/>
                <a:cs typeface="Arial"/>
              </a:rPr>
              <a:t>the</a:t>
            </a:r>
            <a:r>
              <a:rPr lang="es-419" sz="1000" b="0" i="1" noProof="0" dirty="0">
                <a:latin typeface="Arial"/>
                <a:cs typeface="Arial"/>
              </a:rPr>
              <a:t> </a:t>
            </a:r>
            <a:r>
              <a:rPr lang="es-419" sz="1000" b="0" i="1" noProof="0" dirty="0" err="1">
                <a:latin typeface="Arial"/>
                <a:cs typeface="Arial"/>
              </a:rPr>
              <a:t>provision</a:t>
            </a:r>
            <a:r>
              <a:rPr lang="es-419" sz="1000" b="0" i="1" noProof="0" dirty="0">
                <a:latin typeface="Arial"/>
                <a:cs typeface="Arial"/>
              </a:rPr>
              <a:t> and </a:t>
            </a:r>
            <a:r>
              <a:rPr lang="es-419" sz="1000" b="0" i="1" noProof="0" dirty="0" err="1">
                <a:latin typeface="Arial"/>
                <a:cs typeface="Arial"/>
              </a:rPr>
              <a:t>assessment</a:t>
            </a:r>
            <a:r>
              <a:rPr lang="es-419" sz="1000" b="0" i="1" noProof="0" dirty="0">
                <a:latin typeface="Arial"/>
                <a:cs typeface="Arial"/>
              </a:rPr>
              <a:t> of </a:t>
            </a:r>
            <a:r>
              <a:rPr lang="es-419" sz="1000" b="0" i="1" noProof="0" dirty="0" err="1">
                <a:latin typeface="Arial"/>
                <a:cs typeface="Arial"/>
              </a:rPr>
              <a:t>nutrition</a:t>
            </a:r>
            <a:r>
              <a:rPr lang="es-419" sz="1000" b="0" i="1" noProof="0" dirty="0">
                <a:latin typeface="Arial"/>
                <a:cs typeface="Arial"/>
              </a:rPr>
              <a:t> </a:t>
            </a:r>
            <a:r>
              <a:rPr lang="es-419" sz="1000" b="0" i="1" noProof="0" dirty="0" err="1">
                <a:latin typeface="Arial"/>
                <a:cs typeface="Arial"/>
              </a:rPr>
              <a:t>support</a:t>
            </a:r>
            <a:r>
              <a:rPr lang="es-419" sz="1000" b="0" i="1" noProof="0" dirty="0">
                <a:latin typeface="Arial"/>
                <a:cs typeface="Arial"/>
              </a:rPr>
              <a:t> </a:t>
            </a:r>
            <a:r>
              <a:rPr lang="es-419" sz="1000" b="0" i="1" noProof="0" dirty="0" err="1">
                <a:latin typeface="Arial"/>
                <a:cs typeface="Arial"/>
              </a:rPr>
              <a:t>therapy</a:t>
            </a:r>
            <a:r>
              <a:rPr lang="es-419" sz="1000" b="0" i="1" noProof="0" dirty="0">
                <a:latin typeface="Arial"/>
                <a:cs typeface="Arial"/>
              </a:rPr>
              <a:t> in </a:t>
            </a:r>
            <a:r>
              <a:rPr lang="es-419" sz="1000" b="0" i="1" noProof="0" dirty="0" err="1">
                <a:latin typeface="Arial"/>
                <a:cs typeface="Arial"/>
              </a:rPr>
              <a:t>the</a:t>
            </a:r>
            <a:r>
              <a:rPr lang="es-419" sz="1000" b="0" i="1" noProof="0" dirty="0">
                <a:latin typeface="Arial"/>
                <a:cs typeface="Arial"/>
              </a:rPr>
              <a:t> </a:t>
            </a:r>
            <a:r>
              <a:rPr lang="es-419" sz="1000" b="0" i="1" noProof="0" dirty="0" err="1">
                <a:latin typeface="Arial"/>
                <a:cs typeface="Arial"/>
              </a:rPr>
              <a:t>adult</a:t>
            </a:r>
            <a:r>
              <a:rPr lang="es-419" sz="1000" b="0" i="1" noProof="0" dirty="0">
                <a:latin typeface="Arial"/>
                <a:cs typeface="Arial"/>
              </a:rPr>
              <a:t> </a:t>
            </a:r>
            <a:r>
              <a:rPr lang="es-419" sz="1000" b="0" i="1" noProof="0" dirty="0" err="1">
                <a:latin typeface="Arial"/>
                <a:cs typeface="Arial"/>
              </a:rPr>
              <a:t>critically</a:t>
            </a:r>
            <a:r>
              <a:rPr lang="es-419" sz="1000" b="0" i="1" noProof="0" dirty="0">
                <a:latin typeface="Arial"/>
                <a:cs typeface="Arial"/>
              </a:rPr>
              <a:t> </a:t>
            </a:r>
            <a:r>
              <a:rPr lang="es-419" sz="1000" b="0" i="1" noProof="0" dirty="0" err="1">
                <a:latin typeface="Arial"/>
                <a:cs typeface="Arial"/>
              </a:rPr>
              <a:t>ill</a:t>
            </a:r>
            <a:r>
              <a:rPr lang="es-419" sz="1000" b="0" i="1" noProof="0" dirty="0">
                <a:latin typeface="Arial"/>
                <a:cs typeface="Arial"/>
              </a:rPr>
              <a:t> </a:t>
            </a:r>
            <a:r>
              <a:rPr lang="es-419" sz="1000" b="0" i="1" noProof="0" dirty="0" err="1">
                <a:latin typeface="Arial"/>
                <a:cs typeface="Arial"/>
              </a:rPr>
              <a:t>patient</a:t>
            </a:r>
            <a:r>
              <a:rPr lang="es-419" sz="1000" b="0" i="1" noProof="0" dirty="0">
                <a:latin typeface="Arial"/>
                <a:cs typeface="Arial"/>
              </a:rPr>
              <a:t>: SCCM and A.S.P.E.N. JPEN J </a:t>
            </a:r>
            <a:r>
              <a:rPr lang="es-419" sz="1000" b="0" i="1" noProof="0" dirty="0" err="1">
                <a:latin typeface="Arial"/>
                <a:cs typeface="Arial"/>
              </a:rPr>
              <a:t>Parenter</a:t>
            </a:r>
            <a:r>
              <a:rPr lang="es-419" sz="1000" b="0" i="1" noProof="0" dirty="0">
                <a:latin typeface="Arial"/>
                <a:cs typeface="Arial"/>
              </a:rPr>
              <a:t> Enteral </a:t>
            </a:r>
            <a:r>
              <a:rPr lang="es-419" sz="1000" b="0" i="1" noProof="0" dirty="0" err="1">
                <a:latin typeface="Arial"/>
                <a:cs typeface="Arial"/>
              </a:rPr>
              <a:t>Nutr</a:t>
            </a:r>
            <a:r>
              <a:rPr lang="es-419" sz="1000" b="0" i="1" noProof="0" dirty="0">
                <a:latin typeface="Arial"/>
                <a:cs typeface="Arial"/>
              </a:rPr>
              <a:t> 2009;33:277-316.</a:t>
            </a:r>
          </a:p>
          <a:p>
            <a:r>
              <a:rPr lang="es-419" sz="1000" b="0" i="1" noProof="0" dirty="0" err="1">
                <a:latin typeface="Arial"/>
                <a:cs typeface="Arial"/>
              </a:rPr>
              <a:t>Update</a:t>
            </a:r>
            <a:r>
              <a:rPr lang="es-419" sz="1000" b="0" i="1" noProof="0" dirty="0">
                <a:latin typeface="Arial"/>
                <a:cs typeface="Arial"/>
              </a:rPr>
              <a:t> of </a:t>
            </a:r>
            <a:r>
              <a:rPr lang="es-419" sz="1000" b="0" i="1" noProof="0" dirty="0" err="1">
                <a:latin typeface="Arial"/>
                <a:cs typeface="Arial"/>
              </a:rPr>
              <a:t>the</a:t>
            </a:r>
            <a:r>
              <a:rPr lang="es-419" sz="1000" b="0" i="1" noProof="0" dirty="0">
                <a:latin typeface="Arial"/>
                <a:cs typeface="Arial"/>
              </a:rPr>
              <a:t> Canadian </a:t>
            </a:r>
            <a:r>
              <a:rPr lang="es-419" sz="1000" b="0" i="1" noProof="0" dirty="0" err="1">
                <a:latin typeface="Arial"/>
                <a:cs typeface="Arial"/>
              </a:rPr>
              <a:t>Clinical</a:t>
            </a:r>
            <a:r>
              <a:rPr lang="es-419" sz="1000" b="0" i="1" noProof="0" dirty="0">
                <a:latin typeface="Arial"/>
                <a:cs typeface="Arial"/>
              </a:rPr>
              <a:t> </a:t>
            </a:r>
            <a:r>
              <a:rPr lang="es-419" sz="1000" b="0" i="1" noProof="0" dirty="0" err="1">
                <a:latin typeface="Arial"/>
                <a:cs typeface="Arial"/>
              </a:rPr>
              <a:t>Practice</a:t>
            </a:r>
            <a:r>
              <a:rPr lang="es-419" sz="1000" b="0" i="1" noProof="0" dirty="0">
                <a:latin typeface="Arial"/>
                <a:cs typeface="Arial"/>
              </a:rPr>
              <a:t> </a:t>
            </a:r>
            <a:r>
              <a:rPr lang="es-419" sz="1000" b="0" i="1" noProof="0" dirty="0" err="1">
                <a:latin typeface="Arial"/>
                <a:cs typeface="Arial"/>
              </a:rPr>
              <a:t>Guidelines</a:t>
            </a:r>
            <a:r>
              <a:rPr lang="es-419" sz="1000" b="0" i="1" noProof="0" dirty="0">
                <a:latin typeface="Arial"/>
                <a:cs typeface="Arial"/>
              </a:rPr>
              <a:t> </a:t>
            </a:r>
            <a:r>
              <a:rPr lang="es-419" sz="1000" b="0" i="1" noProof="0" dirty="0" err="1">
                <a:latin typeface="Arial"/>
                <a:cs typeface="Arial"/>
              </a:rPr>
              <a:t>for</a:t>
            </a:r>
            <a:r>
              <a:rPr lang="es-419" sz="1000" b="0" i="1" noProof="0" dirty="0">
                <a:latin typeface="Arial"/>
                <a:cs typeface="Arial"/>
              </a:rPr>
              <a:t> </a:t>
            </a:r>
            <a:r>
              <a:rPr lang="es-419" sz="1000" b="0" i="1" noProof="0" dirty="0" err="1">
                <a:latin typeface="Arial"/>
                <a:cs typeface="Arial"/>
              </a:rPr>
              <a:t>Nutrition</a:t>
            </a:r>
            <a:r>
              <a:rPr lang="es-419" sz="1000" b="0" i="1" noProof="0" dirty="0">
                <a:latin typeface="Arial"/>
                <a:cs typeface="Arial"/>
              </a:rPr>
              <a:t> </a:t>
            </a:r>
            <a:r>
              <a:rPr lang="es-419" sz="1000" b="0" i="1" noProof="0" dirty="0" err="1">
                <a:latin typeface="Arial"/>
                <a:cs typeface="Arial"/>
              </a:rPr>
              <a:t>Support</a:t>
            </a:r>
            <a:r>
              <a:rPr lang="es-419" sz="1000" b="0" i="1" noProof="0" dirty="0">
                <a:latin typeface="Arial"/>
                <a:cs typeface="Arial"/>
              </a:rPr>
              <a:t> in </a:t>
            </a:r>
            <a:r>
              <a:rPr lang="es-419" sz="1000" b="0" i="1" noProof="0" dirty="0" err="1">
                <a:latin typeface="Arial"/>
                <a:cs typeface="Arial"/>
              </a:rPr>
              <a:t>Mechanically</a:t>
            </a:r>
            <a:r>
              <a:rPr lang="es-419" sz="1000" b="0" i="1" noProof="0" dirty="0">
                <a:latin typeface="Arial"/>
                <a:cs typeface="Arial"/>
              </a:rPr>
              <a:t> </a:t>
            </a:r>
            <a:r>
              <a:rPr lang="es-419" sz="1000" b="0" i="1" noProof="0" dirty="0" err="1">
                <a:latin typeface="Arial"/>
                <a:cs typeface="Arial"/>
              </a:rPr>
              <a:t>Ventilated</a:t>
            </a:r>
            <a:r>
              <a:rPr lang="es-419" sz="1000" b="0" i="1" noProof="0" dirty="0">
                <a:latin typeface="Arial"/>
                <a:cs typeface="Arial"/>
              </a:rPr>
              <a:t>, </a:t>
            </a:r>
            <a:r>
              <a:rPr lang="es-419" sz="1000" b="0" i="1" noProof="0" dirty="0" err="1">
                <a:latin typeface="Arial"/>
                <a:cs typeface="Arial"/>
              </a:rPr>
              <a:t>Critically</a:t>
            </a:r>
            <a:r>
              <a:rPr lang="es-419" sz="1000" b="0" i="1" noProof="0" dirty="0">
                <a:latin typeface="Arial"/>
                <a:cs typeface="Arial"/>
              </a:rPr>
              <a:t> </a:t>
            </a:r>
            <a:r>
              <a:rPr lang="es-419" sz="1000" b="0" i="1" noProof="0" dirty="0" err="1">
                <a:latin typeface="Arial"/>
                <a:cs typeface="Arial"/>
              </a:rPr>
              <a:t>Ill</a:t>
            </a:r>
            <a:r>
              <a:rPr lang="es-419" sz="1000" b="0" i="1" noProof="0" dirty="0">
                <a:latin typeface="Arial"/>
                <a:cs typeface="Arial"/>
              </a:rPr>
              <a:t> </a:t>
            </a:r>
            <a:r>
              <a:rPr lang="es-419" sz="1000" b="0" i="1" noProof="0" dirty="0" err="1">
                <a:latin typeface="Arial"/>
                <a:cs typeface="Arial"/>
              </a:rPr>
              <a:t>Adult</a:t>
            </a:r>
            <a:r>
              <a:rPr lang="es-419" sz="1000" b="0" i="1" noProof="0" dirty="0">
                <a:latin typeface="Arial"/>
                <a:cs typeface="Arial"/>
              </a:rPr>
              <a:t> </a:t>
            </a:r>
            <a:r>
              <a:rPr lang="es-419" sz="1000" b="0" i="1" noProof="0" dirty="0" err="1">
                <a:latin typeface="Arial"/>
                <a:cs typeface="Arial"/>
              </a:rPr>
              <a:t>Patients</a:t>
            </a:r>
            <a:r>
              <a:rPr lang="es-419" sz="1000" b="0" i="1" noProof="0" dirty="0">
                <a:latin typeface="Arial"/>
                <a:cs typeface="Arial"/>
              </a:rPr>
              <a:t>. www. criticalcarenutrition.com/</a:t>
            </a:r>
            <a:r>
              <a:rPr lang="es-419" sz="1000" b="0" i="1" noProof="0" dirty="0" err="1">
                <a:latin typeface="Arial"/>
                <a:cs typeface="Arial"/>
              </a:rPr>
              <a:t>docs</a:t>
            </a:r>
            <a:r>
              <a:rPr lang="es-419" sz="1000" b="0" i="1" noProof="0" dirty="0">
                <a:latin typeface="Arial"/>
                <a:cs typeface="Arial"/>
              </a:rPr>
              <a:t>/</a:t>
            </a:r>
            <a:r>
              <a:rPr lang="es-419" sz="1000" b="0" i="1" noProof="0" dirty="0" err="1">
                <a:latin typeface="Arial"/>
                <a:cs typeface="Arial"/>
              </a:rPr>
              <a:t>cpg</a:t>
            </a:r>
            <a:r>
              <a:rPr lang="es-419" sz="1000" b="0" i="1" noProof="0" dirty="0">
                <a:latin typeface="Arial"/>
                <a:cs typeface="Arial"/>
              </a:rPr>
              <a:t>/srrev.pdf. </a:t>
            </a:r>
            <a:r>
              <a:rPr lang="es-419" sz="1000" b="0" i="1" noProof="0" dirty="0" err="1">
                <a:latin typeface="Arial"/>
                <a:cs typeface="Arial"/>
              </a:rPr>
              <a:t>Accessed</a:t>
            </a:r>
            <a:r>
              <a:rPr lang="es-419" sz="1000" b="0" i="1" noProof="0" dirty="0">
                <a:latin typeface="Arial"/>
                <a:cs typeface="Arial"/>
              </a:rPr>
              <a:t> </a:t>
            </a:r>
            <a:r>
              <a:rPr lang="es-419" sz="1000" b="0" i="1" noProof="0" dirty="0" err="1">
                <a:latin typeface="Arial"/>
                <a:cs typeface="Arial"/>
              </a:rPr>
              <a:t>October</a:t>
            </a:r>
            <a:r>
              <a:rPr lang="es-419" sz="1000" b="0" i="1" noProof="0" dirty="0">
                <a:latin typeface="Arial"/>
                <a:cs typeface="Arial"/>
              </a:rPr>
              <a:t> 23, 2010. </a:t>
            </a:r>
          </a:p>
        </p:txBody>
      </p:sp>
      <p:sp>
        <p:nvSpPr>
          <p:cNvPr id="4" name="Slide Number Placeholder 3"/>
          <p:cNvSpPr>
            <a:spLocks noGrp="1"/>
          </p:cNvSpPr>
          <p:nvPr>
            <p:ph type="sldNum" sz="quarter" idx="10"/>
          </p:nvPr>
        </p:nvSpPr>
        <p:spPr/>
        <p:txBody>
          <a:bodyPr/>
          <a:lstStyle/>
          <a:p>
            <a:fld id="{CA9BAE63-DC4F-A342-A434-897D314A7379}" type="slidenum">
              <a:rPr lang="en-US" smtClean="0"/>
              <a:pPr/>
              <a:t>9</a:t>
            </a:fld>
            <a:endParaRPr lang="en-US"/>
          </a:p>
        </p:txBody>
      </p:sp>
    </p:spTree>
    <p:extLst>
      <p:ext uri="{BB962C8B-B14F-4D97-AF65-F5344CB8AC3E}">
        <p14:creationId xmlns:p14="http://schemas.microsoft.com/office/powerpoint/2010/main" val="3212415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p:cNvSpPr>
            <a:spLocks noGrp="1" noChangeArrowheads="1"/>
          </p:cNvSpPr>
          <p:nvPr>
            <p:ph type="sldNum" sz="quarter" idx="5"/>
          </p:nvPr>
        </p:nvSpPr>
        <p:spPr>
          <a:noFill/>
        </p:spPr>
        <p:txBody>
          <a:bodyPr/>
          <a:lstStyle/>
          <a:p>
            <a:fld id="{7F28717C-4ED7-5043-A02E-8348A0E5E8F4}" type="slidenum">
              <a:rPr lang="en-US"/>
              <a:pPr/>
              <a:t>10</a:t>
            </a:fld>
            <a:endParaRPr lang="en-US"/>
          </a:p>
        </p:txBody>
      </p:sp>
      <p:sp>
        <p:nvSpPr>
          <p:cNvPr id="40963" name="Rectangle 2"/>
          <p:cNvSpPr>
            <a:spLocks noGrp="1" noRot="1" noChangeAspect="1" noChangeArrowheads="1" noTextEdit="1"/>
          </p:cNvSpPr>
          <p:nvPr>
            <p:ph type="sldImg"/>
          </p:nvPr>
        </p:nvSpPr>
        <p:spPr>
          <a:xfrm>
            <a:off x="381000" y="685800"/>
            <a:ext cx="6096000" cy="3429000"/>
          </a:xfrm>
          <a:prstGeom prst="rect">
            <a:avLst/>
          </a:prstGeom>
          <a:ln/>
        </p:spPr>
      </p:sp>
      <p:sp>
        <p:nvSpPr>
          <p:cNvPr id="40964" name="Rectangle 3"/>
          <p:cNvSpPr>
            <a:spLocks noGrp="1" noChangeArrowheads="1"/>
          </p:cNvSpPr>
          <p:nvPr>
            <p:ph type="body" idx="1"/>
          </p:nvPr>
        </p:nvSpPr>
        <p:spPr>
          <a:noFill/>
          <a:ln/>
        </p:spPr>
        <p:txBody>
          <a:bodyPr/>
          <a:lstStyle/>
          <a:p>
            <a:r>
              <a:rPr lang="es-419" noProof="0" dirty="0">
                <a:latin typeface="Arial"/>
                <a:ea typeface="ヒラギノ角ゴ Pro W3" charset="-128"/>
                <a:cs typeface="Arial"/>
              </a:rPr>
              <a:t>Estas fórmulas se desarrollaron para ayudar a mejorar los resultados en los pacientes con enfermedades críticas. La supervivencia tras una enfermedad crítica depende en parte de que se presente una respuesta inmune adecuada, que ayuda a combatir la infección, coordina la respuesta metabólica, y participa en el proceso de cicatrización de la herida.</a:t>
            </a:r>
          </a:p>
          <a:p>
            <a:r>
              <a:rPr lang="es-419" noProof="0" dirty="0">
                <a:latin typeface="Arial"/>
                <a:ea typeface="ヒラギノ角ゴ Pro W3" charset="-128"/>
                <a:cs typeface="Arial"/>
              </a:rPr>
              <a:t>Una respuesta inmune inadecuada se puede presentar como una inflamación exagerada y/o la inmunosupresión. La inflamación exagerada se asocia con el síndrome de disfunción múltiple de órganos, mientras que la inmunosupresión puede resultar en un riesgo incrementado de sobreinfección y </a:t>
            </a:r>
            <a:r>
              <a:rPr lang="es-419" noProof="0" dirty="0" err="1">
                <a:latin typeface="Arial"/>
                <a:ea typeface="ヒラギノ角ゴ Pro W3" charset="-128"/>
                <a:cs typeface="Arial"/>
              </a:rPr>
              <a:t>fungemia</a:t>
            </a:r>
            <a:r>
              <a:rPr lang="es-419" noProof="0" dirty="0">
                <a:latin typeface="Arial"/>
                <a:ea typeface="ヒラギノ角ゴ Pro W3" charset="-128"/>
                <a:cs typeface="Arial"/>
              </a:rPr>
              <a:t>.</a:t>
            </a:r>
          </a:p>
          <a:p>
            <a:endParaRPr lang="en-US" b="0" i="1" dirty="0" err="1">
              <a:latin typeface="Arial"/>
              <a:ea typeface="ヒラギノ角ゴ Pro W3" charset="-128"/>
              <a:cs typeface="Arial"/>
            </a:endParaRPr>
          </a:p>
          <a:p>
            <a:r>
              <a:rPr lang="en-US" b="0" i="1" dirty="0" err="1">
                <a:latin typeface="Arial"/>
                <a:ea typeface="ヒラギノ角ゴ Pro W3" charset="-128"/>
                <a:cs typeface="Arial"/>
              </a:rPr>
              <a:t>Webster NR, Galley HF. Immunomodulation in the critically ill. Br JAnaesth 2009;103:70-81.</a:t>
            </a:r>
            <a:endParaRPr lang="en-US" sz="1000" b="0" i="1" baseline="0" dirty="0">
              <a:latin typeface="Arial"/>
              <a:ea typeface="ヒラギノ角ゴ Pro W3" charset="-128"/>
              <a:cs typeface="Arial"/>
            </a:endParaRPr>
          </a:p>
        </p:txBody>
      </p:sp>
    </p:spTree>
    <p:extLst>
      <p:ext uri="{BB962C8B-B14F-4D97-AF65-F5344CB8AC3E}">
        <p14:creationId xmlns:p14="http://schemas.microsoft.com/office/powerpoint/2010/main" val="2786250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F3291CC8-1BF0-4D39-8BF8-9394A21365EB}" type="datetimeFigureOut">
              <a:rPr lang="es-CO" smtClean="0"/>
              <a:t>25/09/20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3028817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F3291CC8-1BF0-4D39-8BF8-9394A21365EB}" type="datetimeFigureOut">
              <a:rPr lang="es-CO" smtClean="0"/>
              <a:t>25/09/20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422888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F3291CC8-1BF0-4D39-8BF8-9394A21365EB}" type="datetimeFigureOut">
              <a:rPr lang="es-CO" smtClean="0"/>
              <a:t>25/09/20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2182003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F3291CC8-1BF0-4D39-8BF8-9394A21365EB}" type="datetimeFigureOut">
              <a:rPr lang="es-CO" smtClean="0"/>
              <a:t>25/09/20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t>‹Nº›</a:t>
            </a:fld>
            <a:endParaRPr lang="es-CO"/>
          </a:p>
        </p:txBody>
      </p:sp>
      <p:pic>
        <p:nvPicPr>
          <p:cNvPr id="7" name="Imagen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58059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F3291CC8-1BF0-4D39-8BF8-9394A21365EB}" type="datetimeFigureOut">
              <a:rPr lang="es-CO" smtClean="0"/>
              <a:t>25/09/20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2173147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B2A5A11-AAA0-614E-AA22-DD24A1EDA02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08100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F3291CC8-1BF0-4D39-8BF8-9394A21365EB}" type="datetimeFigureOut">
              <a:rPr lang="es-CO" smtClean="0"/>
              <a:t>25/09/20</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2685846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a:lstStyle/>
          <a:p>
            <a:fld id="{F3291CC8-1BF0-4D39-8BF8-9394A21365EB}" type="datetimeFigureOut">
              <a:rPr lang="es-CO" smtClean="0"/>
              <a:t>25/09/20</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C29DFD6-0408-4F50-AD43-A578F038F630}" type="slidenum">
              <a:rPr lang="es-CO" smtClean="0"/>
              <a:t>‹Nº›</a:t>
            </a:fld>
            <a:endParaRPr lang="es-CO"/>
          </a:p>
        </p:txBody>
      </p:sp>
      <p:pic>
        <p:nvPicPr>
          <p:cNvPr id="7" name="Imagen 6">
            <a:extLst>
              <a:ext uri="{FF2B5EF4-FFF2-40B4-BE49-F238E27FC236}">
                <a16:creationId xmlns:a16="http://schemas.microsoft.com/office/drawing/2014/main" id="{38C626C4-BBA2-3E42-A814-F4B6B1FB08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54396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F3291CC8-1BF0-4D39-8BF8-9394A21365EB}" type="datetimeFigureOut">
              <a:rPr lang="es-CO" smtClean="0"/>
              <a:t>25/09/20</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C29DFD6-0408-4F50-AD43-A578F038F630}" type="slidenum">
              <a:rPr lang="es-CO" smtClean="0"/>
              <a:t>‹Nº›</a:t>
            </a:fld>
            <a:endParaRPr lang="es-CO"/>
          </a:p>
        </p:txBody>
      </p:sp>
      <p:pic>
        <p:nvPicPr>
          <p:cNvPr id="7" name="Imagen 6">
            <a:extLst>
              <a:ext uri="{FF2B5EF4-FFF2-40B4-BE49-F238E27FC236}">
                <a16:creationId xmlns:a16="http://schemas.microsoft.com/office/drawing/2014/main" id="{5E328849-8810-C048-B3DF-9285C6023CF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03316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F3291CC8-1BF0-4D39-8BF8-9394A21365EB}" type="datetimeFigureOut">
              <a:rPr lang="es-CO" smtClean="0"/>
              <a:t>25/09/20</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1053441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5" name="Marcador de fecha 4"/>
          <p:cNvSpPr>
            <a:spLocks noGrp="1"/>
          </p:cNvSpPr>
          <p:nvPr>
            <p:ph type="dt" sz="half" idx="10"/>
          </p:nvPr>
        </p:nvSpPr>
        <p:spPr/>
        <p:txBody>
          <a:bodyPr/>
          <a:lstStyle/>
          <a:p>
            <a:fld id="{F3291CC8-1BF0-4D39-8BF8-9394A21365EB}" type="datetimeFigureOut">
              <a:rPr lang="es-CO" smtClean="0"/>
              <a:t>25/09/20</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C29DFD6-0408-4F50-AD43-A578F038F630}" type="slidenum">
              <a:rPr lang="es-CO" smtClean="0"/>
              <a:t>‹Nº›</a:t>
            </a:fld>
            <a:endParaRPr lang="es-CO"/>
          </a:p>
        </p:txBody>
      </p:sp>
      <p:pic>
        <p:nvPicPr>
          <p:cNvPr id="3" name="Imagen 2">
            <a:extLst>
              <a:ext uri="{FF2B5EF4-FFF2-40B4-BE49-F238E27FC236}">
                <a16:creationId xmlns:a16="http://schemas.microsoft.com/office/drawing/2014/main" id="{67133A8D-27BC-CE42-9CDC-A741D024B5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92304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291CC8-1BF0-4D39-8BF8-9394A21365EB}" type="datetimeFigureOut">
              <a:rPr lang="es-CO" smtClean="0"/>
              <a:t>25/09/20</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29DFD6-0408-4F50-AD43-A578F038F630}" type="slidenum">
              <a:rPr lang="es-CO" smtClean="0"/>
              <a:t>‹Nº›</a:t>
            </a:fld>
            <a:endParaRPr lang="es-CO"/>
          </a:p>
        </p:txBody>
      </p:sp>
    </p:spTree>
    <p:extLst>
      <p:ext uri="{BB962C8B-B14F-4D97-AF65-F5344CB8AC3E}">
        <p14:creationId xmlns:p14="http://schemas.microsoft.com/office/powerpoint/2010/main" val="2235316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7817841" y="1083538"/>
            <a:ext cx="4374159" cy="128910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000" b="1" dirty="0">
                <a:solidFill>
                  <a:schemeClr val="bg1"/>
                </a:solidFill>
                <a:latin typeface="Verdana" panose="020B0604030504040204" pitchFamily="34" charset="0"/>
                <a:ea typeface="Verdana" panose="020B0604030504040204" pitchFamily="34" charset="0"/>
              </a:rPr>
              <a:t>CUIDADO CRÍTICO</a:t>
            </a:r>
          </a:p>
        </p:txBody>
      </p:sp>
      <p:sp>
        <p:nvSpPr>
          <p:cNvPr id="6" name="Marcador de contenido 2"/>
          <p:cNvSpPr txBox="1">
            <a:spLocks/>
          </p:cNvSpPr>
          <p:nvPr/>
        </p:nvSpPr>
        <p:spPr>
          <a:xfrm>
            <a:off x="7450374" y="3697179"/>
            <a:ext cx="4091166" cy="203419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3200" b="1" dirty="0">
                <a:solidFill>
                  <a:schemeClr val="bg1"/>
                </a:solidFill>
                <a:latin typeface="Arial" panose="020B0604020202020204" pitchFamily="34" charset="0"/>
                <a:cs typeface="Arial" panose="020B0604020202020204" pitchFamily="34" charset="0"/>
              </a:rPr>
              <a:t>Fundamentos de La Nutrición Enteral Especializada para el Cuidado Crítico</a:t>
            </a:r>
          </a:p>
        </p:txBody>
      </p:sp>
    </p:spTree>
    <p:extLst>
      <p:ext uri="{BB962C8B-B14F-4D97-AF65-F5344CB8AC3E}">
        <p14:creationId xmlns:p14="http://schemas.microsoft.com/office/powerpoint/2010/main" val="4022526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sz="half" idx="4294967295"/>
          </p:nvPr>
        </p:nvSpPr>
        <p:spPr>
          <a:xfrm>
            <a:off x="1390111" y="1903413"/>
            <a:ext cx="4267200" cy="3505200"/>
          </a:xfrm>
        </p:spPr>
        <p:txBody>
          <a:bodyPr/>
          <a:lstStyle/>
          <a:p>
            <a:pPr>
              <a:buNone/>
            </a:pPr>
            <a:r>
              <a:rPr lang="es-CO" sz="2400" b="1" dirty="0">
                <a:solidFill>
                  <a:srgbClr val="1D67B4"/>
                </a:solidFill>
                <a:latin typeface="Arial" panose="020B0604020202020204" pitchFamily="34" charset="0"/>
                <a:cs typeface="Arial" panose="020B0604020202020204" pitchFamily="34" charset="0"/>
              </a:rPr>
              <a:t>Respuesta inmunológica</a:t>
            </a:r>
          </a:p>
          <a:p>
            <a:pPr>
              <a:buNone/>
            </a:pPr>
            <a:r>
              <a:rPr lang="es-CO" sz="2400" b="1" dirty="0">
                <a:solidFill>
                  <a:srgbClr val="1D67B4"/>
                </a:solidFill>
                <a:latin typeface="Arial" panose="020B0604020202020204" pitchFamily="34" charset="0"/>
                <a:cs typeface="Arial" panose="020B0604020202020204" pitchFamily="34" charset="0"/>
              </a:rPr>
              <a:t>   adecuada</a:t>
            </a:r>
          </a:p>
          <a:p>
            <a:pPr marL="432000" indent="-252000"/>
            <a:r>
              <a:rPr lang="es-CO" sz="2400" dirty="0">
                <a:solidFill>
                  <a:srgbClr val="1D68B4"/>
                </a:solidFill>
                <a:latin typeface="Arial" panose="020B0604020202020204" pitchFamily="34" charset="0"/>
                <a:cs typeface="Arial" panose="020B0604020202020204" pitchFamily="34" charset="0"/>
              </a:rPr>
              <a:t>Combate la infección</a:t>
            </a:r>
          </a:p>
          <a:p>
            <a:pPr marL="432000" indent="-252000"/>
            <a:r>
              <a:rPr lang="es-CO" sz="2400" dirty="0">
                <a:solidFill>
                  <a:srgbClr val="1D68B4"/>
                </a:solidFill>
                <a:latin typeface="Arial" panose="020B0604020202020204" pitchFamily="34" charset="0"/>
                <a:cs typeface="Arial" panose="020B0604020202020204" pitchFamily="34" charset="0"/>
              </a:rPr>
              <a:t>Coordina la respuesta metabólica</a:t>
            </a:r>
          </a:p>
          <a:p>
            <a:pPr marL="432000" indent="-252000"/>
            <a:r>
              <a:rPr lang="es-CO" sz="2400" dirty="0">
                <a:solidFill>
                  <a:srgbClr val="1D68B4"/>
                </a:solidFill>
                <a:latin typeface="Arial" panose="020B0604020202020204" pitchFamily="34" charset="0"/>
                <a:cs typeface="Arial" panose="020B0604020202020204" pitchFamily="34" charset="0"/>
              </a:rPr>
              <a:t>Favorece la cicatrización</a:t>
            </a:r>
            <a:endParaRPr lang="es-CO" sz="2400" dirty="0">
              <a:solidFill>
                <a:srgbClr val="1D68B4"/>
              </a:solidFill>
              <a:latin typeface="Arial" panose="020B0604020202020204" pitchFamily="34" charset="0"/>
              <a:ea typeface="ヒラギノ角ゴ Pro W3" charset="-128"/>
              <a:cs typeface="Arial" panose="020B0604020202020204" pitchFamily="34" charset="0"/>
            </a:endParaRPr>
          </a:p>
        </p:txBody>
      </p:sp>
      <p:sp>
        <p:nvSpPr>
          <p:cNvPr id="11268" name="Content Placeholder 5"/>
          <p:cNvSpPr>
            <a:spLocks noGrp="1"/>
          </p:cNvSpPr>
          <p:nvPr>
            <p:ph sz="half" idx="4294967295"/>
          </p:nvPr>
        </p:nvSpPr>
        <p:spPr>
          <a:xfrm>
            <a:off x="6456589" y="1903413"/>
            <a:ext cx="4886325" cy="4267200"/>
          </a:xfrm>
        </p:spPr>
        <p:txBody>
          <a:bodyPr>
            <a:normAutofit/>
          </a:bodyPr>
          <a:lstStyle/>
          <a:p>
            <a:pPr>
              <a:buNone/>
            </a:pPr>
            <a:r>
              <a:rPr lang="es-CO" sz="2400" b="1" dirty="0">
                <a:solidFill>
                  <a:srgbClr val="1D67B4"/>
                </a:solidFill>
                <a:latin typeface="Arial" panose="020B0604020202020204" pitchFamily="34" charset="0"/>
                <a:cs typeface="Arial" panose="020B0604020202020204" pitchFamily="34" charset="0"/>
              </a:rPr>
              <a:t>Respuesta inmunológica inadecuada</a:t>
            </a:r>
          </a:p>
          <a:p>
            <a:pPr marL="252000" indent="-252000"/>
            <a:r>
              <a:rPr lang="es-CO" sz="2400" dirty="0">
                <a:solidFill>
                  <a:srgbClr val="1D68B4"/>
                </a:solidFill>
                <a:latin typeface="Arial" panose="020B0604020202020204" pitchFamily="34" charset="0"/>
                <a:cs typeface="Arial" panose="020B0604020202020204" pitchFamily="34" charset="0"/>
              </a:rPr>
              <a:t>Inflamación exagerada</a:t>
            </a:r>
          </a:p>
          <a:p>
            <a:pPr marL="252000" indent="-252000"/>
            <a:r>
              <a:rPr lang="es-CO" sz="2400" dirty="0">
                <a:solidFill>
                  <a:srgbClr val="1D68B4"/>
                </a:solidFill>
                <a:latin typeface="Arial" panose="020B0604020202020204" pitchFamily="34" charset="0"/>
                <a:cs typeface="Arial" panose="020B0604020202020204" pitchFamily="34" charset="0"/>
              </a:rPr>
              <a:t>Síndrome de disfunción múltiple de órganos</a:t>
            </a:r>
          </a:p>
          <a:p>
            <a:pPr marL="252000" indent="-252000"/>
            <a:r>
              <a:rPr lang="es-CO" sz="2400" dirty="0">
                <a:solidFill>
                  <a:srgbClr val="1D68B4"/>
                </a:solidFill>
                <a:latin typeface="Arial" panose="020B0604020202020204" pitchFamily="34" charset="0"/>
                <a:cs typeface="Arial" panose="020B0604020202020204" pitchFamily="34" charset="0"/>
              </a:rPr>
              <a:t>Inmunosupresión</a:t>
            </a:r>
          </a:p>
          <a:p>
            <a:pPr marL="252000" indent="-252000"/>
            <a:r>
              <a:rPr lang="es-CO" sz="2400" dirty="0">
                <a:solidFill>
                  <a:srgbClr val="1D68B4"/>
                </a:solidFill>
                <a:latin typeface="Arial" panose="020B0604020202020204" pitchFamily="34" charset="0"/>
                <a:cs typeface="Arial" panose="020B0604020202020204" pitchFamily="34" charset="0"/>
              </a:rPr>
              <a:t>Riesgo mayor de sobreinfección y </a:t>
            </a:r>
            <a:r>
              <a:rPr lang="es-CO" sz="2400" dirty="0" err="1">
                <a:solidFill>
                  <a:srgbClr val="1D68B4"/>
                </a:solidFill>
                <a:latin typeface="Arial" panose="020B0604020202020204" pitchFamily="34" charset="0"/>
                <a:cs typeface="Arial" panose="020B0604020202020204" pitchFamily="34" charset="0"/>
              </a:rPr>
              <a:t>fungemia</a:t>
            </a:r>
            <a:endParaRPr lang="es-CO" sz="2400" dirty="0">
              <a:solidFill>
                <a:srgbClr val="1D68B4"/>
              </a:solidFill>
              <a:latin typeface="Arial" panose="020B0604020202020204" pitchFamily="34" charset="0"/>
              <a:cs typeface="Arial" panose="020B0604020202020204" pitchFamily="34" charset="0"/>
            </a:endParaRPr>
          </a:p>
        </p:txBody>
      </p:sp>
      <p:sp>
        <p:nvSpPr>
          <p:cNvPr id="6" name="Title 5"/>
          <p:cNvSpPr>
            <a:spLocks noGrp="1"/>
          </p:cNvSpPr>
          <p:nvPr>
            <p:ph type="title" idx="4294967295"/>
          </p:nvPr>
        </p:nvSpPr>
        <p:spPr>
          <a:xfrm>
            <a:off x="2394857" y="351446"/>
            <a:ext cx="7886700" cy="990600"/>
          </a:xfrm>
        </p:spPr>
        <p:txBody>
          <a:bodyPr/>
          <a:lstStyle/>
          <a:p>
            <a:pPr algn="ctr"/>
            <a:r>
              <a:rPr lang="es-CO" sz="3200" b="1" dirty="0">
                <a:solidFill>
                  <a:srgbClr val="0070C0"/>
                </a:solidFill>
                <a:latin typeface="Arial" panose="020B0604020202020204" pitchFamily="34" charset="0"/>
                <a:cs typeface="Arial" panose="020B0604020202020204" pitchFamily="34" charset="0"/>
              </a:rPr>
              <a:t>La respuesta inmunológica</a:t>
            </a:r>
            <a:br>
              <a:rPr lang="es-CO" sz="3200" b="1" dirty="0">
                <a:solidFill>
                  <a:srgbClr val="0070C0"/>
                </a:solidFill>
                <a:latin typeface="Arial" panose="020B0604020202020204" pitchFamily="34" charset="0"/>
                <a:cs typeface="Arial" panose="020B0604020202020204" pitchFamily="34" charset="0"/>
              </a:rPr>
            </a:br>
            <a:r>
              <a:rPr lang="es-CO" sz="3200" b="1" dirty="0">
                <a:solidFill>
                  <a:srgbClr val="0070C0"/>
                </a:solidFill>
                <a:latin typeface="Arial" panose="020B0604020202020204" pitchFamily="34" charset="0"/>
                <a:cs typeface="Arial" panose="020B0604020202020204" pitchFamily="34" charset="0"/>
              </a:rPr>
              <a:t>afecta la supervivencia</a:t>
            </a:r>
          </a:p>
        </p:txBody>
      </p:sp>
      <p:sp>
        <p:nvSpPr>
          <p:cNvPr id="11269" name="Text Box 4"/>
          <p:cNvSpPr txBox="1">
            <a:spLocks noChangeArrowheads="1"/>
          </p:cNvSpPr>
          <p:nvPr/>
        </p:nvSpPr>
        <p:spPr bwMode="auto">
          <a:xfrm>
            <a:off x="1390111" y="5621708"/>
            <a:ext cx="5638800" cy="246221"/>
          </a:xfrm>
          <a:prstGeom prst="rect">
            <a:avLst/>
          </a:prstGeom>
          <a:noFill/>
          <a:ln w="9525">
            <a:noFill/>
            <a:miter lim="800000"/>
            <a:headEnd/>
            <a:tailEnd/>
          </a:ln>
        </p:spPr>
        <p:txBody>
          <a:bodyPr wrap="square">
            <a:prstTxWarp prst="textNoShape">
              <a:avLst/>
            </a:prstTxWarp>
            <a:spAutoFit/>
          </a:bodyPr>
          <a:lstStyle/>
          <a:p>
            <a:pPr eaLnBrk="0" hangingPunct="0"/>
            <a:r>
              <a:rPr lang="en-US" sz="1000" i="1" dirty="0">
                <a:solidFill>
                  <a:schemeClr val="accent1">
                    <a:lumMod val="75000"/>
                  </a:schemeClr>
                </a:solidFill>
                <a:latin typeface="Arial"/>
                <a:cs typeface="Arial"/>
              </a:rPr>
              <a:t>Webster NR, et al. Br J </a:t>
            </a:r>
            <a:r>
              <a:rPr lang="en-US" sz="1000" i="1" dirty="0" err="1">
                <a:solidFill>
                  <a:schemeClr val="accent1">
                    <a:lumMod val="75000"/>
                  </a:schemeClr>
                </a:solidFill>
                <a:latin typeface="Arial"/>
                <a:cs typeface="Arial"/>
              </a:rPr>
              <a:t>Anaesth</a:t>
            </a:r>
            <a:r>
              <a:rPr lang="en-US" sz="1000" i="1" dirty="0">
                <a:solidFill>
                  <a:schemeClr val="accent1">
                    <a:lumMod val="75000"/>
                  </a:schemeClr>
                </a:solidFill>
                <a:latin typeface="Arial"/>
                <a:cs typeface="Arial"/>
              </a:rPr>
              <a:t> 2009;103:70-81. </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1" name="Group 27"/>
          <p:cNvGrpSpPr>
            <a:grpSpLocks/>
          </p:cNvGrpSpPr>
          <p:nvPr/>
        </p:nvGrpSpPr>
        <p:grpSpPr bwMode="auto">
          <a:xfrm>
            <a:off x="4161837" y="2151188"/>
            <a:ext cx="3470749" cy="4130842"/>
            <a:chOff x="2754527" y="1762095"/>
            <a:chExt cx="3470749" cy="4130291"/>
          </a:xfrm>
        </p:grpSpPr>
        <p:sp>
          <p:nvSpPr>
            <p:cNvPr id="12294" name="TextBox 8"/>
            <p:cNvSpPr txBox="1">
              <a:spLocks noChangeArrowheads="1"/>
            </p:cNvSpPr>
            <p:nvPr/>
          </p:nvSpPr>
          <p:spPr bwMode="auto">
            <a:xfrm>
              <a:off x="4930558" y="1762095"/>
              <a:ext cx="1294718" cy="1015528"/>
            </a:xfrm>
            <a:prstGeom prst="rect">
              <a:avLst/>
            </a:prstGeom>
            <a:noFill/>
            <a:ln w="9525">
              <a:noFill/>
              <a:miter lim="800000"/>
              <a:headEnd/>
              <a:tailEnd/>
            </a:ln>
          </p:spPr>
          <p:txBody>
            <a:bodyPr wrap="square">
              <a:prstTxWarp prst="textNoShape">
                <a:avLst/>
              </a:prstTxWarp>
              <a:spAutoFit/>
            </a:bodyPr>
            <a:lstStyle/>
            <a:p>
              <a:r>
                <a:rPr lang="en-US" sz="2000" b="1" dirty="0">
                  <a:solidFill>
                    <a:srgbClr val="265278"/>
                  </a:solidFill>
                  <a:latin typeface="Arial" panose="020B0604020202020204" pitchFamily="34" charset="0"/>
                  <a:cs typeface="Arial" panose="020B0604020202020204" pitchFamily="34" charset="0"/>
                </a:rPr>
                <a:t>SIRS,  </a:t>
              </a:r>
            </a:p>
            <a:p>
              <a:r>
                <a:rPr lang="en-US" sz="2000" b="1" dirty="0">
                  <a:solidFill>
                    <a:srgbClr val="265278"/>
                  </a:solidFill>
                  <a:latin typeface="Arial" panose="020B0604020202020204" pitchFamily="34" charset="0"/>
                  <a:cs typeface="Arial" panose="020B0604020202020204" pitchFamily="34" charset="0"/>
                </a:rPr>
                <a:t>Sepsis</a:t>
              </a:r>
            </a:p>
            <a:p>
              <a:r>
                <a:rPr lang="en-US" sz="2000" b="1" dirty="0">
                  <a:solidFill>
                    <a:srgbClr val="265278"/>
                  </a:solidFill>
                  <a:latin typeface="Arial" panose="020B0604020202020204" pitchFamily="34" charset="0"/>
                  <a:cs typeface="Arial" panose="020B0604020202020204" pitchFamily="34" charset="0"/>
                </a:rPr>
                <a:t>grave</a:t>
              </a:r>
            </a:p>
          </p:txBody>
        </p:sp>
        <p:sp>
          <p:nvSpPr>
            <p:cNvPr id="19" name="Isosceles Triangle 8"/>
            <p:cNvSpPr>
              <a:spLocks noChangeArrowheads="1"/>
            </p:cNvSpPr>
            <p:nvPr/>
          </p:nvSpPr>
          <p:spPr bwMode="auto">
            <a:xfrm>
              <a:off x="2754527" y="4498745"/>
              <a:ext cx="3311525" cy="1393641"/>
            </a:xfrm>
            <a:prstGeom prst="triangle">
              <a:avLst>
                <a:gd name="adj" fmla="val 50000"/>
              </a:avLst>
            </a:prstGeom>
            <a:solidFill>
              <a:srgbClr val="1D67B4"/>
            </a:solidFill>
            <a:ln w="9525">
              <a:noFill/>
              <a:round/>
              <a:headEnd/>
              <a:tailEnd/>
            </a:ln>
            <a:effectLst>
              <a:outerShdw dist="76201" dir="2700000" algn="tl" rotWithShape="0">
                <a:srgbClr val="808080">
                  <a:alpha val="29999"/>
                </a:srgbClr>
              </a:outerShdw>
            </a:effectLst>
          </p:spPr>
          <p:txBody>
            <a:bodyPr>
              <a:prstTxWarp prst="textNoShape">
                <a:avLst/>
              </a:prstTxWarp>
            </a:bodyPr>
            <a:lstStyle/>
            <a:p>
              <a:pPr algn="ctr" eaLnBrk="0" hangingPunct="0"/>
              <a:r>
                <a:rPr lang="es-CO" sz="2000" b="1" dirty="0">
                  <a:solidFill>
                    <a:schemeClr val="bg1"/>
                  </a:solidFill>
                  <a:latin typeface="Arial" panose="020B0604020202020204" pitchFamily="34" charset="0"/>
                  <a:ea typeface="ＭＳ Ｐゴシック" charset="-128"/>
                  <a:cs typeface="Arial" panose="020B0604020202020204" pitchFamily="34" charset="0"/>
                </a:rPr>
                <a:t>Trauma Enfermedad</a:t>
              </a:r>
            </a:p>
          </p:txBody>
        </p:sp>
      </p:grpSp>
      <p:sp>
        <p:nvSpPr>
          <p:cNvPr id="12292" name="TextBox 14"/>
          <p:cNvSpPr txBox="1">
            <a:spLocks noChangeArrowheads="1"/>
          </p:cNvSpPr>
          <p:nvPr/>
        </p:nvSpPr>
        <p:spPr bwMode="auto">
          <a:xfrm>
            <a:off x="8076891" y="1806207"/>
            <a:ext cx="2525056" cy="2122825"/>
          </a:xfrm>
          <a:prstGeom prst="rect">
            <a:avLst/>
          </a:prstGeom>
          <a:noFill/>
          <a:ln w="9525">
            <a:noFill/>
            <a:miter lim="800000"/>
            <a:headEnd/>
            <a:tailEnd/>
          </a:ln>
        </p:spPr>
        <p:txBody>
          <a:bodyPr wrap="square">
            <a:prstTxWarp prst="textNoShape">
              <a:avLst/>
            </a:prstTxWarp>
            <a:spAutoFit/>
          </a:bodyPr>
          <a:lstStyle/>
          <a:p>
            <a:pPr>
              <a:lnSpc>
                <a:spcPts val="2080"/>
              </a:lnSpc>
              <a:spcAft>
                <a:spcPts val="600"/>
              </a:spcAft>
            </a:pPr>
            <a:r>
              <a:rPr lang="es-CO" sz="1400" dirty="0">
                <a:solidFill>
                  <a:srgbClr val="1D67B4"/>
                </a:solidFill>
                <a:latin typeface="Arial" panose="020B0604020202020204" pitchFamily="34" charset="0"/>
                <a:cs typeface="Arial" panose="020B0604020202020204" pitchFamily="34" charset="0"/>
              </a:rPr>
              <a:t>Diagnósticos en riesgo</a:t>
            </a:r>
          </a:p>
          <a:p>
            <a:pPr>
              <a:lnSpc>
                <a:spcPts val="1680"/>
              </a:lnSpc>
              <a:spcAft>
                <a:spcPts val="600"/>
              </a:spcAft>
            </a:pPr>
            <a:r>
              <a:rPr lang="es-CO" sz="1400" dirty="0">
                <a:solidFill>
                  <a:srgbClr val="1D67B4"/>
                </a:solidFill>
                <a:latin typeface="Arial" panose="020B0604020202020204" pitchFamily="34" charset="0"/>
                <a:cs typeface="Arial" panose="020B0604020202020204" pitchFamily="34" charset="0"/>
              </a:rPr>
              <a:t>• Infección grave</a:t>
            </a:r>
          </a:p>
          <a:p>
            <a:pPr>
              <a:lnSpc>
                <a:spcPts val="1680"/>
              </a:lnSpc>
              <a:spcAft>
                <a:spcPts val="600"/>
              </a:spcAft>
            </a:pPr>
            <a:r>
              <a:rPr lang="es-CO" sz="1400" dirty="0">
                <a:solidFill>
                  <a:srgbClr val="1D67B4"/>
                </a:solidFill>
                <a:latin typeface="Arial" panose="020B0604020202020204" pitchFamily="34" charset="0"/>
                <a:cs typeface="Arial" panose="020B0604020202020204" pitchFamily="34" charset="0"/>
              </a:rPr>
              <a:t>• Quemaduras graves</a:t>
            </a:r>
          </a:p>
          <a:p>
            <a:pPr>
              <a:lnSpc>
                <a:spcPts val="1680"/>
              </a:lnSpc>
              <a:spcAft>
                <a:spcPts val="600"/>
              </a:spcAft>
            </a:pPr>
            <a:r>
              <a:rPr lang="es-CO" sz="1400" dirty="0">
                <a:solidFill>
                  <a:srgbClr val="1D67B4"/>
                </a:solidFill>
                <a:latin typeface="Arial" panose="020B0604020202020204" pitchFamily="34" charset="0"/>
                <a:cs typeface="Arial" panose="020B0604020202020204" pitchFamily="34" charset="0"/>
              </a:rPr>
              <a:t>• Pancreatitis aguda grave</a:t>
            </a:r>
          </a:p>
          <a:p>
            <a:pPr>
              <a:lnSpc>
                <a:spcPts val="1680"/>
              </a:lnSpc>
              <a:spcAft>
                <a:spcPts val="600"/>
              </a:spcAft>
            </a:pPr>
            <a:r>
              <a:rPr lang="es-CO" sz="1400" dirty="0">
                <a:solidFill>
                  <a:srgbClr val="1D67B4"/>
                </a:solidFill>
                <a:latin typeface="Arial" panose="020B0604020202020204" pitchFamily="34" charset="0"/>
                <a:cs typeface="Arial" panose="020B0604020202020204" pitchFamily="34" charset="0"/>
              </a:rPr>
              <a:t>• Traumatismos múltiples</a:t>
            </a:r>
          </a:p>
          <a:p>
            <a:pPr>
              <a:lnSpc>
                <a:spcPts val="1680"/>
              </a:lnSpc>
              <a:spcAft>
                <a:spcPts val="600"/>
              </a:spcAft>
            </a:pPr>
            <a:r>
              <a:rPr lang="es-CO" sz="1400" dirty="0">
                <a:solidFill>
                  <a:srgbClr val="1D67B4"/>
                </a:solidFill>
                <a:latin typeface="Arial" panose="020B0604020202020204" pitchFamily="34" charset="0"/>
                <a:cs typeface="Arial" panose="020B0604020202020204" pitchFamily="34" charset="0"/>
              </a:rPr>
              <a:t>• Contaminación peritoneal</a:t>
            </a:r>
          </a:p>
          <a:p>
            <a:pPr>
              <a:lnSpc>
                <a:spcPts val="1680"/>
              </a:lnSpc>
              <a:spcAft>
                <a:spcPts val="600"/>
              </a:spcAft>
            </a:pPr>
            <a:r>
              <a:rPr lang="es-CO" sz="1400" dirty="0">
                <a:solidFill>
                  <a:srgbClr val="1D67B4"/>
                </a:solidFill>
                <a:latin typeface="Arial" panose="020B0604020202020204" pitchFamily="34" charset="0"/>
                <a:cs typeface="Arial" panose="020B0604020202020204" pitchFamily="34" charset="0"/>
              </a:rPr>
              <a:t>• Ventilación mecánica</a:t>
            </a:r>
            <a:endParaRPr lang="es-CO" sz="1400" dirty="0">
              <a:solidFill>
                <a:srgbClr val="1D67B4"/>
              </a:solidFill>
              <a:latin typeface="Arial" panose="020B0604020202020204" pitchFamily="34" charset="0"/>
              <a:ea typeface="Arial" charset="0"/>
              <a:cs typeface="Arial" panose="020B0604020202020204" pitchFamily="34" charset="0"/>
            </a:endParaRPr>
          </a:p>
        </p:txBody>
      </p:sp>
      <p:sp>
        <p:nvSpPr>
          <p:cNvPr id="20" name="Title 5"/>
          <p:cNvSpPr>
            <a:spLocks noGrp="1"/>
          </p:cNvSpPr>
          <p:nvPr>
            <p:ph type="title" idx="4294967295"/>
          </p:nvPr>
        </p:nvSpPr>
        <p:spPr>
          <a:xfrm>
            <a:off x="2063789" y="3419"/>
            <a:ext cx="7886700" cy="990600"/>
          </a:xfrm>
        </p:spPr>
        <p:txBody>
          <a:bodyPr/>
          <a:lstStyle/>
          <a:p>
            <a:pPr algn="ctr">
              <a:lnSpc>
                <a:spcPct val="100000"/>
              </a:lnSpc>
            </a:pPr>
            <a:r>
              <a:rPr lang="es-CO" sz="3200" b="1" dirty="0">
                <a:solidFill>
                  <a:srgbClr val="0070C0"/>
                </a:solidFill>
                <a:latin typeface="Arial" panose="020B0604020202020204" pitchFamily="34" charset="0"/>
                <a:ea typeface="Verdana" panose="020B0604030504040204" pitchFamily="34" charset="0"/>
                <a:cs typeface="Arial" panose="020B0604020202020204" pitchFamily="34" charset="0"/>
              </a:rPr>
              <a:t>Inflamación exagerada</a:t>
            </a:r>
          </a:p>
        </p:txBody>
      </p:sp>
      <p:sp>
        <p:nvSpPr>
          <p:cNvPr id="21" name="TextBox 20"/>
          <p:cNvSpPr txBox="1"/>
          <p:nvPr/>
        </p:nvSpPr>
        <p:spPr>
          <a:xfrm>
            <a:off x="2447512" y="1206172"/>
            <a:ext cx="7315200" cy="677108"/>
          </a:xfrm>
          <a:prstGeom prst="rect">
            <a:avLst/>
          </a:prstGeom>
          <a:noFill/>
        </p:spPr>
        <p:txBody>
          <a:bodyPr wrap="square" rtlCol="0">
            <a:spAutoFit/>
          </a:bodyPr>
          <a:lstStyle/>
          <a:p>
            <a:pPr algn="ctr"/>
            <a:r>
              <a:rPr lang="es-CO" sz="1900" dirty="0">
                <a:solidFill>
                  <a:srgbClr val="1D67B4"/>
                </a:solidFill>
                <a:latin typeface="Arial" panose="020B0604020202020204" pitchFamily="34" charset="0"/>
                <a:cs typeface="Arial" panose="020B0604020202020204" pitchFamily="34" charset="0"/>
              </a:rPr>
              <a:t>Síndrome de respuesta inflamatoria sistémica</a:t>
            </a:r>
          </a:p>
          <a:p>
            <a:pPr algn="ctr"/>
            <a:r>
              <a:rPr lang="en-US" sz="1900" dirty="0">
                <a:solidFill>
                  <a:srgbClr val="1D67B4"/>
                </a:solidFill>
                <a:latin typeface="Arial" panose="020B0604020202020204" pitchFamily="34" charset="0"/>
                <a:cs typeface="Arial" panose="020B0604020202020204" pitchFamily="34" charset="0"/>
              </a:rPr>
              <a:t>SIRS, sepsis grave</a:t>
            </a:r>
          </a:p>
        </p:txBody>
      </p:sp>
      <p:grpSp>
        <p:nvGrpSpPr>
          <p:cNvPr id="28" name="Group 27"/>
          <p:cNvGrpSpPr/>
          <p:nvPr/>
        </p:nvGrpSpPr>
        <p:grpSpPr>
          <a:xfrm>
            <a:off x="2089011" y="3223317"/>
            <a:ext cx="2438400" cy="1143794"/>
            <a:chOff x="579093" y="3130105"/>
            <a:chExt cx="2438400" cy="1143794"/>
          </a:xfrm>
        </p:grpSpPr>
        <p:sp>
          <p:nvSpPr>
            <p:cNvPr id="22" name="Rounded Rectangle 21"/>
            <p:cNvSpPr/>
            <p:nvPr/>
          </p:nvSpPr>
          <p:spPr>
            <a:xfrm>
              <a:off x="579093" y="3130105"/>
              <a:ext cx="2438400" cy="838200"/>
            </a:xfrm>
            <a:prstGeom prst="roundRect">
              <a:avLst/>
            </a:prstGeom>
            <a:solidFill>
              <a:srgbClr val="26527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CO" sz="2000" b="1" kern="1500" dirty="0">
                  <a:latin typeface="Arial" panose="020B0604020202020204" pitchFamily="34" charset="0"/>
                  <a:cs typeface="Arial" panose="020B0604020202020204" pitchFamily="34" charset="0"/>
                </a:rPr>
                <a:t>Mediadores</a:t>
              </a:r>
            </a:p>
            <a:p>
              <a:pPr algn="ctr"/>
              <a:r>
                <a:rPr lang="es-CO" sz="2000" b="1" kern="1500" dirty="0">
                  <a:latin typeface="Arial" panose="020B0604020202020204" pitchFamily="34" charset="0"/>
                  <a:cs typeface="Arial" panose="020B0604020202020204" pitchFamily="34" charset="0"/>
                </a:rPr>
                <a:t>antiinflamatorios</a:t>
              </a:r>
            </a:p>
          </p:txBody>
        </p:sp>
        <p:cxnSp>
          <p:nvCxnSpPr>
            <p:cNvPr id="25" name="Straight Connector 24"/>
            <p:cNvCxnSpPr>
              <a:stCxn id="22" idx="2"/>
            </p:cNvCxnSpPr>
            <p:nvPr/>
          </p:nvCxnSpPr>
          <p:spPr>
            <a:xfrm rot="5400000">
              <a:off x="1645893" y="4120705"/>
              <a:ext cx="304800" cy="1588"/>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a:off x="7816537" y="4269527"/>
            <a:ext cx="2438400" cy="1180143"/>
            <a:chOff x="5998498" y="4153857"/>
            <a:chExt cx="2438400" cy="1180143"/>
          </a:xfrm>
        </p:grpSpPr>
        <p:sp>
          <p:nvSpPr>
            <p:cNvPr id="23" name="Rounded Rectangle 22"/>
            <p:cNvSpPr/>
            <p:nvPr/>
          </p:nvSpPr>
          <p:spPr>
            <a:xfrm>
              <a:off x="5998498" y="4153857"/>
              <a:ext cx="2438400" cy="838200"/>
            </a:xfrm>
            <a:prstGeom prst="roundRect">
              <a:avLst/>
            </a:prstGeom>
            <a:solidFill>
              <a:srgbClr val="21A1D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CO" sz="2000" b="1" kern="1500" dirty="0">
                  <a:latin typeface="Arial" panose="020B0604020202020204" pitchFamily="34" charset="0"/>
                  <a:cs typeface="Arial" panose="020B0604020202020204" pitchFamily="34" charset="0"/>
                </a:rPr>
                <a:t>Mediadores</a:t>
              </a:r>
            </a:p>
            <a:p>
              <a:pPr algn="ctr"/>
              <a:r>
                <a:rPr lang="es-CO" sz="2000" b="1" kern="1500" dirty="0">
                  <a:latin typeface="Arial" panose="020B0604020202020204" pitchFamily="34" charset="0"/>
                  <a:cs typeface="Arial" panose="020B0604020202020204" pitchFamily="34" charset="0"/>
                </a:rPr>
                <a:t>Pro-inflamatorios</a:t>
              </a:r>
            </a:p>
          </p:txBody>
        </p:sp>
        <p:cxnSp>
          <p:nvCxnSpPr>
            <p:cNvPr id="26" name="Straight Connector 25"/>
            <p:cNvCxnSpPr/>
            <p:nvPr/>
          </p:nvCxnSpPr>
          <p:spPr>
            <a:xfrm rot="5400000">
              <a:off x="6705600" y="5180806"/>
              <a:ext cx="304800" cy="1588"/>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grpSp>
      <p:cxnSp>
        <p:nvCxnSpPr>
          <p:cNvPr id="30" name="Straight Connector 29"/>
          <p:cNvCxnSpPr>
            <a:cxnSpLocks/>
          </p:cNvCxnSpPr>
          <p:nvPr/>
        </p:nvCxnSpPr>
        <p:spPr>
          <a:xfrm>
            <a:off x="3308211" y="4382869"/>
            <a:ext cx="5367034" cy="1066801"/>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rot="5400000" flipH="1" flipV="1">
            <a:off x="5436966" y="3473979"/>
            <a:ext cx="1806576" cy="1000914"/>
          </a:xfrm>
          <a:prstGeom prst="straightConnector1">
            <a:avLst/>
          </a:prstGeom>
          <a:ln w="60325">
            <a:solidFill>
              <a:srgbClr val="265278"/>
            </a:solidFill>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4"/>
          <p:cNvGraphicFramePr>
            <a:graphicFrameLocks/>
          </p:cNvGraphicFramePr>
          <p:nvPr>
            <p:extLst>
              <p:ext uri="{D42A27DB-BD31-4B8C-83A1-F6EECF244321}">
                <p14:modId xmlns:p14="http://schemas.microsoft.com/office/powerpoint/2010/main" val="500012158"/>
              </p:ext>
            </p:extLst>
          </p:nvPr>
        </p:nvGraphicFramePr>
        <p:xfrm>
          <a:off x="1981200" y="1934309"/>
          <a:ext cx="8229600" cy="41068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5"/>
          <p:cNvSpPr txBox="1">
            <a:spLocks noChangeArrowheads="1"/>
          </p:cNvSpPr>
          <p:nvPr/>
        </p:nvSpPr>
        <p:spPr bwMode="auto">
          <a:xfrm>
            <a:off x="1465384" y="1975971"/>
            <a:ext cx="9261231" cy="830997"/>
          </a:xfrm>
          <a:prstGeom prst="rect">
            <a:avLst/>
          </a:prstGeom>
          <a:noFill/>
          <a:ln w="9525">
            <a:noFill/>
            <a:miter lim="800000"/>
            <a:headEnd/>
            <a:tailEnd/>
          </a:ln>
        </p:spPr>
        <p:txBody>
          <a:bodyPr wrap="square">
            <a:prstTxWarp prst="textNoShape">
              <a:avLst/>
            </a:prstTxWarp>
            <a:spAutoFit/>
          </a:bodyPr>
          <a:lstStyle/>
          <a:p>
            <a:pPr algn="ctr"/>
            <a:r>
              <a:rPr lang="es-CO" sz="2400" dirty="0">
                <a:solidFill>
                  <a:srgbClr val="1D67B4"/>
                </a:solidFill>
                <a:latin typeface="Arial" panose="020B0604020202020204" pitchFamily="34" charset="0"/>
                <a:cs typeface="Arial" panose="020B0604020202020204" pitchFamily="34" charset="0"/>
              </a:rPr>
              <a:t>En teoría: la respuesta inmunológica está siempre presente</a:t>
            </a:r>
            <a:br>
              <a:rPr lang="es-CO" sz="2400" dirty="0">
                <a:solidFill>
                  <a:srgbClr val="1D67B4"/>
                </a:solidFill>
                <a:latin typeface="Arial" panose="020B0604020202020204" pitchFamily="34" charset="0"/>
                <a:cs typeface="Arial" panose="020B0604020202020204" pitchFamily="34" charset="0"/>
              </a:rPr>
            </a:br>
            <a:r>
              <a:rPr lang="es-CO" sz="2400" dirty="0">
                <a:solidFill>
                  <a:srgbClr val="1D67B4"/>
                </a:solidFill>
                <a:latin typeface="Arial" panose="020B0604020202020204" pitchFamily="34" charset="0"/>
                <a:cs typeface="Arial" panose="020B0604020202020204" pitchFamily="34" charset="0"/>
              </a:rPr>
              <a:t>en un continuo constante</a:t>
            </a:r>
          </a:p>
        </p:txBody>
      </p:sp>
      <p:sp>
        <p:nvSpPr>
          <p:cNvPr id="5" name="TextBox 6"/>
          <p:cNvSpPr txBox="1">
            <a:spLocks noChangeArrowheads="1"/>
          </p:cNvSpPr>
          <p:nvPr/>
        </p:nvSpPr>
        <p:spPr bwMode="auto">
          <a:xfrm>
            <a:off x="2057400" y="3916253"/>
            <a:ext cx="8153400" cy="369332"/>
          </a:xfrm>
          <a:prstGeom prst="rect">
            <a:avLst/>
          </a:prstGeom>
          <a:noFill/>
          <a:ln w="9525">
            <a:noFill/>
            <a:miter lim="800000"/>
            <a:headEnd/>
            <a:tailEnd/>
          </a:ln>
        </p:spPr>
        <p:txBody>
          <a:bodyPr wrap="square">
            <a:prstTxWarp prst="textNoShape">
              <a:avLst/>
            </a:prstTxWarp>
            <a:spAutoFit/>
          </a:bodyPr>
          <a:lstStyle/>
          <a:p>
            <a:pPr algn="ctr"/>
            <a:r>
              <a:rPr lang="es-CO" b="1" dirty="0">
                <a:solidFill>
                  <a:srgbClr val="1D67B4"/>
                </a:solidFill>
              </a:rPr>
              <a:t>En realidad: los 2 síndromes suceden simultáneamente</a:t>
            </a:r>
            <a:endParaRPr lang="es-CO" b="1" dirty="0">
              <a:solidFill>
                <a:srgbClr val="1D67B4"/>
              </a:solidFill>
              <a:latin typeface="Arial" charset="0"/>
            </a:endParaRPr>
          </a:p>
        </p:txBody>
      </p:sp>
      <p:sp>
        <p:nvSpPr>
          <p:cNvPr id="6" name="TextBox 5"/>
          <p:cNvSpPr txBox="1">
            <a:spLocks noChangeArrowheads="1"/>
          </p:cNvSpPr>
          <p:nvPr/>
        </p:nvSpPr>
        <p:spPr bwMode="auto">
          <a:xfrm>
            <a:off x="1781908" y="5836642"/>
            <a:ext cx="5791200" cy="246221"/>
          </a:xfrm>
          <a:prstGeom prst="rect">
            <a:avLst/>
          </a:prstGeom>
          <a:noFill/>
          <a:ln w="9525">
            <a:noFill/>
            <a:miter lim="800000"/>
            <a:headEnd/>
            <a:tailEnd/>
          </a:ln>
        </p:spPr>
        <p:txBody>
          <a:bodyPr wrap="square">
            <a:prstTxWarp prst="textNoShape">
              <a:avLst/>
            </a:prstTxWarp>
            <a:spAutoFit/>
          </a:bodyPr>
          <a:lstStyle/>
          <a:p>
            <a:r>
              <a:rPr lang="en-US" sz="1000" i="1" dirty="0">
                <a:solidFill>
                  <a:schemeClr val="accent1">
                    <a:lumMod val="75000"/>
                  </a:schemeClr>
                </a:solidFill>
                <a:latin typeface="Arial" charset="0"/>
                <a:ea typeface="Arial" charset="0"/>
                <a:cs typeface="Arial" charset="0"/>
              </a:rPr>
              <a:t>Munford RS, et al. Am J </a:t>
            </a:r>
            <a:r>
              <a:rPr lang="en-US" sz="1000" i="1" dirty="0" err="1">
                <a:solidFill>
                  <a:schemeClr val="accent1">
                    <a:lumMod val="75000"/>
                  </a:schemeClr>
                </a:solidFill>
                <a:latin typeface="Arial" charset="0"/>
                <a:ea typeface="Arial" charset="0"/>
                <a:cs typeface="Arial" charset="0"/>
              </a:rPr>
              <a:t>Respir</a:t>
            </a:r>
            <a:r>
              <a:rPr lang="en-US" sz="1000" i="1" dirty="0">
                <a:solidFill>
                  <a:schemeClr val="accent1">
                    <a:lumMod val="75000"/>
                  </a:schemeClr>
                </a:solidFill>
                <a:latin typeface="Arial" charset="0"/>
                <a:ea typeface="Arial" charset="0"/>
                <a:cs typeface="Arial" charset="0"/>
              </a:rPr>
              <a:t> </a:t>
            </a:r>
            <a:r>
              <a:rPr lang="en-US" sz="1000" i="1" dirty="0" err="1">
                <a:solidFill>
                  <a:schemeClr val="accent1">
                    <a:lumMod val="75000"/>
                  </a:schemeClr>
                </a:solidFill>
                <a:latin typeface="Arial" charset="0"/>
                <a:ea typeface="Arial" charset="0"/>
                <a:cs typeface="Arial" charset="0"/>
              </a:rPr>
              <a:t>Crit</a:t>
            </a:r>
            <a:r>
              <a:rPr lang="en-US" sz="1000" i="1" dirty="0">
                <a:solidFill>
                  <a:schemeClr val="accent1">
                    <a:lumMod val="75000"/>
                  </a:schemeClr>
                </a:solidFill>
                <a:latin typeface="Arial" charset="0"/>
                <a:ea typeface="Arial" charset="0"/>
                <a:cs typeface="Arial" charset="0"/>
              </a:rPr>
              <a:t> Care 2001;163:316-321.</a:t>
            </a:r>
          </a:p>
        </p:txBody>
      </p:sp>
      <p:sp>
        <p:nvSpPr>
          <p:cNvPr id="7" name="Title 7"/>
          <p:cNvSpPr>
            <a:spLocks noGrp="1"/>
          </p:cNvSpPr>
          <p:nvPr>
            <p:ph type="title" idx="4294967295"/>
          </p:nvPr>
        </p:nvSpPr>
        <p:spPr>
          <a:xfrm>
            <a:off x="1638300" y="178693"/>
            <a:ext cx="8572500" cy="1219200"/>
          </a:xfrm>
        </p:spPr>
        <p:txBody>
          <a:bodyPr>
            <a:normAutofit fontScale="90000"/>
          </a:bodyPr>
          <a:lstStyle/>
          <a:p>
            <a:pPr algn="ctr"/>
            <a:r>
              <a:rPr lang="en-US" sz="3200" b="1" dirty="0">
                <a:solidFill>
                  <a:srgbClr val="0070C0"/>
                </a:solidFill>
                <a:latin typeface="Arial" panose="020B0604020202020204" pitchFamily="34" charset="0"/>
                <a:cs typeface="Arial" panose="020B0604020202020204" pitchFamily="34" charset="0"/>
              </a:rPr>
              <a:t>¿</a:t>
            </a:r>
            <a:r>
              <a:rPr lang="es-CO" sz="3200" b="1" dirty="0">
                <a:solidFill>
                  <a:srgbClr val="0070C0"/>
                </a:solidFill>
                <a:latin typeface="Arial" panose="020B0604020202020204" pitchFamily="34" charset="0"/>
                <a:ea typeface="Verdana" panose="020B0604030504040204" pitchFamily="34" charset="0"/>
                <a:cs typeface="Arial" panose="020B0604020202020204" pitchFamily="34" charset="0"/>
              </a:rPr>
              <a:t>La inflamación exagerada y la inmunosupresión se excluyen mutuamente?</a:t>
            </a:r>
          </a:p>
        </p:txBody>
      </p:sp>
    </p:spTree>
    <p:extLst>
      <p:ext uri="{BB962C8B-B14F-4D97-AF65-F5344CB8AC3E}">
        <p14:creationId xmlns:p14="http://schemas.microsoft.com/office/powerpoint/2010/main" val="2708084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5"/>
          <p:cNvSpPr>
            <a:spLocks noGrp="1"/>
          </p:cNvSpPr>
          <p:nvPr>
            <p:ph type="title" idx="4294967295"/>
          </p:nvPr>
        </p:nvSpPr>
        <p:spPr>
          <a:xfrm>
            <a:off x="2120168" y="171720"/>
            <a:ext cx="7886700" cy="990600"/>
          </a:xfrm>
        </p:spPr>
        <p:txBody>
          <a:bodyPr/>
          <a:lstStyle/>
          <a:p>
            <a:pPr algn="ctr"/>
            <a:r>
              <a:rPr lang="es-CO" sz="3200" b="1" dirty="0">
                <a:solidFill>
                  <a:srgbClr val="0070C0"/>
                </a:solidFill>
                <a:latin typeface="Arial" panose="020B0604020202020204" pitchFamily="34" charset="0"/>
                <a:cs typeface="Arial" panose="020B0604020202020204" pitchFamily="34" charset="0"/>
              </a:rPr>
              <a:t>Inmunosupresión grave</a:t>
            </a:r>
          </a:p>
        </p:txBody>
      </p:sp>
      <p:sp>
        <p:nvSpPr>
          <p:cNvPr id="13315" name="Rectangle 8"/>
          <p:cNvSpPr>
            <a:spLocks noChangeArrowheads="1"/>
          </p:cNvSpPr>
          <p:nvPr/>
        </p:nvSpPr>
        <p:spPr bwMode="auto">
          <a:xfrm>
            <a:off x="2120168" y="5948108"/>
            <a:ext cx="6858000" cy="553998"/>
          </a:xfrm>
          <a:prstGeom prst="rect">
            <a:avLst/>
          </a:prstGeom>
          <a:noFill/>
          <a:ln w="9525">
            <a:noFill/>
            <a:miter lim="800000"/>
            <a:headEnd/>
            <a:tailEnd/>
          </a:ln>
        </p:spPr>
        <p:txBody>
          <a:bodyPr wrap="square">
            <a:prstTxWarp prst="textNoShape">
              <a:avLst/>
            </a:prstTxWarp>
            <a:spAutoFit/>
          </a:bodyPr>
          <a:lstStyle/>
          <a:p>
            <a:pPr eaLnBrk="0" hangingPunct="0"/>
            <a:r>
              <a:rPr lang="en-US" sz="1000" i="1" dirty="0" err="1">
                <a:solidFill>
                  <a:srgbClr val="0070C0"/>
                </a:solidFill>
                <a:latin typeface="+mj-lt"/>
                <a:ea typeface="ヒラギノ角ゴ Pro W3" charset="-128"/>
                <a:cs typeface="ヒラギノ角ゴ Pro W3" charset="-128"/>
              </a:rPr>
              <a:t>Marik</a:t>
            </a:r>
            <a:r>
              <a:rPr lang="en-US" sz="1000" i="1" dirty="0">
                <a:solidFill>
                  <a:srgbClr val="0070C0"/>
                </a:solidFill>
                <a:latin typeface="+mj-lt"/>
                <a:ea typeface="ヒラギノ角ゴ Pro W3" charset="-128"/>
                <a:cs typeface="ヒラギノ角ゴ Pro W3" charset="-128"/>
              </a:rPr>
              <a:t> PE, </a:t>
            </a:r>
            <a:r>
              <a:rPr lang="en-US" sz="1000" i="1" dirty="0" err="1">
                <a:solidFill>
                  <a:srgbClr val="0070C0"/>
                </a:solidFill>
                <a:latin typeface="+mj-lt"/>
                <a:ea typeface="ヒラギノ角ゴ Pro W3" charset="-128"/>
                <a:cs typeface="ヒラギノ角ゴ Pro W3" charset="-128"/>
              </a:rPr>
              <a:t>Zaloga</a:t>
            </a:r>
            <a:r>
              <a:rPr lang="en-US" sz="1000" i="1" dirty="0">
                <a:solidFill>
                  <a:srgbClr val="0070C0"/>
                </a:solidFill>
                <a:latin typeface="+mj-lt"/>
                <a:ea typeface="ヒラギノ角ゴ Pro W3" charset="-128"/>
                <a:cs typeface="ヒラギノ角ゴ Pro W3" charset="-128"/>
              </a:rPr>
              <a:t> GP. JPEN J </a:t>
            </a:r>
            <a:r>
              <a:rPr lang="en-US" sz="1000" i="1" dirty="0" err="1">
                <a:solidFill>
                  <a:srgbClr val="0070C0"/>
                </a:solidFill>
                <a:latin typeface="+mj-lt"/>
                <a:ea typeface="ヒラギノ角ゴ Pro W3" charset="-128"/>
                <a:cs typeface="ヒラギノ角ゴ Pro W3" charset="-128"/>
              </a:rPr>
              <a:t>Parenter</a:t>
            </a:r>
            <a:r>
              <a:rPr lang="en-US" sz="1000" i="1" dirty="0">
                <a:solidFill>
                  <a:srgbClr val="0070C0"/>
                </a:solidFill>
                <a:latin typeface="+mj-lt"/>
                <a:ea typeface="ヒラギノ角ゴ Pro W3" charset="-128"/>
                <a:cs typeface="ヒラギノ角ゴ Pro W3" charset="-128"/>
              </a:rPr>
              <a:t> Enteral </a:t>
            </a:r>
            <a:r>
              <a:rPr lang="en-US" sz="1000" i="1" dirty="0" err="1">
                <a:solidFill>
                  <a:srgbClr val="0070C0"/>
                </a:solidFill>
                <a:latin typeface="+mj-lt"/>
                <a:ea typeface="ヒラギノ角ゴ Pro W3" charset="-128"/>
                <a:cs typeface="ヒラギノ角ゴ Pro W3" charset="-128"/>
              </a:rPr>
              <a:t>Nutr</a:t>
            </a:r>
            <a:r>
              <a:rPr lang="en-US" sz="1000" i="1" dirty="0">
                <a:solidFill>
                  <a:srgbClr val="0070C0"/>
                </a:solidFill>
                <a:latin typeface="+mj-lt"/>
                <a:ea typeface="ヒラギノ角ゴ Pro W3" charset="-128"/>
                <a:cs typeface="ヒラギノ角ゴ Pro W3" charset="-128"/>
              </a:rPr>
              <a:t> 2010;34:378-386.</a:t>
            </a:r>
          </a:p>
          <a:p>
            <a:pPr eaLnBrk="0" hangingPunct="0"/>
            <a:r>
              <a:rPr lang="en-US" sz="1000" i="1" dirty="0">
                <a:solidFill>
                  <a:schemeClr val="accent1">
                    <a:lumMod val="75000"/>
                  </a:schemeClr>
                </a:solidFill>
                <a:latin typeface="+mj-lt"/>
                <a:ea typeface="ヒラギノ角ゴ Pro W3" pitchFamily="110" charset="-128"/>
                <a:cs typeface="Arial" panose="020B0604020202020204" pitchFamily="34" charset="0"/>
              </a:rPr>
              <a:t>Ward NS, et al. Clin Chest Med 2008;29:617-625..</a:t>
            </a:r>
            <a:endParaRPr lang="en-US" sz="1000" i="1" dirty="0">
              <a:solidFill>
                <a:schemeClr val="accent1">
                  <a:lumMod val="75000"/>
                </a:schemeClr>
              </a:solidFill>
              <a:latin typeface="+mj-lt"/>
              <a:cs typeface="Arial" panose="020B0604020202020204" pitchFamily="34" charset="0"/>
            </a:endParaRPr>
          </a:p>
          <a:p>
            <a:pPr eaLnBrk="0" hangingPunct="0"/>
            <a:r>
              <a:rPr lang="en-US" sz="1000" dirty="0">
                <a:solidFill>
                  <a:srgbClr val="595959"/>
                </a:solidFill>
                <a:latin typeface="+mj-lt"/>
                <a:cs typeface="Arial"/>
              </a:rPr>
              <a:t> </a:t>
            </a:r>
          </a:p>
        </p:txBody>
      </p:sp>
      <p:grpSp>
        <p:nvGrpSpPr>
          <p:cNvPr id="19" name="Group 27"/>
          <p:cNvGrpSpPr>
            <a:grpSpLocks/>
          </p:cNvGrpSpPr>
          <p:nvPr/>
        </p:nvGrpSpPr>
        <p:grpSpPr bwMode="auto">
          <a:xfrm>
            <a:off x="4876403" y="1750895"/>
            <a:ext cx="4289428" cy="3873573"/>
            <a:chOff x="1776624" y="1811101"/>
            <a:chExt cx="4289428" cy="3873058"/>
          </a:xfrm>
        </p:grpSpPr>
        <p:sp>
          <p:nvSpPr>
            <p:cNvPr id="20" name="TextBox 8"/>
            <p:cNvSpPr txBox="1">
              <a:spLocks noChangeArrowheads="1"/>
            </p:cNvSpPr>
            <p:nvPr/>
          </p:nvSpPr>
          <p:spPr bwMode="auto">
            <a:xfrm>
              <a:off x="1776624" y="1811101"/>
              <a:ext cx="4038600" cy="369283"/>
            </a:xfrm>
            <a:prstGeom prst="rect">
              <a:avLst/>
            </a:prstGeom>
            <a:noFill/>
            <a:ln w="9525">
              <a:noFill/>
              <a:miter lim="800000"/>
              <a:headEnd/>
              <a:tailEnd/>
            </a:ln>
          </p:spPr>
          <p:txBody>
            <a:bodyPr wrap="square">
              <a:prstTxWarp prst="textNoShape">
                <a:avLst/>
              </a:prstTxWarp>
              <a:spAutoFit/>
            </a:bodyPr>
            <a:lstStyle/>
            <a:p>
              <a:r>
                <a:rPr lang="es-CO" b="1" dirty="0">
                  <a:solidFill>
                    <a:srgbClr val="265278"/>
                  </a:solidFill>
                  <a:latin typeface="Arial" panose="020B0604020202020204" pitchFamily="34" charset="0"/>
                  <a:cs typeface="Arial" panose="020B0604020202020204" pitchFamily="34" charset="0"/>
                </a:rPr>
                <a:t>Supresión inmunológica grave</a:t>
              </a:r>
            </a:p>
          </p:txBody>
        </p:sp>
        <p:sp>
          <p:nvSpPr>
            <p:cNvPr id="21" name="Isosceles Triangle 8"/>
            <p:cNvSpPr>
              <a:spLocks noChangeArrowheads="1"/>
            </p:cNvSpPr>
            <p:nvPr/>
          </p:nvSpPr>
          <p:spPr bwMode="auto">
            <a:xfrm>
              <a:off x="2754527" y="4465121"/>
              <a:ext cx="3311525" cy="1219038"/>
            </a:xfrm>
            <a:prstGeom prst="triangle">
              <a:avLst>
                <a:gd name="adj" fmla="val 50000"/>
              </a:avLst>
            </a:prstGeom>
            <a:solidFill>
              <a:srgbClr val="1D67B4"/>
            </a:solidFill>
            <a:ln w="9525">
              <a:noFill/>
              <a:round/>
              <a:headEnd/>
              <a:tailEnd/>
            </a:ln>
            <a:effectLst>
              <a:outerShdw dist="76201" dir="2700000" algn="tl" rotWithShape="0">
                <a:srgbClr val="808080">
                  <a:alpha val="29999"/>
                </a:srgbClr>
              </a:outerShdw>
            </a:effectLst>
          </p:spPr>
          <p:txBody>
            <a:bodyPr>
              <a:prstTxWarp prst="textNoShape">
                <a:avLst/>
              </a:prstTxWarp>
            </a:bodyPr>
            <a:lstStyle/>
            <a:p>
              <a:pPr eaLnBrk="0" hangingPunct="0"/>
              <a:endParaRPr lang="en-US" sz="2000" dirty="0">
                <a:solidFill>
                  <a:schemeClr val="bg1"/>
                </a:solidFill>
                <a:latin typeface="Arial" panose="020B0604020202020204" pitchFamily="34" charset="0"/>
                <a:ea typeface="ＭＳ Ｐゴシック" charset="-128"/>
                <a:cs typeface="Arial" panose="020B0604020202020204" pitchFamily="34" charset="0"/>
              </a:endParaRPr>
            </a:p>
          </p:txBody>
        </p:sp>
      </p:grpSp>
      <p:grpSp>
        <p:nvGrpSpPr>
          <p:cNvPr id="29" name="Group 28"/>
          <p:cNvGrpSpPr/>
          <p:nvPr/>
        </p:nvGrpSpPr>
        <p:grpSpPr>
          <a:xfrm>
            <a:off x="7984569" y="2822264"/>
            <a:ext cx="2667000" cy="1143000"/>
            <a:chOff x="5638800" y="4191000"/>
            <a:chExt cx="2438400" cy="1143000"/>
          </a:xfrm>
        </p:grpSpPr>
        <p:sp>
          <p:nvSpPr>
            <p:cNvPr id="30" name="Rounded Rectangle 29"/>
            <p:cNvSpPr/>
            <p:nvPr/>
          </p:nvSpPr>
          <p:spPr>
            <a:xfrm>
              <a:off x="5638800" y="4191000"/>
              <a:ext cx="2438400" cy="838200"/>
            </a:xfrm>
            <a:prstGeom prst="roundRect">
              <a:avLst/>
            </a:prstGeom>
            <a:solidFill>
              <a:srgbClr val="21A1D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CO" sz="2200" b="1" dirty="0">
                  <a:latin typeface="Arial" panose="020B0604020202020204" pitchFamily="34" charset="0"/>
                  <a:cs typeface="Arial" panose="020B0604020202020204" pitchFamily="34" charset="0"/>
                </a:rPr>
                <a:t>Mediadores</a:t>
              </a:r>
            </a:p>
            <a:p>
              <a:pPr algn="ctr"/>
              <a:r>
                <a:rPr lang="es-CO" sz="2200" b="1" dirty="0" err="1">
                  <a:latin typeface="Arial" panose="020B0604020202020204" pitchFamily="34" charset="0"/>
                  <a:cs typeface="Arial" panose="020B0604020202020204" pitchFamily="34" charset="0"/>
                </a:rPr>
                <a:t>proinflamatorios</a:t>
              </a:r>
              <a:endParaRPr lang="es-CO" sz="2200" b="1" dirty="0">
                <a:latin typeface="Arial" panose="020B0604020202020204" pitchFamily="34" charset="0"/>
                <a:cs typeface="Arial" panose="020B0604020202020204" pitchFamily="34" charset="0"/>
              </a:endParaRPr>
            </a:p>
          </p:txBody>
        </p:sp>
        <p:cxnSp>
          <p:nvCxnSpPr>
            <p:cNvPr id="31" name="Straight Connector 30"/>
            <p:cNvCxnSpPr/>
            <p:nvPr/>
          </p:nvCxnSpPr>
          <p:spPr>
            <a:xfrm rot="5400000">
              <a:off x="6705600" y="5180806"/>
              <a:ext cx="304800" cy="1588"/>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grpSp>
      <p:cxnSp>
        <p:nvCxnSpPr>
          <p:cNvPr id="35" name="Straight Connector 34"/>
          <p:cNvCxnSpPr>
            <a:cxnSpLocks/>
          </p:cNvCxnSpPr>
          <p:nvPr/>
        </p:nvCxnSpPr>
        <p:spPr>
          <a:xfrm flipV="1">
            <a:off x="4028122" y="3965265"/>
            <a:ext cx="5289078" cy="1131332"/>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rot="16200000" flipV="1">
            <a:off x="5763817" y="2675052"/>
            <a:ext cx="2263773" cy="1228726"/>
          </a:xfrm>
          <a:prstGeom prst="straightConnector1">
            <a:avLst/>
          </a:prstGeom>
          <a:ln w="60325">
            <a:solidFill>
              <a:srgbClr val="595959"/>
            </a:solidFill>
            <a:tailEnd type="triangle"/>
          </a:ln>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3024224" y="3901583"/>
            <a:ext cx="2590800" cy="1176915"/>
            <a:chOff x="840818" y="3634518"/>
            <a:chExt cx="2590800" cy="1176915"/>
          </a:xfrm>
        </p:grpSpPr>
        <p:sp>
          <p:nvSpPr>
            <p:cNvPr id="38" name="Rounded Rectangle 37"/>
            <p:cNvSpPr/>
            <p:nvPr/>
          </p:nvSpPr>
          <p:spPr>
            <a:xfrm>
              <a:off x="840818" y="3634518"/>
              <a:ext cx="2590800" cy="838200"/>
            </a:xfrm>
            <a:prstGeom prst="roundRect">
              <a:avLst/>
            </a:prstGeom>
            <a:solidFill>
              <a:srgbClr val="26527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CO" sz="2200" b="1" dirty="0">
                  <a:latin typeface="Arial" panose="020B0604020202020204" pitchFamily="34" charset="0"/>
                  <a:cs typeface="Arial" panose="020B0604020202020204" pitchFamily="34" charset="0"/>
                </a:rPr>
                <a:t>Mediadores</a:t>
              </a:r>
            </a:p>
            <a:p>
              <a:pPr algn="ctr"/>
              <a:r>
                <a:rPr lang="es-CO" sz="2200" b="1" dirty="0">
                  <a:latin typeface="Arial" panose="020B0604020202020204" pitchFamily="34" charset="0"/>
                  <a:cs typeface="Arial" panose="020B0604020202020204" pitchFamily="34" charset="0"/>
                </a:rPr>
                <a:t>antiinflamatorios</a:t>
              </a:r>
            </a:p>
          </p:txBody>
        </p:sp>
        <p:cxnSp>
          <p:nvCxnSpPr>
            <p:cNvPr id="39" name="Straight Connector 38"/>
            <p:cNvCxnSpPr/>
            <p:nvPr/>
          </p:nvCxnSpPr>
          <p:spPr>
            <a:xfrm rot="5400000">
              <a:off x="1763386" y="4620139"/>
              <a:ext cx="305594" cy="76994"/>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grpSp>
      <p:sp>
        <p:nvSpPr>
          <p:cNvPr id="43" name="TextBox 14"/>
          <p:cNvSpPr txBox="1">
            <a:spLocks noChangeArrowheads="1"/>
          </p:cNvSpPr>
          <p:nvPr/>
        </p:nvSpPr>
        <p:spPr bwMode="auto">
          <a:xfrm>
            <a:off x="2120168" y="2244085"/>
            <a:ext cx="3494856" cy="1374735"/>
          </a:xfrm>
          <a:prstGeom prst="rect">
            <a:avLst/>
          </a:prstGeom>
          <a:noFill/>
          <a:ln w="9525">
            <a:noFill/>
            <a:miter lim="800000"/>
            <a:headEnd/>
            <a:tailEnd/>
          </a:ln>
        </p:spPr>
        <p:txBody>
          <a:bodyPr wrap="square">
            <a:prstTxWarp prst="textNoShape">
              <a:avLst/>
            </a:prstTxWarp>
            <a:spAutoFit/>
          </a:bodyPr>
          <a:lstStyle/>
          <a:p>
            <a:pPr>
              <a:lnSpc>
                <a:spcPts val="2520"/>
              </a:lnSpc>
            </a:pPr>
            <a:r>
              <a:rPr lang="es-CO" b="1" dirty="0">
                <a:solidFill>
                  <a:srgbClr val="1D67B4"/>
                </a:solidFill>
                <a:latin typeface="Arial" panose="020B0604020202020204" pitchFamily="34" charset="0"/>
                <a:cs typeface="Arial" panose="020B0604020202020204" pitchFamily="34" charset="0"/>
              </a:rPr>
              <a:t>Diagnósticos de riesgo:</a:t>
            </a:r>
          </a:p>
          <a:p>
            <a:pPr marL="180000" indent="-187200">
              <a:lnSpc>
                <a:spcPts val="2520"/>
              </a:lnSpc>
              <a:buFont typeface="Arial"/>
              <a:buChar char="•"/>
            </a:pPr>
            <a:r>
              <a:rPr lang="es-CO" b="1" dirty="0">
                <a:solidFill>
                  <a:srgbClr val="1D67B4"/>
                </a:solidFill>
                <a:latin typeface="Arial" panose="020B0604020202020204" pitchFamily="34" charset="0"/>
                <a:cs typeface="Arial" panose="020B0604020202020204" pitchFamily="34" charset="0"/>
              </a:rPr>
              <a:t>Cirugía mayor asociada</a:t>
            </a:r>
            <a:br>
              <a:rPr lang="es-CO" b="1" dirty="0">
                <a:solidFill>
                  <a:srgbClr val="1D67B4"/>
                </a:solidFill>
                <a:latin typeface="Arial" panose="020B0604020202020204" pitchFamily="34" charset="0"/>
                <a:cs typeface="Arial" panose="020B0604020202020204" pitchFamily="34" charset="0"/>
              </a:rPr>
            </a:br>
            <a:r>
              <a:rPr lang="es-CO" b="1" dirty="0">
                <a:solidFill>
                  <a:srgbClr val="1D67B4"/>
                </a:solidFill>
                <a:latin typeface="Arial" panose="020B0604020202020204" pitchFamily="34" charset="0"/>
                <a:cs typeface="Arial" panose="020B0604020202020204" pitchFamily="34" charset="0"/>
              </a:rPr>
              <a:t>a inmunosupresión</a:t>
            </a:r>
          </a:p>
          <a:p>
            <a:pPr marL="180000" indent="-187200">
              <a:lnSpc>
                <a:spcPts val="2520"/>
              </a:lnSpc>
              <a:buFont typeface="Arial"/>
              <a:buChar char="•"/>
            </a:pPr>
            <a:r>
              <a:rPr lang="es-CO" b="1" dirty="0">
                <a:solidFill>
                  <a:srgbClr val="1D67B4"/>
                </a:solidFill>
                <a:latin typeface="Arial" panose="020B0604020202020204" pitchFamily="34" charset="0"/>
                <a:cs typeface="Arial" panose="020B0604020202020204" pitchFamily="34" charset="0"/>
              </a:rPr>
              <a:t>Traumatismos graves</a:t>
            </a:r>
            <a:endParaRPr lang="es-CO" b="1" dirty="0">
              <a:solidFill>
                <a:srgbClr val="1D67B4"/>
              </a:solidFill>
              <a:latin typeface="Arial" panose="020B0604020202020204" pitchFamily="34" charset="0"/>
              <a:ea typeface="Arial" charset="0"/>
              <a:cs typeface="Arial" panose="020B0604020202020204" pitchFamily="34" charset="0"/>
            </a:endParaRPr>
          </a:p>
        </p:txBody>
      </p:sp>
      <p:sp>
        <p:nvSpPr>
          <p:cNvPr id="17" name="TextBox 16"/>
          <p:cNvSpPr txBox="1"/>
          <p:nvPr/>
        </p:nvSpPr>
        <p:spPr>
          <a:xfrm>
            <a:off x="6657023" y="4894562"/>
            <a:ext cx="1706089" cy="923330"/>
          </a:xfrm>
          <a:prstGeom prst="rect">
            <a:avLst/>
          </a:prstGeom>
          <a:noFill/>
        </p:spPr>
        <p:txBody>
          <a:bodyPr wrap="square" rtlCol="0">
            <a:spAutoFit/>
          </a:bodyPr>
          <a:lstStyle/>
          <a:p>
            <a:pPr algn="ctr"/>
            <a:r>
              <a:rPr lang="en-US" b="1" dirty="0">
                <a:solidFill>
                  <a:schemeClr val="bg1"/>
                </a:solidFill>
                <a:latin typeface="Arial" panose="020B0604020202020204" pitchFamily="34" charset="0"/>
                <a:ea typeface="ＭＳ Ｐゴシック" charset="-128"/>
                <a:cs typeface="Arial" panose="020B0604020202020204" pitchFamily="34" charset="0"/>
              </a:rPr>
              <a:t>Trauma / </a:t>
            </a:r>
            <a:r>
              <a:rPr lang="en-US" b="1" dirty="0" err="1">
                <a:solidFill>
                  <a:schemeClr val="bg1"/>
                </a:solidFill>
                <a:latin typeface="Arial" panose="020B0604020202020204" pitchFamily="34" charset="0"/>
                <a:ea typeface="ＭＳ Ｐゴシック" charset="-128"/>
                <a:cs typeface="Arial" panose="020B0604020202020204" pitchFamily="34" charset="0"/>
              </a:rPr>
              <a:t>enfermedad</a:t>
            </a:r>
            <a:endParaRPr lang="en-US" b="1" dirty="0">
              <a:solidFill>
                <a:schemeClr val="bg1"/>
              </a:solidFill>
              <a:latin typeface="Arial" panose="020B0604020202020204" pitchFamily="34" charset="0"/>
              <a:ea typeface="ＭＳ Ｐゴシック" charset="-128"/>
              <a:cs typeface="Arial" panose="020B0604020202020204" pitchFamily="34" charset="0"/>
            </a:endParaRPr>
          </a:p>
          <a:p>
            <a:endParaRPr lang="es-ES_tradnl" dirty="0">
              <a:latin typeface="Arial" panose="020B0604020202020204" pitchFamily="34" charset="0"/>
              <a:cs typeface="Arial" panose="020B0604020202020204" pitchFamily="34" charset="0"/>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8"/>
          <p:cNvSpPr>
            <a:spLocks noGrp="1" noChangeArrowheads="1"/>
          </p:cNvSpPr>
          <p:nvPr>
            <p:ph idx="4294967295"/>
          </p:nvPr>
        </p:nvSpPr>
        <p:spPr>
          <a:xfrm>
            <a:off x="734785" y="1666649"/>
            <a:ext cx="7924800" cy="3957865"/>
          </a:xfrm>
        </p:spPr>
        <p:txBody>
          <a:bodyPr>
            <a:normAutofit/>
          </a:bodyPr>
          <a:lstStyle/>
          <a:p>
            <a:pPr>
              <a:lnSpc>
                <a:spcPts val="3000"/>
              </a:lnSpc>
            </a:pPr>
            <a:r>
              <a:rPr lang="es-CO" sz="2400" dirty="0">
                <a:solidFill>
                  <a:srgbClr val="1D67B4"/>
                </a:solidFill>
                <a:latin typeface="Arial" panose="020B0604020202020204" pitchFamily="34" charset="0"/>
                <a:cs typeface="Arial" panose="020B0604020202020204" pitchFamily="34" charset="0"/>
              </a:rPr>
              <a:t>Usar en pacientes con cirugía electiva mayor, traumatismos, quemaduras, cáncer de cabeza             y cuello.</a:t>
            </a:r>
          </a:p>
          <a:p>
            <a:pPr>
              <a:lnSpc>
                <a:spcPts val="3000"/>
              </a:lnSpc>
            </a:pPr>
            <a:r>
              <a:rPr lang="es-CO" sz="2400" dirty="0">
                <a:solidFill>
                  <a:srgbClr val="1D67B4"/>
                </a:solidFill>
                <a:latin typeface="Arial" panose="020B0604020202020204" pitchFamily="34" charset="0"/>
                <a:cs typeface="Arial" panose="020B0604020202020204" pitchFamily="34" charset="0"/>
              </a:rPr>
              <a:t>No usar en enfermedades con compromiso hemodinámico significativo (si se puede usar en enfermedades críticas).</a:t>
            </a:r>
          </a:p>
          <a:p>
            <a:pPr>
              <a:lnSpc>
                <a:spcPts val="3000"/>
              </a:lnSpc>
            </a:pPr>
            <a:r>
              <a:rPr lang="es-CO" sz="2400" dirty="0">
                <a:solidFill>
                  <a:srgbClr val="1D67B4"/>
                </a:solidFill>
                <a:latin typeface="Arial" panose="020B0604020202020204" pitchFamily="34" charset="0"/>
                <a:cs typeface="Arial" panose="020B0604020202020204" pitchFamily="34" charset="0"/>
              </a:rPr>
              <a:t>Útil para la deficiencia de arginina.</a:t>
            </a:r>
          </a:p>
          <a:p>
            <a:pPr>
              <a:lnSpc>
                <a:spcPts val="3000"/>
              </a:lnSpc>
            </a:pPr>
            <a:r>
              <a:rPr lang="es-CO" sz="2400" dirty="0">
                <a:solidFill>
                  <a:srgbClr val="1D67B4"/>
                </a:solidFill>
                <a:latin typeface="Arial" panose="020B0604020202020204" pitchFamily="34" charset="0"/>
                <a:cs typeface="Arial" panose="020B0604020202020204" pitchFamily="34" charset="0"/>
              </a:rPr>
              <a:t>Dosis efectiva 12 g/L (las fórmulas contienen entre       8 y 18,7 g/L).</a:t>
            </a:r>
            <a:endParaRPr lang="es-CO" sz="2400" dirty="0">
              <a:solidFill>
                <a:srgbClr val="1D67B4"/>
              </a:solidFill>
              <a:latin typeface="Arial" panose="020B0604020202020204" pitchFamily="34" charset="0"/>
              <a:ea typeface="ヒラギノ角ゴ Pro W3" charset="-128"/>
              <a:cs typeface="Arial" panose="020B0604020202020204" pitchFamily="34" charset="0"/>
            </a:endParaRPr>
          </a:p>
          <a:p>
            <a:pPr marL="346075" indent="-346075">
              <a:buSzPct val="125000"/>
            </a:pPr>
            <a:endParaRPr lang="en-US" sz="2400" dirty="0">
              <a:latin typeface="Arial" panose="020B0604020202020204" pitchFamily="34" charset="0"/>
              <a:ea typeface="ヒラギノ角ゴ Pro W3" charset="-128"/>
              <a:cs typeface="Arial" panose="020B0604020202020204" pitchFamily="34" charset="0"/>
            </a:endParaRPr>
          </a:p>
          <a:p>
            <a:pPr marL="346075" indent="-346075"/>
            <a:endParaRPr lang="en-US" sz="2400" dirty="0">
              <a:latin typeface="Arial" panose="020B0604020202020204" pitchFamily="34" charset="0"/>
              <a:ea typeface="ヒラギノ角ゴ Pro W3" charset="-128"/>
              <a:cs typeface="Arial" panose="020B0604020202020204" pitchFamily="34" charset="0"/>
            </a:endParaRPr>
          </a:p>
        </p:txBody>
      </p:sp>
      <p:sp>
        <p:nvSpPr>
          <p:cNvPr id="10" name="Title 9"/>
          <p:cNvSpPr>
            <a:spLocks noGrp="1"/>
          </p:cNvSpPr>
          <p:nvPr>
            <p:ph type="title" idx="4294967295"/>
          </p:nvPr>
        </p:nvSpPr>
        <p:spPr>
          <a:xfrm>
            <a:off x="1981200" y="198998"/>
            <a:ext cx="8229600" cy="1223962"/>
          </a:xfrm>
        </p:spPr>
        <p:txBody>
          <a:bodyPr/>
          <a:lstStyle/>
          <a:p>
            <a:pPr algn="ctr"/>
            <a:r>
              <a:rPr lang="es-CO" sz="3200" b="1" dirty="0">
                <a:solidFill>
                  <a:srgbClr val="0070C0"/>
                </a:solidFill>
                <a:latin typeface="Arial" panose="020B0604020202020204" pitchFamily="34" charset="0"/>
                <a:cs typeface="Arial" panose="020B0604020202020204" pitchFamily="34" charset="0"/>
              </a:rPr>
              <a:t>Recomendaciones sobre las fórmulas enterales suplementadas con arginina</a:t>
            </a:r>
          </a:p>
        </p:txBody>
      </p:sp>
      <p:sp>
        <p:nvSpPr>
          <p:cNvPr id="18436" name="Text Box 5"/>
          <p:cNvSpPr txBox="1">
            <a:spLocks noChangeArrowheads="1"/>
          </p:cNvSpPr>
          <p:nvPr/>
        </p:nvSpPr>
        <p:spPr bwMode="auto">
          <a:xfrm>
            <a:off x="2640013" y="2600326"/>
            <a:ext cx="184150" cy="366713"/>
          </a:xfrm>
          <a:prstGeom prst="rect">
            <a:avLst/>
          </a:prstGeom>
          <a:noFill/>
          <a:ln w="9525">
            <a:noFill/>
            <a:miter lim="800000"/>
            <a:headEnd/>
            <a:tailEnd/>
          </a:ln>
        </p:spPr>
        <p:txBody>
          <a:bodyPr wrap="none">
            <a:prstTxWarp prst="textNoShape">
              <a:avLst/>
            </a:prstTxWarp>
            <a:spAutoFit/>
          </a:bodyPr>
          <a:lstStyle/>
          <a:p>
            <a:pPr eaLnBrk="0" hangingPunct="0"/>
            <a:endParaRPr lang="en-US"/>
          </a:p>
        </p:txBody>
      </p:sp>
      <p:sp>
        <p:nvSpPr>
          <p:cNvPr id="18437" name="Text Box 9"/>
          <p:cNvSpPr txBox="1">
            <a:spLocks noChangeArrowheads="1"/>
          </p:cNvSpPr>
          <p:nvPr/>
        </p:nvSpPr>
        <p:spPr bwMode="auto">
          <a:xfrm flipV="1">
            <a:off x="6096000" y="5626101"/>
            <a:ext cx="1828800" cy="366713"/>
          </a:xfrm>
          <a:prstGeom prst="rect">
            <a:avLst/>
          </a:prstGeom>
          <a:noFill/>
          <a:ln w="9525">
            <a:noFill/>
            <a:miter lim="800000"/>
            <a:headEnd/>
            <a:tailEnd/>
          </a:ln>
        </p:spPr>
        <p:txBody>
          <a:bodyPr rot="10800000">
            <a:prstTxWarp prst="textNoShape">
              <a:avLst/>
            </a:prstTxWarp>
            <a:spAutoFit/>
          </a:bodyPr>
          <a:lstStyle/>
          <a:p>
            <a:pPr eaLnBrk="0" hangingPunct="0">
              <a:spcBef>
                <a:spcPct val="50000"/>
              </a:spcBef>
            </a:pPr>
            <a:endParaRPr lang="en-US"/>
          </a:p>
        </p:txBody>
      </p:sp>
      <p:sp>
        <p:nvSpPr>
          <p:cNvPr id="18438" name="Text Box 10"/>
          <p:cNvSpPr txBox="1">
            <a:spLocks noChangeArrowheads="1"/>
          </p:cNvSpPr>
          <p:nvPr/>
        </p:nvSpPr>
        <p:spPr bwMode="auto">
          <a:xfrm>
            <a:off x="2438400" y="5257801"/>
            <a:ext cx="184150" cy="366713"/>
          </a:xfrm>
          <a:prstGeom prst="rect">
            <a:avLst/>
          </a:prstGeom>
          <a:noFill/>
          <a:ln w="9525">
            <a:noFill/>
            <a:miter lim="800000"/>
            <a:headEnd/>
            <a:tailEnd/>
          </a:ln>
        </p:spPr>
        <p:txBody>
          <a:bodyPr wrap="none">
            <a:prstTxWarp prst="textNoShape">
              <a:avLst/>
            </a:prstTxWarp>
            <a:spAutoFit/>
          </a:bodyPr>
          <a:lstStyle/>
          <a:p>
            <a:pPr eaLnBrk="0" hangingPunct="0"/>
            <a:endParaRPr lang="en-US"/>
          </a:p>
        </p:txBody>
      </p:sp>
      <p:pic>
        <p:nvPicPr>
          <p:cNvPr id="18439" name="Picture 10" descr="http://www.pharmacyeurope.net/image.asp?iid=2347&amp;itid=13"/>
          <p:cNvPicPr>
            <a:picLocks noChangeAspect="1" noChangeArrowheads="1"/>
          </p:cNvPicPr>
          <p:nvPr/>
        </p:nvPicPr>
        <p:blipFill>
          <a:blip r:embed="rId3"/>
          <a:stretch>
            <a:fillRect/>
          </a:stretch>
        </p:blipFill>
        <p:spPr bwMode="auto">
          <a:xfrm>
            <a:off x="8423726" y="2044729"/>
            <a:ext cx="3002099" cy="3017109"/>
          </a:xfrm>
          <a:prstGeom prst="rect">
            <a:avLst/>
          </a:prstGeom>
          <a:noFill/>
          <a:ln>
            <a:noFill/>
          </a:ln>
        </p:spPr>
      </p:pic>
      <p:sp>
        <p:nvSpPr>
          <p:cNvPr id="18440" name="TextBox 10"/>
          <p:cNvSpPr txBox="1">
            <a:spLocks noChangeArrowheads="1"/>
          </p:cNvSpPr>
          <p:nvPr/>
        </p:nvSpPr>
        <p:spPr bwMode="auto">
          <a:xfrm>
            <a:off x="743500" y="5683607"/>
            <a:ext cx="9181276" cy="553998"/>
          </a:xfrm>
          <a:prstGeom prst="rect">
            <a:avLst/>
          </a:prstGeom>
          <a:noFill/>
          <a:ln w="9525">
            <a:noFill/>
            <a:miter lim="800000"/>
            <a:headEnd/>
            <a:tailEnd/>
          </a:ln>
        </p:spPr>
        <p:txBody>
          <a:bodyPr wrap="square">
            <a:prstTxWarp prst="textNoShape">
              <a:avLst/>
            </a:prstTxWarp>
            <a:spAutoFit/>
          </a:bodyPr>
          <a:lstStyle/>
          <a:p>
            <a:r>
              <a:rPr lang="en-US" sz="1000" i="1" dirty="0">
                <a:solidFill>
                  <a:schemeClr val="accent1">
                    <a:lumMod val="75000"/>
                  </a:schemeClr>
                </a:solidFill>
                <a:latin typeface="Arial" charset="0"/>
                <a:ea typeface="Arial" charset="0"/>
                <a:cs typeface="Arial" charset="0"/>
              </a:rPr>
              <a:t>*</a:t>
            </a:r>
            <a:r>
              <a:rPr lang="en-US" sz="1000" i="1" dirty="0" err="1">
                <a:solidFill>
                  <a:schemeClr val="accent1">
                    <a:lumMod val="75000"/>
                  </a:schemeClr>
                </a:solidFill>
                <a:latin typeface="Arial" charset="0"/>
                <a:ea typeface="Arial" charset="0"/>
                <a:cs typeface="Arial" charset="0"/>
              </a:rPr>
              <a:t>McClave</a:t>
            </a:r>
            <a:r>
              <a:rPr lang="en-US" sz="1000" i="1" dirty="0">
                <a:solidFill>
                  <a:schemeClr val="accent1">
                    <a:lumMod val="75000"/>
                  </a:schemeClr>
                </a:solidFill>
                <a:latin typeface="Arial" charset="0"/>
                <a:ea typeface="Arial" charset="0"/>
                <a:cs typeface="Arial" charset="0"/>
              </a:rPr>
              <a:t> SA, et al. </a:t>
            </a:r>
            <a:r>
              <a:rPr lang="en-US" sz="1000" i="1" dirty="0">
                <a:solidFill>
                  <a:schemeClr val="accent1">
                    <a:lumMod val="75000"/>
                  </a:schemeClr>
                </a:solidFill>
                <a:latin typeface="Arial"/>
                <a:cs typeface="Arial"/>
              </a:rPr>
              <a:t>JPEN J </a:t>
            </a:r>
            <a:r>
              <a:rPr lang="en-US" sz="1000" i="1" dirty="0" err="1">
                <a:solidFill>
                  <a:schemeClr val="accent1">
                    <a:lumMod val="75000"/>
                  </a:schemeClr>
                </a:solidFill>
                <a:latin typeface="Arial"/>
                <a:cs typeface="Arial"/>
              </a:rPr>
              <a:t>Parenter</a:t>
            </a:r>
            <a:r>
              <a:rPr lang="en-US" sz="1000" i="1" dirty="0">
                <a:solidFill>
                  <a:schemeClr val="accent1">
                    <a:lumMod val="75000"/>
                  </a:schemeClr>
                </a:solidFill>
                <a:latin typeface="Arial"/>
                <a:cs typeface="Arial"/>
              </a:rPr>
              <a:t> </a:t>
            </a:r>
            <a:r>
              <a:rPr lang="en-US" sz="1000" i="1" dirty="0" err="1">
                <a:solidFill>
                  <a:schemeClr val="accent1">
                    <a:lumMod val="75000"/>
                  </a:schemeClr>
                </a:solidFill>
                <a:latin typeface="Arial"/>
                <a:cs typeface="Arial"/>
              </a:rPr>
              <a:t>Enteral</a:t>
            </a:r>
            <a:r>
              <a:rPr lang="en-US" sz="1000" i="1" dirty="0">
                <a:solidFill>
                  <a:schemeClr val="accent1">
                    <a:lumMod val="75000"/>
                  </a:schemeClr>
                </a:solidFill>
                <a:latin typeface="Arial"/>
                <a:cs typeface="Arial"/>
              </a:rPr>
              <a:t> </a:t>
            </a:r>
            <a:r>
              <a:rPr lang="en-US" sz="1000" i="1" dirty="0" err="1">
                <a:solidFill>
                  <a:schemeClr val="accent1">
                    <a:lumMod val="75000"/>
                  </a:schemeClr>
                </a:solidFill>
                <a:latin typeface="Arial"/>
                <a:cs typeface="Arial"/>
              </a:rPr>
              <a:t>Nutr</a:t>
            </a:r>
            <a:r>
              <a:rPr lang="en-US" sz="1000" i="1" dirty="0">
                <a:solidFill>
                  <a:schemeClr val="accent1">
                    <a:lumMod val="75000"/>
                  </a:schemeClr>
                </a:solidFill>
                <a:latin typeface="Arial" charset="0"/>
                <a:ea typeface="Arial" charset="0"/>
                <a:cs typeface="Arial" charset="0"/>
              </a:rPr>
              <a:t> 2009;33:277-316. </a:t>
            </a:r>
          </a:p>
          <a:p>
            <a:r>
              <a:rPr lang="en-US" sz="1000" i="1" dirty="0">
                <a:solidFill>
                  <a:schemeClr val="accent1">
                    <a:lumMod val="75000"/>
                  </a:schemeClr>
                </a:solidFill>
                <a:latin typeface="Arial" charset="0"/>
                <a:ea typeface="Arial" charset="0"/>
                <a:cs typeface="Arial" charset="0"/>
              </a:rPr>
              <a:t>**Clinical Practice Guidelines update of the Canadian Clinical Practice Guidelines for Nutrition Support in Mechanically Ventilated, Critically Ill Adult Patients. http://</a:t>
            </a:r>
            <a:r>
              <a:rPr lang="en-US" sz="1000" i="1" dirty="0" err="1">
                <a:solidFill>
                  <a:schemeClr val="accent1">
                    <a:lumMod val="75000"/>
                  </a:schemeClr>
                </a:solidFill>
                <a:latin typeface="Arial" charset="0"/>
                <a:ea typeface="Arial" charset="0"/>
                <a:cs typeface="Arial" charset="0"/>
              </a:rPr>
              <a:t>www.criticalcarenutrition.com</a:t>
            </a:r>
            <a:r>
              <a:rPr lang="en-US" sz="1000" i="1" dirty="0">
                <a:solidFill>
                  <a:schemeClr val="accent1">
                    <a:lumMod val="75000"/>
                  </a:schemeClr>
                </a:solidFill>
                <a:latin typeface="Arial" charset="0"/>
                <a:ea typeface="Arial" charset="0"/>
                <a:cs typeface="Arial" charset="0"/>
              </a:rPr>
              <a:t>/docs/</a:t>
            </a:r>
            <a:r>
              <a:rPr lang="en-US" sz="1000" i="1" dirty="0" err="1">
                <a:solidFill>
                  <a:schemeClr val="accent1">
                    <a:lumMod val="75000"/>
                  </a:schemeClr>
                </a:solidFill>
                <a:latin typeface="Arial" charset="0"/>
                <a:ea typeface="Arial" charset="0"/>
                <a:cs typeface="Arial" charset="0"/>
              </a:rPr>
              <a:t>cpg</a:t>
            </a:r>
            <a:r>
              <a:rPr lang="en-US" sz="1000" i="1" dirty="0">
                <a:solidFill>
                  <a:schemeClr val="accent1">
                    <a:lumMod val="75000"/>
                  </a:schemeClr>
                </a:solidFill>
                <a:latin typeface="Arial" charset="0"/>
                <a:ea typeface="Arial" charset="0"/>
                <a:cs typeface="Arial" charset="0"/>
              </a:rPr>
              <a:t>/</a:t>
            </a:r>
            <a:r>
              <a:rPr lang="en-US" sz="1000" i="1" dirty="0" err="1">
                <a:solidFill>
                  <a:schemeClr val="accent1">
                    <a:lumMod val="75000"/>
                  </a:schemeClr>
                </a:solidFill>
                <a:latin typeface="Arial" charset="0"/>
                <a:ea typeface="Arial" charset="0"/>
                <a:cs typeface="Arial" charset="0"/>
              </a:rPr>
              <a:t>srrev.pdf</a:t>
            </a:r>
            <a:r>
              <a:rPr lang="en-US" sz="1000" i="1" dirty="0">
                <a:solidFill>
                  <a:schemeClr val="accent1">
                    <a:lumMod val="75000"/>
                  </a:schemeClr>
                </a:solidFill>
                <a:latin typeface="Arial" charset="0"/>
                <a:ea typeface="Arial" charset="0"/>
                <a:cs typeface="Arial" charset="0"/>
              </a:rPr>
              <a:t>. </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txBox="1">
            <a:spLocks noChangeArrowheads="1"/>
          </p:cNvSpPr>
          <p:nvPr/>
        </p:nvSpPr>
        <p:spPr bwMode="auto">
          <a:xfrm>
            <a:off x="2316163" y="1665288"/>
            <a:ext cx="6934200" cy="3581400"/>
          </a:xfrm>
          <a:prstGeom prst="rect">
            <a:avLst/>
          </a:prstGeom>
          <a:noFill/>
          <a:ln w="9525">
            <a:noFill/>
            <a:miter lim="800000"/>
            <a:headEnd/>
            <a:tailEnd/>
          </a:ln>
        </p:spPr>
        <p:txBody>
          <a:bodyPr>
            <a:prstTxWarp prst="textNoShape">
              <a:avLst/>
            </a:prstTxWarp>
          </a:bodyPr>
          <a:lstStyle/>
          <a:p>
            <a:pPr marL="469900" indent="-469900">
              <a:lnSpc>
                <a:spcPct val="80000"/>
              </a:lnSpc>
              <a:spcBef>
                <a:spcPct val="20000"/>
              </a:spcBef>
              <a:buClr>
                <a:schemeClr val="accent2"/>
              </a:buClr>
            </a:pPr>
            <a:endParaRPr lang="en-US">
              <a:latin typeface="Arial" charset="0"/>
            </a:endParaRPr>
          </a:p>
        </p:txBody>
      </p:sp>
      <p:sp>
        <p:nvSpPr>
          <p:cNvPr id="14" name="Title 7"/>
          <p:cNvSpPr>
            <a:spLocks noGrp="1"/>
          </p:cNvSpPr>
          <p:nvPr>
            <p:ph type="title" idx="4294967295"/>
          </p:nvPr>
        </p:nvSpPr>
        <p:spPr>
          <a:xfrm>
            <a:off x="1609721" y="245442"/>
            <a:ext cx="8743950" cy="990600"/>
          </a:xfrm>
        </p:spPr>
        <p:txBody>
          <a:bodyPr/>
          <a:lstStyle/>
          <a:p>
            <a:pPr algn="ctr"/>
            <a:r>
              <a:rPr lang="es-CO" sz="2800" b="1" dirty="0">
                <a:solidFill>
                  <a:srgbClr val="0070C0"/>
                </a:solidFill>
                <a:latin typeface="Arial" panose="020B0604020202020204" pitchFamily="34" charset="0"/>
                <a:cs typeface="Arial" panose="020B0604020202020204" pitchFamily="34" charset="0"/>
              </a:rPr>
              <a:t>Fórmulas suplementadas con arginina/aceite de pescado en pacientes quirúrgicos de alto riesgo</a:t>
            </a:r>
          </a:p>
        </p:txBody>
      </p:sp>
      <p:graphicFrame>
        <p:nvGraphicFramePr>
          <p:cNvPr id="15" name="Group 62"/>
          <p:cNvGraphicFramePr>
            <a:graphicFrameLocks noGrp="1"/>
          </p:cNvGraphicFramePr>
          <p:nvPr>
            <p:extLst>
              <p:ext uri="{D42A27DB-BD31-4B8C-83A1-F6EECF244321}">
                <p14:modId xmlns:p14="http://schemas.microsoft.com/office/powerpoint/2010/main" val="858773968"/>
              </p:ext>
            </p:extLst>
          </p:nvPr>
        </p:nvGraphicFramePr>
        <p:xfrm>
          <a:off x="1058007" y="1504061"/>
          <a:ext cx="10075985" cy="4390629"/>
        </p:xfrm>
        <a:graphic>
          <a:graphicData uri="http://schemas.openxmlformats.org/drawingml/2006/table">
            <a:tbl>
              <a:tblPr/>
              <a:tblGrid>
                <a:gridCol w="3078396">
                  <a:extLst>
                    <a:ext uri="{9D8B030D-6E8A-4147-A177-3AD203B41FA5}">
                      <a16:colId xmlns:a16="http://schemas.microsoft.com/office/drawing/2014/main" val="20000"/>
                    </a:ext>
                  </a:extLst>
                </a:gridCol>
                <a:gridCol w="2864129">
                  <a:extLst>
                    <a:ext uri="{9D8B030D-6E8A-4147-A177-3AD203B41FA5}">
                      <a16:colId xmlns:a16="http://schemas.microsoft.com/office/drawing/2014/main" val="20001"/>
                    </a:ext>
                  </a:extLst>
                </a:gridCol>
                <a:gridCol w="4133460">
                  <a:extLst>
                    <a:ext uri="{9D8B030D-6E8A-4147-A177-3AD203B41FA5}">
                      <a16:colId xmlns:a16="http://schemas.microsoft.com/office/drawing/2014/main" val="20002"/>
                    </a:ext>
                  </a:extLst>
                </a:gridCol>
              </a:tblGrid>
              <a:tr h="655724">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800" b="1" i="0" u="none" strike="noStrike" cap="none" normalizeH="0" baseline="0" noProof="0" dirty="0">
                          <a:ln>
                            <a:noFill/>
                          </a:ln>
                          <a:solidFill>
                            <a:schemeClr val="bg1">
                              <a:alpha val="91000"/>
                            </a:schemeClr>
                          </a:solidFill>
                          <a:effectLst/>
                          <a:latin typeface="Arial" panose="020B0604020202020204" pitchFamily="34" charset="0"/>
                          <a:ea typeface="ヒラギノ角ゴ Pro W3" charset="-128"/>
                          <a:cs typeface="Arial" panose="020B0604020202020204" pitchFamily="34" charset="0"/>
                        </a:rPr>
                        <a:t>Población</a:t>
                      </a:r>
                      <a:br>
                        <a:rPr kumimoji="0" lang="es-CO" sz="1800" b="1" i="0" u="none" strike="noStrike" cap="none" normalizeH="0" baseline="0" noProof="0" dirty="0">
                          <a:ln>
                            <a:noFill/>
                          </a:ln>
                          <a:solidFill>
                            <a:schemeClr val="bg1">
                              <a:alpha val="91000"/>
                            </a:schemeClr>
                          </a:solidFill>
                          <a:effectLst/>
                          <a:latin typeface="Arial" panose="020B0604020202020204" pitchFamily="34" charset="0"/>
                          <a:ea typeface="ヒラギノ角ゴ Pro W3" charset="-128"/>
                          <a:cs typeface="Arial" panose="020B0604020202020204" pitchFamily="34" charset="0"/>
                        </a:rPr>
                      </a:br>
                      <a:r>
                        <a:rPr kumimoji="0" lang="es-CO" sz="1800" b="1" i="0" u="none" strike="noStrike" cap="none" normalizeH="0" baseline="0" noProof="0" dirty="0">
                          <a:ln>
                            <a:noFill/>
                          </a:ln>
                          <a:solidFill>
                            <a:schemeClr val="bg1">
                              <a:alpha val="91000"/>
                            </a:schemeClr>
                          </a:solidFill>
                          <a:effectLst/>
                          <a:latin typeface="Arial" panose="020B0604020202020204" pitchFamily="34" charset="0"/>
                          <a:ea typeface="ヒラギノ角ゴ Pro W3" charset="-128"/>
                          <a:cs typeface="Arial" panose="020B0604020202020204" pitchFamily="34" charset="0"/>
                        </a:rPr>
                        <a:t>(Total N= 1918)</a:t>
                      </a: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rgbClr val="0070C0">
                        <a:alpha val="91000"/>
                      </a:srgbClr>
                    </a:solid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800" b="1" i="0" u="none" strike="noStrike" cap="none" normalizeH="0" baseline="0" noProof="0" dirty="0">
                          <a:ln>
                            <a:noFill/>
                          </a:ln>
                          <a:solidFill>
                            <a:schemeClr val="bg1">
                              <a:alpha val="91000"/>
                            </a:schemeClr>
                          </a:solidFill>
                          <a:effectLst/>
                          <a:latin typeface="Arial" panose="020B0604020202020204" pitchFamily="34" charset="0"/>
                          <a:ea typeface="ヒラギノ角ゴ Pro W3" charset="-128"/>
                          <a:cs typeface="Arial" panose="020B0604020202020204" pitchFamily="34" charset="0"/>
                        </a:rPr>
                        <a:t>Fórmulas</a:t>
                      </a: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rgbClr val="0070C0">
                        <a:alpha val="91000"/>
                      </a:srgbClr>
                    </a:solid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800" b="1" i="0" u="none" strike="noStrike" cap="none" normalizeH="0" baseline="0" noProof="0" dirty="0">
                          <a:ln>
                            <a:noFill/>
                          </a:ln>
                          <a:solidFill>
                            <a:srgbClr val="FFFFFF"/>
                          </a:solidFill>
                          <a:effectLst/>
                          <a:latin typeface="Arial" panose="020B0604020202020204" pitchFamily="34" charset="0"/>
                          <a:ea typeface="ヒラギノ角ゴ Pro W3" charset="-128"/>
                          <a:cs typeface="Arial" panose="020B0604020202020204" pitchFamily="34" charset="0"/>
                        </a:rPr>
                        <a:t>Resultados</a:t>
                      </a: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rgbClr val="265278"/>
                    </a:solidFill>
                  </a:tcPr>
                </a:tc>
                <a:extLst>
                  <a:ext uri="{0D108BD9-81ED-4DB2-BD59-A6C34878D82A}">
                    <a16:rowId xmlns:a16="http://schemas.microsoft.com/office/drawing/2014/main" val="10000"/>
                  </a:ext>
                </a:extLst>
              </a:tr>
              <a:tr h="1098502">
                <a:tc>
                  <a:txBody>
                    <a:bodyPr/>
                    <a:lstStyle/>
                    <a:p>
                      <a:pPr algn="ctr"/>
                      <a:r>
                        <a:rPr lang="es-CO" sz="1400" b="1" kern="1200" baseline="0" noProof="0" dirty="0">
                          <a:solidFill>
                            <a:schemeClr val="tx2">
                              <a:lumMod val="50000"/>
                              <a:alpha val="91000"/>
                            </a:schemeClr>
                          </a:solidFill>
                          <a:latin typeface="Arial" panose="020B0604020202020204" pitchFamily="34" charset="0"/>
                          <a:ea typeface="+mn-ea"/>
                          <a:cs typeface="Arial" panose="020B0604020202020204" pitchFamily="34" charset="0"/>
                        </a:rPr>
                        <a:t>Cirugía gastrointestinal</a:t>
                      </a:r>
                    </a:p>
                    <a:p>
                      <a:pPr algn="ctr"/>
                      <a:r>
                        <a:rPr lang="es-CO" sz="1400" b="1" kern="1200" baseline="0" noProof="0" dirty="0">
                          <a:solidFill>
                            <a:schemeClr val="tx2">
                              <a:lumMod val="50000"/>
                              <a:alpha val="91000"/>
                            </a:schemeClr>
                          </a:solidFill>
                          <a:latin typeface="Arial" panose="020B0604020202020204" pitchFamily="34" charset="0"/>
                          <a:ea typeface="+mn-ea"/>
                          <a:cs typeface="Arial" panose="020B0604020202020204" pitchFamily="34" charset="0"/>
                        </a:rPr>
                        <a:t>de cáncer</a:t>
                      </a:r>
                    </a:p>
                    <a:p>
                      <a:pPr algn="ctr"/>
                      <a:r>
                        <a:rPr lang="es-CO" sz="1400" b="1" kern="1200" baseline="0" noProof="0" dirty="0">
                          <a:solidFill>
                            <a:schemeClr val="tx2">
                              <a:lumMod val="50000"/>
                              <a:alpha val="91000"/>
                            </a:schemeClr>
                          </a:solidFill>
                          <a:latin typeface="Arial" panose="020B0604020202020204" pitchFamily="34" charset="0"/>
                          <a:ea typeface="+mn-ea"/>
                          <a:cs typeface="Arial" panose="020B0604020202020204" pitchFamily="34" charset="0"/>
                        </a:rPr>
                        <a:t>(15 estudios)</a:t>
                      </a:r>
                      <a:endParaRPr kumimoji="0" lang="es-CO" sz="1400" b="1" i="0" u="none" strike="noStrike" cap="none" normalizeH="0" baseline="0" noProof="0" dirty="0">
                        <a:ln>
                          <a:noFill/>
                        </a:ln>
                        <a:solidFill>
                          <a:schemeClr val="tx2">
                            <a:lumMod val="50000"/>
                            <a:alpha val="91000"/>
                          </a:schemeClr>
                        </a:solidFill>
                        <a:effectLst/>
                        <a:latin typeface="Arial" panose="020B0604020202020204" pitchFamily="34" charset="0"/>
                        <a:ea typeface="ヒラギノ角ゴ Pro W3" charset="-128"/>
                        <a:cs typeface="Arial" panose="020B0604020202020204" pitchFamily="34" charset="0"/>
                      </a:endParaRP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chemeClr val="accent1">
                        <a:lumMod val="20000"/>
                        <a:lumOff val="80000"/>
                        <a:alpha val="91000"/>
                      </a:schemeClr>
                    </a:solidFill>
                  </a:tcPr>
                </a:tc>
                <a:tc>
                  <a:txBody>
                    <a:bodyPr/>
                    <a:lstStyle/>
                    <a:p>
                      <a:pPr algn="ctr"/>
                      <a:r>
                        <a:rPr lang="es-CO" sz="1400" b="1" kern="1200" baseline="0" noProof="0" dirty="0">
                          <a:solidFill>
                            <a:schemeClr val="tx2">
                              <a:lumMod val="50000"/>
                              <a:alpha val="91000"/>
                            </a:schemeClr>
                          </a:solidFill>
                          <a:latin typeface="Arial" panose="020B0604020202020204" pitchFamily="34" charset="0"/>
                          <a:ea typeface="+mn-ea"/>
                          <a:cs typeface="Arial" panose="020B0604020202020204" pitchFamily="34" charset="0"/>
                        </a:rPr>
                        <a:t>Arginina y aceite</a:t>
                      </a:r>
                      <a:br>
                        <a:rPr lang="es-CO" sz="1400" b="1" kern="1200" baseline="0" noProof="0" dirty="0">
                          <a:solidFill>
                            <a:schemeClr val="tx2">
                              <a:lumMod val="50000"/>
                              <a:alpha val="91000"/>
                            </a:schemeClr>
                          </a:solidFill>
                          <a:latin typeface="Arial" panose="020B0604020202020204" pitchFamily="34" charset="0"/>
                          <a:ea typeface="+mn-ea"/>
                          <a:cs typeface="Arial" panose="020B0604020202020204" pitchFamily="34" charset="0"/>
                        </a:rPr>
                      </a:br>
                      <a:r>
                        <a:rPr lang="es-CO" sz="1400" b="1" kern="1200" baseline="0" noProof="0" dirty="0">
                          <a:solidFill>
                            <a:schemeClr val="tx2">
                              <a:lumMod val="50000"/>
                              <a:alpha val="91000"/>
                            </a:schemeClr>
                          </a:solidFill>
                          <a:latin typeface="Arial" panose="020B0604020202020204" pitchFamily="34" charset="0"/>
                          <a:ea typeface="+mn-ea"/>
                          <a:cs typeface="Arial" panose="020B0604020202020204" pitchFamily="34" charset="0"/>
                        </a:rPr>
                        <a:t>de pescado</a:t>
                      </a:r>
                      <a:br>
                        <a:rPr lang="es-CO" sz="1400" b="1" kern="1200" baseline="0" noProof="0" dirty="0">
                          <a:solidFill>
                            <a:schemeClr val="tx2">
                              <a:lumMod val="50000"/>
                              <a:alpha val="91000"/>
                            </a:schemeClr>
                          </a:solidFill>
                          <a:latin typeface="Arial" panose="020B0604020202020204" pitchFamily="34" charset="0"/>
                          <a:ea typeface="+mn-ea"/>
                          <a:cs typeface="Arial" panose="020B0604020202020204" pitchFamily="34" charset="0"/>
                        </a:rPr>
                      </a:br>
                      <a:r>
                        <a:rPr lang="es-CO" sz="1400" b="1" kern="1200" baseline="0" noProof="0" dirty="0">
                          <a:solidFill>
                            <a:schemeClr val="tx2">
                              <a:lumMod val="50000"/>
                              <a:alpha val="91000"/>
                            </a:schemeClr>
                          </a:solidFill>
                          <a:latin typeface="Arial" panose="020B0604020202020204" pitchFamily="34" charset="0"/>
                          <a:ea typeface="+mn-ea"/>
                          <a:cs typeface="Arial" panose="020B0604020202020204" pitchFamily="34" charset="0"/>
                        </a:rPr>
                        <a:t>(18 estudios)</a:t>
                      </a:r>
                      <a:endParaRPr kumimoji="0" lang="es-CO" sz="1400" b="1" i="0" u="none" strike="noStrike" cap="none" normalizeH="0" baseline="0" noProof="0" dirty="0">
                        <a:ln>
                          <a:noFill/>
                        </a:ln>
                        <a:solidFill>
                          <a:schemeClr val="tx2">
                            <a:lumMod val="50000"/>
                            <a:alpha val="91000"/>
                          </a:schemeClr>
                        </a:solidFill>
                        <a:effectLst/>
                        <a:latin typeface="Arial" panose="020B0604020202020204" pitchFamily="34" charset="0"/>
                        <a:ea typeface="ヒラギノ角ゴ Pro W3" charset="-128"/>
                        <a:cs typeface="Arial" panose="020B0604020202020204" pitchFamily="34" charset="0"/>
                      </a:endParaRP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chemeClr val="accent1">
                        <a:lumMod val="20000"/>
                        <a:lumOff val="80000"/>
                        <a:alpha val="91000"/>
                      </a:schemeClr>
                    </a:solidFill>
                  </a:tcPr>
                </a:tc>
                <a:tc>
                  <a:txBody>
                    <a:bodyPr/>
                    <a:lstStyle/>
                    <a:p>
                      <a:pPr algn="ctr"/>
                      <a:r>
                        <a:rPr lang="es-CO" sz="1400" b="1" kern="1200" baseline="0" noProof="0" dirty="0">
                          <a:solidFill>
                            <a:schemeClr val="bg1">
                              <a:alpha val="90000"/>
                            </a:schemeClr>
                          </a:solidFill>
                          <a:latin typeface="Arial" panose="020B0604020202020204" pitchFamily="34" charset="0"/>
                          <a:ea typeface="+mn-ea"/>
                          <a:cs typeface="Arial" panose="020B0604020202020204" pitchFamily="34" charset="0"/>
                        </a:rPr>
                        <a:t>Las fórmulas con arginina y</a:t>
                      </a:r>
                    </a:p>
                    <a:p>
                      <a:pPr algn="ctr"/>
                      <a:r>
                        <a:rPr lang="es-CO" sz="1400" b="1" kern="1200" baseline="0" noProof="0" dirty="0">
                          <a:solidFill>
                            <a:schemeClr val="bg1">
                              <a:alpha val="90000"/>
                            </a:schemeClr>
                          </a:solidFill>
                          <a:latin typeface="Arial" panose="020B0604020202020204" pitchFamily="34" charset="0"/>
                          <a:ea typeface="+mn-ea"/>
                          <a:cs typeface="Arial" panose="020B0604020202020204" pitchFamily="34" charset="0"/>
                        </a:rPr>
                        <a:t>aceites de pescado reducen</a:t>
                      </a:r>
                    </a:p>
                    <a:p>
                      <a:pPr algn="ctr"/>
                      <a:r>
                        <a:rPr lang="es-CO" sz="1400" b="1" kern="1200" baseline="0" noProof="0" dirty="0">
                          <a:solidFill>
                            <a:schemeClr val="bg1">
                              <a:alpha val="90000"/>
                            </a:schemeClr>
                          </a:solidFill>
                          <a:latin typeface="Arial" panose="020B0604020202020204" pitchFamily="34" charset="0"/>
                          <a:ea typeface="+mn-ea"/>
                          <a:cs typeface="Arial" panose="020B0604020202020204" pitchFamily="34" charset="0"/>
                        </a:rPr>
                        <a:t>significativamente infección</a:t>
                      </a:r>
                      <a:endParaRPr kumimoji="0" lang="es-CO" sz="1400" b="1" i="0" u="none" strike="noStrike" cap="none" normalizeH="0" baseline="0" noProof="0" dirty="0">
                        <a:ln>
                          <a:noFill/>
                        </a:ln>
                        <a:solidFill>
                          <a:schemeClr val="bg1">
                            <a:alpha val="90000"/>
                          </a:schemeClr>
                        </a:solidFill>
                        <a:effectLst/>
                        <a:latin typeface="Arial" panose="020B0604020202020204" pitchFamily="34" charset="0"/>
                        <a:ea typeface="ヒラギノ角ゴ Pro W3" charset="-128"/>
                        <a:cs typeface="Arial" panose="020B0604020202020204" pitchFamily="34" charset="0"/>
                        <a:sym typeface="Symbol" charset="2"/>
                      </a:endParaRP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rgbClr val="21A1D9">
                        <a:alpha val="90000"/>
                      </a:srgbClr>
                    </a:solidFill>
                  </a:tcPr>
                </a:tc>
                <a:extLst>
                  <a:ext uri="{0D108BD9-81ED-4DB2-BD59-A6C34878D82A}">
                    <a16:rowId xmlns:a16="http://schemas.microsoft.com/office/drawing/2014/main" val="10001"/>
                  </a:ext>
                </a:extLst>
              </a:tr>
              <a:tr h="878801">
                <a:tc>
                  <a:txBody>
                    <a:bodyPr/>
                    <a:lstStyle/>
                    <a:p>
                      <a:pPr algn="ctr"/>
                      <a:r>
                        <a:rPr lang="es-CO" sz="1400" b="1" kern="1200" baseline="0" noProof="0" dirty="0">
                          <a:solidFill>
                            <a:schemeClr val="tx2">
                              <a:lumMod val="50000"/>
                              <a:alpha val="91000"/>
                            </a:schemeClr>
                          </a:solidFill>
                          <a:latin typeface="Arial" panose="020B0604020202020204" pitchFamily="34" charset="0"/>
                          <a:ea typeface="+mn-ea"/>
                          <a:cs typeface="Arial" panose="020B0604020202020204" pitchFamily="34" charset="0"/>
                        </a:rPr>
                        <a:t>Cirugía abdominal</a:t>
                      </a:r>
                      <a:br>
                        <a:rPr lang="es-CO" sz="1400" b="1" kern="1200" baseline="0" noProof="0" dirty="0">
                          <a:solidFill>
                            <a:schemeClr val="tx2">
                              <a:lumMod val="50000"/>
                              <a:alpha val="91000"/>
                            </a:schemeClr>
                          </a:solidFill>
                          <a:latin typeface="Arial" panose="020B0604020202020204" pitchFamily="34" charset="0"/>
                          <a:ea typeface="+mn-ea"/>
                          <a:cs typeface="Arial" panose="020B0604020202020204" pitchFamily="34" charset="0"/>
                        </a:rPr>
                      </a:br>
                      <a:r>
                        <a:rPr lang="es-CO" sz="1400" b="1" kern="1200" baseline="0" noProof="0" dirty="0">
                          <a:solidFill>
                            <a:schemeClr val="tx2">
                              <a:lumMod val="50000"/>
                              <a:alpha val="91000"/>
                            </a:schemeClr>
                          </a:solidFill>
                          <a:latin typeface="Arial" panose="020B0604020202020204" pitchFamily="34" charset="0"/>
                          <a:ea typeface="+mn-ea"/>
                          <a:cs typeface="Arial" panose="020B0604020202020204" pitchFamily="34" charset="0"/>
                        </a:rPr>
                        <a:t>general</a:t>
                      </a:r>
                    </a:p>
                    <a:p>
                      <a:pPr algn="ctr"/>
                      <a:r>
                        <a:rPr lang="es-CO" sz="1400" b="1" kern="1200" baseline="0" noProof="0" dirty="0">
                          <a:solidFill>
                            <a:schemeClr val="tx2">
                              <a:lumMod val="50000"/>
                              <a:alpha val="91000"/>
                            </a:schemeClr>
                          </a:solidFill>
                          <a:latin typeface="Arial" panose="020B0604020202020204" pitchFamily="34" charset="0"/>
                          <a:ea typeface="+mn-ea"/>
                          <a:cs typeface="Arial" panose="020B0604020202020204" pitchFamily="34" charset="0"/>
                        </a:rPr>
                        <a:t>(2 estudios)</a:t>
                      </a:r>
                      <a:endParaRPr kumimoji="0" lang="es-CO" sz="1400" b="1" i="0" u="none" strike="noStrike" cap="none" normalizeH="0" baseline="0" noProof="0" dirty="0">
                        <a:ln>
                          <a:noFill/>
                        </a:ln>
                        <a:solidFill>
                          <a:schemeClr val="tx2">
                            <a:lumMod val="50000"/>
                            <a:alpha val="91000"/>
                          </a:schemeClr>
                        </a:solidFill>
                        <a:effectLst/>
                        <a:latin typeface="Arial" panose="020B0604020202020204" pitchFamily="34" charset="0"/>
                        <a:ea typeface="ヒラギノ角ゴ Pro W3" charset="-128"/>
                        <a:cs typeface="Arial" panose="020B0604020202020204" pitchFamily="34" charset="0"/>
                      </a:endParaRP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chemeClr val="accent1">
                        <a:lumMod val="20000"/>
                        <a:lumOff val="80000"/>
                        <a:alpha val="91000"/>
                      </a:schemeClr>
                    </a:solidFill>
                  </a:tcPr>
                </a:tc>
                <a:tc>
                  <a:txBody>
                    <a:bodyPr/>
                    <a:lstStyle/>
                    <a:p>
                      <a:r>
                        <a:rPr lang="es-CO" sz="1400" b="1" kern="1200" baseline="0" noProof="0" dirty="0">
                          <a:solidFill>
                            <a:schemeClr val="tx2">
                              <a:lumMod val="50000"/>
                              <a:alpha val="91000"/>
                            </a:schemeClr>
                          </a:solidFill>
                          <a:latin typeface="Arial" panose="020B0604020202020204" pitchFamily="34" charset="0"/>
                          <a:ea typeface="+mn-ea"/>
                          <a:cs typeface="Arial" panose="020B0604020202020204" pitchFamily="34" charset="0"/>
                        </a:rPr>
                        <a:t>Sólo arginina</a:t>
                      </a:r>
                    </a:p>
                    <a:p>
                      <a:r>
                        <a:rPr lang="es-CO" sz="1400" b="1" kern="1200" baseline="0" noProof="0" dirty="0">
                          <a:solidFill>
                            <a:schemeClr val="tx2">
                              <a:lumMod val="50000"/>
                              <a:alpha val="91000"/>
                            </a:schemeClr>
                          </a:solidFill>
                          <a:latin typeface="Arial" panose="020B0604020202020204" pitchFamily="34" charset="0"/>
                          <a:ea typeface="+mn-ea"/>
                          <a:cs typeface="Arial" panose="020B0604020202020204" pitchFamily="34" charset="0"/>
                        </a:rPr>
                        <a:t>(2 estudios)</a:t>
                      </a:r>
                      <a:endParaRPr kumimoji="0" lang="es-CO" sz="1400" b="1" i="0" u="none" strike="noStrike" cap="none" normalizeH="0" baseline="0" noProof="0" dirty="0">
                        <a:ln>
                          <a:noFill/>
                        </a:ln>
                        <a:solidFill>
                          <a:schemeClr val="tx2">
                            <a:lumMod val="50000"/>
                            <a:alpha val="91000"/>
                          </a:schemeClr>
                        </a:solidFill>
                        <a:effectLst/>
                        <a:latin typeface="Arial" panose="020B0604020202020204" pitchFamily="34" charset="0"/>
                        <a:ea typeface="ヒラギノ角ゴ Pro W3" charset="-128"/>
                        <a:cs typeface="Arial" panose="020B0604020202020204" pitchFamily="34" charset="0"/>
                      </a:endParaRP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chemeClr val="accent1">
                        <a:lumMod val="20000"/>
                        <a:lumOff val="80000"/>
                        <a:alpha val="91000"/>
                      </a:schemeClr>
                    </a:solidFill>
                  </a:tcPr>
                </a:tc>
                <a:tc>
                  <a:txBody>
                    <a:bodyPr/>
                    <a:lstStyle/>
                    <a:p>
                      <a:pPr algn="ctr"/>
                      <a:r>
                        <a:rPr lang="es-CO" sz="1400" b="1" kern="1200" baseline="0" noProof="0" dirty="0">
                          <a:solidFill>
                            <a:schemeClr val="bg1">
                              <a:alpha val="90000"/>
                            </a:schemeClr>
                          </a:solidFill>
                          <a:latin typeface="Arial" panose="020B0604020202020204" pitchFamily="34" charset="0"/>
                          <a:ea typeface="+mn-ea"/>
                          <a:cs typeface="Arial" panose="020B0604020202020204" pitchFamily="34" charset="0"/>
                        </a:rPr>
                        <a:t>Riesgo de contraer infecciones</a:t>
                      </a:r>
                    </a:p>
                    <a:p>
                      <a:pPr algn="ctr"/>
                      <a:r>
                        <a:rPr lang="es-CO" sz="1400" b="1" kern="1200" baseline="0" noProof="0" dirty="0">
                          <a:solidFill>
                            <a:schemeClr val="bg1">
                              <a:alpha val="90000"/>
                            </a:schemeClr>
                          </a:solidFill>
                          <a:latin typeface="Arial" panose="020B0604020202020204" pitchFamily="34" charset="0"/>
                          <a:ea typeface="+mn-ea"/>
                          <a:cs typeface="Arial" panose="020B0604020202020204" pitchFamily="34" charset="0"/>
                        </a:rPr>
                        <a:t>  (O 0.49; IC 95%, 0.39-0.62,</a:t>
                      </a:r>
                    </a:p>
                    <a:p>
                      <a:pPr algn="ctr"/>
                      <a:r>
                        <a:rPr lang="es-CO" sz="1400" b="1" i="1" kern="1200" baseline="0" noProof="0" dirty="0">
                          <a:solidFill>
                            <a:schemeClr val="bg1">
                              <a:alpha val="90000"/>
                            </a:schemeClr>
                          </a:solidFill>
                          <a:latin typeface="Arial" panose="020B0604020202020204" pitchFamily="34" charset="0"/>
                          <a:ea typeface="+mn-ea"/>
                          <a:cs typeface="Arial" panose="020B0604020202020204" pitchFamily="34" charset="0"/>
                        </a:rPr>
                        <a:t>  P&lt;.0001)</a:t>
                      </a:r>
                      <a:endParaRPr kumimoji="0" lang="es-CO" sz="1400" b="1" i="0" u="none" strike="noStrike" cap="none" normalizeH="0" baseline="0" noProof="0" dirty="0">
                        <a:ln>
                          <a:noFill/>
                        </a:ln>
                        <a:solidFill>
                          <a:schemeClr val="bg1">
                            <a:alpha val="90000"/>
                          </a:schemeClr>
                        </a:solidFill>
                        <a:effectLst/>
                        <a:latin typeface="Arial" panose="020B0604020202020204" pitchFamily="34" charset="0"/>
                        <a:ea typeface="ヒラギノ角ゴ Pro W3" charset="-128"/>
                        <a:cs typeface="Arial" panose="020B0604020202020204" pitchFamily="34" charset="0"/>
                        <a:sym typeface="Symbol" charset="2"/>
                      </a:endParaRP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rgbClr val="21A1D9">
                        <a:alpha val="90000"/>
                      </a:srgbClr>
                    </a:solidFill>
                  </a:tcPr>
                </a:tc>
                <a:extLst>
                  <a:ext uri="{0D108BD9-81ED-4DB2-BD59-A6C34878D82A}">
                    <a16:rowId xmlns:a16="http://schemas.microsoft.com/office/drawing/2014/main" val="10002"/>
                  </a:ext>
                </a:extLst>
              </a:tr>
              <a:tr h="878801">
                <a:tc>
                  <a:txBody>
                    <a:bodyPr/>
                    <a:lstStyle/>
                    <a:p>
                      <a:pPr algn="ctr"/>
                      <a:r>
                        <a:rPr lang="es-CO" sz="1400" b="1" kern="1200" baseline="0" noProof="0" dirty="0">
                          <a:solidFill>
                            <a:schemeClr val="tx2">
                              <a:lumMod val="50000"/>
                              <a:alpha val="91000"/>
                            </a:schemeClr>
                          </a:solidFill>
                          <a:latin typeface="Arial" panose="020B0604020202020204" pitchFamily="34" charset="0"/>
                          <a:ea typeface="+mn-ea"/>
                          <a:cs typeface="Arial" panose="020B0604020202020204" pitchFamily="34" charset="0"/>
                        </a:rPr>
                        <a:t>Resección de cáncer</a:t>
                      </a:r>
                      <a:br>
                        <a:rPr lang="es-CO" sz="1400" b="1" kern="1200" baseline="0" noProof="0" dirty="0">
                          <a:solidFill>
                            <a:schemeClr val="tx2">
                              <a:lumMod val="50000"/>
                              <a:alpha val="91000"/>
                            </a:schemeClr>
                          </a:solidFill>
                          <a:latin typeface="Arial" panose="020B0604020202020204" pitchFamily="34" charset="0"/>
                          <a:ea typeface="+mn-ea"/>
                          <a:cs typeface="Arial" panose="020B0604020202020204" pitchFamily="34" charset="0"/>
                        </a:rPr>
                      </a:br>
                      <a:r>
                        <a:rPr lang="es-CO" sz="1400" b="1" kern="1200" baseline="0" noProof="0" dirty="0">
                          <a:solidFill>
                            <a:schemeClr val="tx2">
                              <a:lumMod val="50000"/>
                              <a:alpha val="91000"/>
                            </a:schemeClr>
                          </a:solidFill>
                          <a:latin typeface="Arial" panose="020B0604020202020204" pitchFamily="34" charset="0"/>
                          <a:ea typeface="+mn-ea"/>
                          <a:cs typeface="Arial" panose="020B0604020202020204" pitchFamily="34" charset="0"/>
                        </a:rPr>
                        <a:t>en cabeza y cuello</a:t>
                      </a:r>
                    </a:p>
                    <a:p>
                      <a:pPr algn="ctr"/>
                      <a:r>
                        <a:rPr lang="es-CO" sz="1400" b="1" kern="1200" baseline="0" noProof="0" dirty="0">
                          <a:solidFill>
                            <a:schemeClr val="tx2">
                              <a:lumMod val="50000"/>
                              <a:alpha val="91000"/>
                            </a:schemeClr>
                          </a:solidFill>
                          <a:latin typeface="Arial" panose="020B0604020202020204" pitchFamily="34" charset="0"/>
                          <a:ea typeface="+mn-ea"/>
                          <a:cs typeface="Arial" panose="020B0604020202020204" pitchFamily="34" charset="0"/>
                        </a:rPr>
                        <a:t>(3 estudios)</a:t>
                      </a:r>
                      <a:endParaRPr kumimoji="0" lang="es-CO" sz="1400" b="1" i="0" u="none" strike="noStrike" cap="none" normalizeH="0" baseline="0" noProof="0" dirty="0">
                        <a:ln>
                          <a:noFill/>
                        </a:ln>
                        <a:solidFill>
                          <a:schemeClr val="tx2">
                            <a:lumMod val="50000"/>
                            <a:alpha val="91000"/>
                          </a:schemeClr>
                        </a:solidFill>
                        <a:effectLst/>
                        <a:latin typeface="Arial" panose="020B0604020202020204" pitchFamily="34" charset="0"/>
                        <a:ea typeface="ヒラギノ角ゴ Pro W3" charset="-128"/>
                        <a:cs typeface="Arial" panose="020B0604020202020204" pitchFamily="34" charset="0"/>
                      </a:endParaRP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chemeClr val="accent1">
                        <a:lumMod val="20000"/>
                        <a:lumOff val="80000"/>
                        <a:alpha val="91000"/>
                      </a:schemeClr>
                    </a:solidFill>
                  </a:tcPr>
                </a:tc>
                <a:tc>
                  <a:txBody>
                    <a:bodyPr/>
                    <a:lstStyle/>
                    <a:p>
                      <a:pPr algn="ctr"/>
                      <a:r>
                        <a:rPr lang="es-CO" sz="1400" b="1" kern="1200" baseline="0" noProof="0" dirty="0">
                          <a:solidFill>
                            <a:schemeClr val="tx2">
                              <a:lumMod val="50000"/>
                              <a:alpha val="91000"/>
                            </a:schemeClr>
                          </a:solidFill>
                          <a:latin typeface="Arial" panose="020B0604020202020204" pitchFamily="34" charset="0"/>
                          <a:ea typeface="+mn-ea"/>
                          <a:cs typeface="Arial" panose="020B0604020202020204" pitchFamily="34" charset="0"/>
                        </a:rPr>
                        <a:t>Sólo aceite de pescado</a:t>
                      </a:r>
                    </a:p>
                    <a:p>
                      <a:pPr algn="ctr"/>
                      <a:r>
                        <a:rPr lang="es-CO" sz="1400" b="1" kern="1200" baseline="0" noProof="0" dirty="0">
                          <a:solidFill>
                            <a:schemeClr val="tx2">
                              <a:lumMod val="50000"/>
                              <a:alpha val="91000"/>
                            </a:schemeClr>
                          </a:solidFill>
                          <a:latin typeface="Arial" panose="020B0604020202020204" pitchFamily="34" charset="0"/>
                          <a:ea typeface="+mn-ea"/>
                          <a:cs typeface="Arial" panose="020B0604020202020204" pitchFamily="34" charset="0"/>
                        </a:rPr>
                        <a:t>(2 estudios)</a:t>
                      </a:r>
                      <a:endParaRPr kumimoji="0" lang="es-CO" sz="1400" b="1" i="0" u="none" strike="noStrike" cap="none" normalizeH="0" baseline="0" noProof="0" dirty="0">
                        <a:ln>
                          <a:noFill/>
                        </a:ln>
                        <a:solidFill>
                          <a:schemeClr val="tx2">
                            <a:lumMod val="50000"/>
                            <a:alpha val="91000"/>
                          </a:schemeClr>
                        </a:solidFill>
                        <a:effectLst/>
                        <a:latin typeface="Arial" panose="020B0604020202020204" pitchFamily="34" charset="0"/>
                        <a:ea typeface="ヒラギノ角ゴ Pro W3" charset="-128"/>
                        <a:cs typeface="Arial" panose="020B0604020202020204" pitchFamily="34" charset="0"/>
                      </a:endParaRP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chemeClr val="accent1">
                        <a:lumMod val="20000"/>
                        <a:lumOff val="80000"/>
                        <a:alpha val="91000"/>
                      </a:schemeClr>
                    </a:solidFill>
                  </a:tcPr>
                </a:tc>
                <a:tc>
                  <a:txBody>
                    <a:bodyPr/>
                    <a:lstStyle/>
                    <a:p>
                      <a:pPr algn="ctr"/>
                      <a:r>
                        <a:rPr lang="es-CO" sz="1400" b="1" kern="1200" baseline="0" noProof="0" dirty="0">
                          <a:solidFill>
                            <a:schemeClr val="bg1">
                              <a:alpha val="90000"/>
                            </a:schemeClr>
                          </a:solidFill>
                          <a:latin typeface="Arial" panose="020B0604020202020204" pitchFamily="34" charset="0"/>
                          <a:ea typeface="+mn-ea"/>
                          <a:cs typeface="Arial" panose="020B0604020202020204" pitchFamily="34" charset="0"/>
                        </a:rPr>
                        <a:t>Complicación de heridas</a:t>
                      </a:r>
                    </a:p>
                    <a:p>
                      <a:pPr algn="ctr"/>
                      <a:r>
                        <a:rPr lang="es-CO" sz="1400" b="1" kern="1200" baseline="0" noProof="0" dirty="0">
                          <a:solidFill>
                            <a:schemeClr val="bg1">
                              <a:alpha val="90000"/>
                            </a:schemeClr>
                          </a:solidFill>
                          <a:latin typeface="Arial" panose="020B0604020202020204" pitchFamily="34" charset="0"/>
                          <a:ea typeface="+mn-ea"/>
                          <a:cs typeface="Arial" panose="020B0604020202020204" pitchFamily="34" charset="0"/>
                        </a:rPr>
                        <a:t>(O 0.60; IC 95%, 0.40-0.91,</a:t>
                      </a:r>
                    </a:p>
                    <a:p>
                      <a:pPr algn="ctr"/>
                      <a:r>
                        <a:rPr lang="es-CO" sz="1400" b="1" i="1" kern="1200" baseline="0" noProof="0" dirty="0">
                          <a:solidFill>
                            <a:schemeClr val="bg1">
                              <a:alpha val="90000"/>
                            </a:schemeClr>
                          </a:solidFill>
                          <a:latin typeface="Arial" panose="020B0604020202020204" pitchFamily="34" charset="0"/>
                          <a:ea typeface="+mn-ea"/>
                          <a:cs typeface="Arial" panose="020B0604020202020204" pitchFamily="34" charset="0"/>
                        </a:rPr>
                        <a:t>  P=.02)</a:t>
                      </a:r>
                      <a:endParaRPr kumimoji="0" lang="es-CO" sz="1400" b="1" i="0" u="none" strike="noStrike" cap="none" normalizeH="0" baseline="0" noProof="0" dirty="0">
                        <a:ln>
                          <a:noFill/>
                        </a:ln>
                        <a:solidFill>
                          <a:schemeClr val="bg1">
                            <a:alpha val="90000"/>
                          </a:schemeClr>
                        </a:solidFill>
                        <a:effectLst/>
                        <a:latin typeface="Arial" panose="020B0604020202020204" pitchFamily="34" charset="0"/>
                        <a:ea typeface="ヒラギノ角ゴ Pro W3" charset="-128"/>
                        <a:cs typeface="Arial" panose="020B0604020202020204" pitchFamily="34" charset="0"/>
                        <a:sym typeface="Symbol" charset="2"/>
                      </a:endParaRP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rgbClr val="21A1D9">
                        <a:alpha val="90000"/>
                      </a:srgbClr>
                    </a:solidFill>
                  </a:tcPr>
                </a:tc>
                <a:extLst>
                  <a:ext uri="{0D108BD9-81ED-4DB2-BD59-A6C34878D82A}">
                    <a16:rowId xmlns:a16="http://schemas.microsoft.com/office/drawing/2014/main" val="10003"/>
                  </a:ext>
                </a:extLst>
              </a:tr>
              <a:tr h="878801">
                <a:tc>
                  <a:txBody>
                    <a:bodyPr/>
                    <a:lstStyle/>
                    <a:p>
                      <a:pPr algn="ctr"/>
                      <a:r>
                        <a:rPr lang="es-CO" sz="1400" b="1" kern="1200" baseline="0" noProof="0" dirty="0">
                          <a:solidFill>
                            <a:schemeClr val="tx2">
                              <a:lumMod val="50000"/>
                              <a:alpha val="91000"/>
                            </a:schemeClr>
                          </a:solidFill>
                          <a:latin typeface="Arial" panose="020B0604020202020204" pitchFamily="34" charset="0"/>
                          <a:ea typeface="+mn-ea"/>
                          <a:cs typeface="Arial" panose="020B0604020202020204" pitchFamily="34" charset="0"/>
                        </a:rPr>
                        <a:t>Cirugía cardíaca de alto riesgo</a:t>
                      </a:r>
                      <a:endParaRPr kumimoji="0" lang="es-CO" sz="1400" b="1" i="0" u="none" strike="noStrike" cap="none" normalizeH="0" baseline="0" noProof="0" dirty="0">
                        <a:ln>
                          <a:noFill/>
                        </a:ln>
                        <a:solidFill>
                          <a:schemeClr val="tx2">
                            <a:lumMod val="50000"/>
                            <a:alpha val="91000"/>
                          </a:schemeClr>
                        </a:solidFill>
                        <a:effectLst/>
                        <a:latin typeface="Arial" panose="020B0604020202020204" pitchFamily="34" charset="0"/>
                        <a:ea typeface="ヒラギノ角ゴ Pro W3" charset="-128"/>
                        <a:cs typeface="Arial" panose="020B0604020202020204" pitchFamily="34" charset="0"/>
                      </a:endParaRP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chemeClr val="accent1">
                        <a:lumMod val="20000"/>
                        <a:lumOff val="80000"/>
                        <a:alpha val="91000"/>
                      </a:schemeClr>
                    </a:solidFill>
                  </a:tcPr>
                </a:tc>
                <a:tc>
                  <a:txBody>
                    <a:bodyPr/>
                    <a:lstStyle/>
                    <a:p>
                      <a:pPr algn="ctr"/>
                      <a:endParaRPr kumimoji="0" lang="es-CO" sz="1400" b="1" i="0" u="none" strike="noStrike" cap="none" normalizeH="0" baseline="0" noProof="0" dirty="0">
                        <a:ln>
                          <a:noFill/>
                        </a:ln>
                        <a:solidFill>
                          <a:schemeClr val="tx2">
                            <a:lumMod val="50000"/>
                            <a:alpha val="91000"/>
                          </a:schemeClr>
                        </a:solidFill>
                        <a:effectLst/>
                        <a:latin typeface="Arial" panose="020B0604020202020204" pitchFamily="34" charset="0"/>
                        <a:ea typeface="ヒラギノ角ゴ Pro W3" charset="-128"/>
                        <a:cs typeface="Arial" panose="020B0604020202020204" pitchFamily="34" charset="0"/>
                      </a:endParaRP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chemeClr val="accent1">
                        <a:lumMod val="20000"/>
                        <a:lumOff val="80000"/>
                        <a:alpha val="91000"/>
                      </a:schemeClr>
                    </a:solidFill>
                  </a:tcPr>
                </a:tc>
                <a:tc>
                  <a:txBody>
                    <a:bodyPr/>
                    <a:lstStyle/>
                    <a:p>
                      <a:pPr algn="ctr"/>
                      <a:r>
                        <a:rPr lang="es-CO" sz="1400" b="1" kern="1200" baseline="0" noProof="0" dirty="0">
                          <a:solidFill>
                            <a:schemeClr val="bg1">
                              <a:alpha val="90000"/>
                            </a:schemeClr>
                          </a:solidFill>
                          <a:latin typeface="Arial" panose="020B0604020202020204" pitchFamily="34" charset="0"/>
                          <a:ea typeface="+mn-ea"/>
                          <a:cs typeface="Arial" panose="020B0604020202020204" pitchFamily="34" charset="0"/>
                        </a:rPr>
                        <a:t>Duración de la estancia</a:t>
                      </a:r>
                    </a:p>
                    <a:p>
                      <a:pPr algn="ctr"/>
                      <a:r>
                        <a:rPr lang="es-CO" sz="1400" b="1" kern="1200" baseline="0" noProof="0" dirty="0">
                          <a:solidFill>
                            <a:schemeClr val="bg1">
                              <a:alpha val="90000"/>
                            </a:schemeClr>
                          </a:solidFill>
                          <a:latin typeface="Arial" panose="020B0604020202020204" pitchFamily="34" charset="0"/>
                          <a:ea typeface="+mn-ea"/>
                          <a:cs typeface="Arial" panose="020B0604020202020204" pitchFamily="34" charset="0"/>
                        </a:rPr>
                        <a:t>  (-3.03 días; IC 95%, de -3.43</a:t>
                      </a:r>
                    </a:p>
                    <a:p>
                      <a:pPr algn="ctr"/>
                      <a:r>
                        <a:rPr lang="es-CO" sz="1400" b="1" kern="1200" baseline="0" noProof="0" dirty="0">
                          <a:solidFill>
                            <a:schemeClr val="bg1">
                              <a:alpha val="90000"/>
                            </a:schemeClr>
                          </a:solidFill>
                          <a:latin typeface="Arial" panose="020B0604020202020204" pitchFamily="34" charset="0"/>
                          <a:ea typeface="+mn-ea"/>
                          <a:cs typeface="Arial" panose="020B0604020202020204" pitchFamily="34" charset="0"/>
                        </a:rPr>
                        <a:t>  a -2.64 días, </a:t>
                      </a:r>
                      <a:r>
                        <a:rPr lang="es-CO" sz="1400" b="1" i="1" kern="1200" baseline="0" noProof="0" dirty="0">
                          <a:solidFill>
                            <a:schemeClr val="bg1">
                              <a:alpha val="90000"/>
                            </a:schemeClr>
                          </a:solidFill>
                          <a:latin typeface="Arial" panose="020B0604020202020204" pitchFamily="34" charset="0"/>
                          <a:ea typeface="+mn-ea"/>
                          <a:cs typeface="Arial" panose="020B0604020202020204" pitchFamily="34" charset="0"/>
                        </a:rPr>
                        <a:t>P&lt;.0001)</a:t>
                      </a:r>
                      <a:endParaRPr kumimoji="0" lang="es-CO" sz="1400" b="1" i="0" u="none" strike="noStrike" cap="none" normalizeH="0" baseline="0" noProof="0" dirty="0">
                        <a:ln>
                          <a:noFill/>
                        </a:ln>
                        <a:solidFill>
                          <a:schemeClr val="bg1">
                            <a:alpha val="90000"/>
                          </a:schemeClr>
                        </a:solidFill>
                        <a:effectLst/>
                        <a:latin typeface="Arial" panose="020B0604020202020204" pitchFamily="34" charset="0"/>
                        <a:ea typeface="ヒラギノ角ゴ Pro W3" charset="-128"/>
                        <a:cs typeface="Arial" panose="020B0604020202020204" pitchFamily="34" charset="0"/>
                        <a:sym typeface="Symbol" charset="2"/>
                      </a:endParaRP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rgbClr val="21A1D9">
                        <a:alpha val="90000"/>
                      </a:srgbClr>
                    </a:solidFill>
                  </a:tcPr>
                </a:tc>
                <a:extLst>
                  <a:ext uri="{0D108BD9-81ED-4DB2-BD59-A6C34878D82A}">
                    <a16:rowId xmlns:a16="http://schemas.microsoft.com/office/drawing/2014/main" val="10004"/>
                  </a:ext>
                </a:extLst>
              </a:tr>
            </a:tbl>
          </a:graphicData>
        </a:graphic>
      </p:graphicFrame>
      <p:sp>
        <p:nvSpPr>
          <p:cNvPr id="16" name="Text Box 14"/>
          <p:cNvSpPr txBox="1">
            <a:spLocks noChangeArrowheads="1"/>
          </p:cNvSpPr>
          <p:nvPr/>
        </p:nvSpPr>
        <p:spPr bwMode="auto">
          <a:xfrm>
            <a:off x="10304838" y="5958527"/>
            <a:ext cx="5580063" cy="338554"/>
          </a:xfrm>
          <a:prstGeom prst="rect">
            <a:avLst/>
          </a:prstGeom>
          <a:noFill/>
          <a:ln w="9525">
            <a:noFill/>
            <a:miter lim="800000"/>
            <a:headEnd/>
            <a:tailEnd/>
          </a:ln>
        </p:spPr>
        <p:txBody>
          <a:bodyPr wrap="square">
            <a:prstTxWarp prst="textNoShape">
              <a:avLst/>
            </a:prstTxWarp>
            <a:spAutoFit/>
          </a:bodyPr>
          <a:lstStyle/>
          <a:p>
            <a:pPr>
              <a:spcAft>
                <a:spcPts val="1200"/>
              </a:spcAft>
            </a:pPr>
            <a:r>
              <a:rPr lang="en-US" sz="1600" dirty="0">
                <a:solidFill>
                  <a:srgbClr val="595959"/>
                </a:solidFill>
                <a:latin typeface="Arial"/>
                <a:cs typeface="Arial"/>
              </a:rPr>
              <a:t>* </a:t>
            </a:r>
            <a:r>
              <a:rPr lang="en-US" sz="1600" i="1" dirty="0">
                <a:solidFill>
                  <a:srgbClr val="1969B5"/>
                </a:solidFill>
                <a:latin typeface="Arial"/>
                <a:cs typeface="Arial"/>
              </a:rPr>
              <a:t>P </a:t>
            </a:r>
            <a:r>
              <a:rPr lang="en-US" sz="1600" dirty="0">
                <a:solidFill>
                  <a:srgbClr val="1969B5"/>
                </a:solidFill>
                <a:latin typeface="Arial"/>
                <a:cs typeface="Arial"/>
              </a:rPr>
              <a:t>≤.05</a:t>
            </a:r>
          </a:p>
        </p:txBody>
      </p:sp>
      <p:sp>
        <p:nvSpPr>
          <p:cNvPr id="17" name="TextBox 3"/>
          <p:cNvSpPr txBox="1">
            <a:spLocks noChangeArrowheads="1"/>
          </p:cNvSpPr>
          <p:nvPr/>
        </p:nvSpPr>
        <p:spPr bwMode="auto">
          <a:xfrm>
            <a:off x="1058007" y="6004693"/>
            <a:ext cx="5562600" cy="246221"/>
          </a:xfrm>
          <a:prstGeom prst="rect">
            <a:avLst/>
          </a:prstGeom>
          <a:noFill/>
          <a:ln w="9525">
            <a:noFill/>
            <a:miter lim="800000"/>
            <a:headEnd/>
            <a:tailEnd/>
          </a:ln>
        </p:spPr>
        <p:txBody>
          <a:bodyPr wrap="square">
            <a:prstTxWarp prst="textNoShape">
              <a:avLst/>
            </a:prstTxWarp>
            <a:spAutoFit/>
          </a:bodyPr>
          <a:lstStyle/>
          <a:p>
            <a:pPr eaLnBrk="0" hangingPunct="0">
              <a:spcBef>
                <a:spcPct val="20000"/>
              </a:spcBef>
            </a:pPr>
            <a:r>
              <a:rPr lang="en-US" sz="1000" i="1" dirty="0" err="1">
                <a:solidFill>
                  <a:srgbClr val="0070C0"/>
                </a:solidFill>
                <a:latin typeface="Arial" panose="020B0604020202020204" pitchFamily="34" charset="0"/>
                <a:cs typeface="Arial" panose="020B0604020202020204" pitchFamily="34" charset="0"/>
              </a:rPr>
              <a:t>Marik</a:t>
            </a:r>
            <a:r>
              <a:rPr lang="en-US" sz="1000" i="1" dirty="0">
                <a:solidFill>
                  <a:srgbClr val="0070C0"/>
                </a:solidFill>
                <a:latin typeface="Arial" panose="020B0604020202020204" pitchFamily="34" charset="0"/>
                <a:cs typeface="Arial" panose="020B0604020202020204" pitchFamily="34" charset="0"/>
              </a:rPr>
              <a:t> PE, </a:t>
            </a:r>
            <a:r>
              <a:rPr lang="en-US" sz="1000" i="1" dirty="0" err="1">
                <a:solidFill>
                  <a:srgbClr val="0070C0"/>
                </a:solidFill>
                <a:latin typeface="Arial" panose="020B0604020202020204" pitchFamily="34" charset="0"/>
                <a:cs typeface="Arial" panose="020B0604020202020204" pitchFamily="34" charset="0"/>
              </a:rPr>
              <a:t>Zaloga</a:t>
            </a:r>
            <a:r>
              <a:rPr lang="en-US" sz="1000" i="1" dirty="0">
                <a:solidFill>
                  <a:srgbClr val="0070C0"/>
                </a:solidFill>
                <a:latin typeface="Arial" panose="020B0604020202020204" pitchFamily="34" charset="0"/>
                <a:cs typeface="Arial" panose="020B0604020202020204" pitchFamily="34" charset="0"/>
              </a:rPr>
              <a:t> GP.. JPEN J </a:t>
            </a:r>
            <a:r>
              <a:rPr lang="en-US" sz="1000" i="1" dirty="0" err="1">
                <a:solidFill>
                  <a:srgbClr val="0070C0"/>
                </a:solidFill>
                <a:latin typeface="Arial" panose="020B0604020202020204" pitchFamily="34" charset="0"/>
                <a:cs typeface="Arial" panose="020B0604020202020204" pitchFamily="34" charset="0"/>
              </a:rPr>
              <a:t>Parenter</a:t>
            </a:r>
            <a:r>
              <a:rPr lang="en-US" sz="1000" i="1" dirty="0">
                <a:solidFill>
                  <a:srgbClr val="0070C0"/>
                </a:solidFill>
                <a:latin typeface="Arial" panose="020B0604020202020204" pitchFamily="34" charset="0"/>
                <a:cs typeface="Arial" panose="020B0604020202020204" pitchFamily="34" charset="0"/>
              </a:rPr>
              <a:t> Enteral </a:t>
            </a:r>
            <a:r>
              <a:rPr lang="en-US" sz="1000" i="1" dirty="0" err="1">
                <a:solidFill>
                  <a:srgbClr val="0070C0"/>
                </a:solidFill>
                <a:latin typeface="Arial" panose="020B0604020202020204" pitchFamily="34" charset="0"/>
                <a:cs typeface="Arial" panose="020B0604020202020204" pitchFamily="34" charset="0"/>
              </a:rPr>
              <a:t>Nutr</a:t>
            </a:r>
            <a:r>
              <a:rPr lang="en-US" sz="1000" i="1" dirty="0">
                <a:solidFill>
                  <a:srgbClr val="0070C0"/>
                </a:solidFill>
                <a:latin typeface="Arial" panose="020B0604020202020204" pitchFamily="34" charset="0"/>
                <a:cs typeface="Arial" panose="020B0604020202020204" pitchFamily="34" charset="0"/>
              </a:rPr>
              <a:t> 2010;34:378-386.</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a:spLocks noGrp="1"/>
          </p:cNvSpPr>
          <p:nvPr>
            <p:ph type="title" idx="4294967295"/>
          </p:nvPr>
        </p:nvSpPr>
        <p:spPr>
          <a:xfrm>
            <a:off x="2857500" y="265895"/>
            <a:ext cx="6127750" cy="990600"/>
          </a:xfrm>
        </p:spPr>
        <p:txBody>
          <a:bodyPr/>
          <a:lstStyle/>
          <a:p>
            <a:pPr algn="ctr"/>
            <a:r>
              <a:rPr lang="es-CO" sz="3200" b="1" dirty="0">
                <a:solidFill>
                  <a:srgbClr val="0070C0"/>
                </a:solidFill>
                <a:latin typeface="Arial" panose="020B0604020202020204" pitchFamily="34" charset="0"/>
                <a:cs typeface="Arial" panose="020B0604020202020204" pitchFamily="34" charset="0"/>
              </a:rPr>
              <a:t>Terapia nutricional en cirugía</a:t>
            </a:r>
          </a:p>
        </p:txBody>
      </p:sp>
      <p:sp>
        <p:nvSpPr>
          <p:cNvPr id="7" name="TextBox 10"/>
          <p:cNvSpPr txBox="1">
            <a:spLocks noChangeArrowheads="1"/>
          </p:cNvSpPr>
          <p:nvPr/>
        </p:nvSpPr>
        <p:spPr bwMode="auto">
          <a:xfrm>
            <a:off x="738827" y="5636273"/>
            <a:ext cx="6477000" cy="246221"/>
          </a:xfrm>
          <a:prstGeom prst="rect">
            <a:avLst/>
          </a:prstGeom>
          <a:noFill/>
          <a:ln w="9525">
            <a:noFill/>
            <a:miter lim="800000"/>
            <a:headEnd/>
            <a:tailEnd/>
          </a:ln>
        </p:spPr>
        <p:txBody>
          <a:bodyPr wrap="square">
            <a:prstTxWarp prst="textNoShape">
              <a:avLst/>
            </a:prstTxWarp>
            <a:spAutoFit/>
          </a:bodyPr>
          <a:lstStyle/>
          <a:p>
            <a:pPr marL="954088"/>
            <a:r>
              <a:rPr lang="da-DK" sz="1000" i="1" dirty="0" err="1">
                <a:solidFill>
                  <a:schemeClr val="accent1">
                    <a:lumMod val="75000"/>
                  </a:schemeClr>
                </a:solidFill>
                <a:latin typeface="Arial"/>
                <a:cs typeface="Arial"/>
              </a:rPr>
              <a:t>Drover</a:t>
            </a:r>
            <a:r>
              <a:rPr lang="da-DK" sz="1000" i="1" dirty="0">
                <a:solidFill>
                  <a:schemeClr val="accent1">
                    <a:lumMod val="75000"/>
                  </a:schemeClr>
                </a:solidFill>
                <a:latin typeface="Arial"/>
                <a:cs typeface="Arial"/>
              </a:rPr>
              <a:t> J, et al. J Am </a:t>
            </a:r>
            <a:r>
              <a:rPr lang="da-DK" sz="1000" i="1" dirty="0" err="1">
                <a:solidFill>
                  <a:schemeClr val="accent1">
                    <a:lumMod val="75000"/>
                  </a:schemeClr>
                </a:solidFill>
                <a:latin typeface="Arial"/>
                <a:cs typeface="Arial"/>
              </a:rPr>
              <a:t>Coll</a:t>
            </a:r>
            <a:r>
              <a:rPr lang="da-DK" sz="1000" i="1" dirty="0">
                <a:solidFill>
                  <a:schemeClr val="accent1">
                    <a:lumMod val="75000"/>
                  </a:schemeClr>
                </a:solidFill>
                <a:latin typeface="Arial"/>
                <a:cs typeface="Arial"/>
              </a:rPr>
              <a:t> </a:t>
            </a:r>
            <a:r>
              <a:rPr lang="da-DK" sz="1000" i="1" dirty="0" err="1">
                <a:solidFill>
                  <a:schemeClr val="accent1">
                    <a:lumMod val="75000"/>
                  </a:schemeClr>
                </a:solidFill>
                <a:latin typeface="Arial"/>
                <a:cs typeface="Arial"/>
              </a:rPr>
              <a:t>Surg</a:t>
            </a:r>
            <a:r>
              <a:rPr lang="da-DK" sz="1000" i="1" dirty="0">
                <a:solidFill>
                  <a:schemeClr val="accent1">
                    <a:lumMod val="75000"/>
                  </a:schemeClr>
                </a:solidFill>
                <a:latin typeface="Arial"/>
                <a:cs typeface="Arial"/>
              </a:rPr>
              <a:t> 2011;212:385-399.</a:t>
            </a:r>
            <a:endParaRPr lang="en-US" sz="1000" i="1" dirty="0">
              <a:solidFill>
                <a:schemeClr val="accent1">
                  <a:lumMod val="75000"/>
                </a:schemeClr>
              </a:solidFill>
              <a:latin typeface="Arial"/>
              <a:cs typeface="Arial"/>
              <a:sym typeface="Arial" charset="0"/>
            </a:endParaRPr>
          </a:p>
        </p:txBody>
      </p:sp>
      <p:sp>
        <p:nvSpPr>
          <p:cNvPr id="8" name="TextBox 7"/>
          <p:cNvSpPr txBox="1"/>
          <p:nvPr/>
        </p:nvSpPr>
        <p:spPr>
          <a:xfrm>
            <a:off x="1633835" y="1771349"/>
            <a:ext cx="8924329" cy="3054682"/>
          </a:xfrm>
          <a:prstGeom prst="rect">
            <a:avLst/>
          </a:prstGeom>
          <a:noFill/>
        </p:spPr>
        <p:txBody>
          <a:bodyPr wrap="square" rtlCol="0">
            <a:spAutoFit/>
          </a:bodyPr>
          <a:lstStyle/>
          <a:p>
            <a:pPr>
              <a:lnSpc>
                <a:spcPts val="3320"/>
              </a:lnSpc>
            </a:pPr>
            <a:r>
              <a:rPr lang="es-CO" sz="2600" b="1" dirty="0" err="1">
                <a:solidFill>
                  <a:srgbClr val="1D67B4"/>
                </a:solidFill>
                <a:latin typeface="Arial"/>
                <a:cs typeface="Arial"/>
              </a:rPr>
              <a:t>Metanálisis</a:t>
            </a:r>
            <a:r>
              <a:rPr lang="es-CO" sz="2600" b="1" dirty="0">
                <a:solidFill>
                  <a:srgbClr val="1D67B4"/>
                </a:solidFill>
                <a:latin typeface="Arial"/>
                <a:cs typeface="Arial"/>
              </a:rPr>
              <a:t>:</a:t>
            </a:r>
          </a:p>
          <a:p>
            <a:pPr marL="342900" indent="-342900">
              <a:lnSpc>
                <a:spcPts val="3320"/>
              </a:lnSpc>
              <a:buSzPct val="125000"/>
              <a:buFont typeface="Arial"/>
              <a:buChar char="•"/>
            </a:pPr>
            <a:r>
              <a:rPr lang="es-CO" sz="2400" dirty="0">
                <a:solidFill>
                  <a:srgbClr val="1D67B4"/>
                </a:solidFill>
                <a:latin typeface="Arial"/>
                <a:cs typeface="Arial"/>
              </a:rPr>
              <a:t>¿La terapia con arginina/aceite de pescado reduce infecciones y mejora los resultados después de cirugía?</a:t>
            </a:r>
          </a:p>
          <a:p>
            <a:pPr marL="342900" indent="-342900">
              <a:lnSpc>
                <a:spcPts val="3320"/>
              </a:lnSpc>
              <a:buSzPct val="125000"/>
              <a:buFont typeface="Arial"/>
              <a:buChar char="•"/>
            </a:pPr>
            <a:r>
              <a:rPr lang="es-CO" sz="2400" dirty="0">
                <a:solidFill>
                  <a:srgbClr val="1D67B4"/>
                </a:solidFill>
                <a:latin typeface="Arial"/>
                <a:cs typeface="Arial"/>
              </a:rPr>
              <a:t>Desenlace primario:</a:t>
            </a:r>
            <a:br>
              <a:rPr lang="es-CO" sz="2400" dirty="0">
                <a:solidFill>
                  <a:srgbClr val="1D67B4"/>
                </a:solidFill>
                <a:latin typeface="Arial"/>
                <a:cs typeface="Arial"/>
              </a:rPr>
            </a:br>
            <a:r>
              <a:rPr lang="es-CO" sz="2400" dirty="0">
                <a:solidFill>
                  <a:srgbClr val="1D67B4"/>
                </a:solidFill>
                <a:latin typeface="Arial"/>
                <a:cs typeface="Arial"/>
              </a:rPr>
              <a:t>Complicaciones infecciosas </a:t>
            </a:r>
          </a:p>
          <a:p>
            <a:pPr marL="342900" indent="-342900">
              <a:lnSpc>
                <a:spcPts val="3320"/>
              </a:lnSpc>
              <a:buSzPct val="125000"/>
              <a:buFont typeface="Arial"/>
              <a:buChar char="•"/>
            </a:pPr>
            <a:r>
              <a:rPr lang="es-CO" sz="2400" dirty="0">
                <a:solidFill>
                  <a:srgbClr val="1D67B4"/>
                </a:solidFill>
                <a:latin typeface="Arial"/>
                <a:cs typeface="Arial"/>
              </a:rPr>
              <a:t>Desenlaces secundarios: estancia hospitalaria, mortalidad</a:t>
            </a:r>
          </a:p>
          <a:p>
            <a:pPr marL="342900" indent="-342900">
              <a:lnSpc>
                <a:spcPts val="3320"/>
              </a:lnSpc>
              <a:buSzPct val="125000"/>
              <a:buFont typeface="Arial"/>
              <a:buChar char="•"/>
            </a:pPr>
            <a:r>
              <a:rPr lang="es-CO" sz="2400" dirty="0">
                <a:solidFill>
                  <a:srgbClr val="1D67B4"/>
                </a:solidFill>
                <a:latin typeface="Arial"/>
                <a:cs typeface="Arial"/>
              </a:rPr>
              <a:t>35 RCT,&gt; 3200 pacientes</a:t>
            </a:r>
          </a:p>
        </p:txBody>
      </p:sp>
      <p:sp>
        <p:nvSpPr>
          <p:cNvPr id="9" name="TextBox 8"/>
          <p:cNvSpPr txBox="1"/>
          <p:nvPr/>
        </p:nvSpPr>
        <p:spPr>
          <a:xfrm>
            <a:off x="2044083" y="4865139"/>
            <a:ext cx="2971800" cy="461665"/>
          </a:xfrm>
          <a:prstGeom prst="rect">
            <a:avLst/>
          </a:prstGeom>
          <a:noFill/>
        </p:spPr>
        <p:txBody>
          <a:bodyPr wrap="square" rtlCol="0">
            <a:spAutoFit/>
          </a:bodyPr>
          <a:lstStyle/>
          <a:p>
            <a:r>
              <a:rPr lang="en-US" sz="1200" dirty="0">
                <a:solidFill>
                  <a:srgbClr val="0070C0"/>
                </a:solidFill>
                <a:latin typeface="Arial"/>
                <a:cs typeface="Arial"/>
              </a:rPr>
              <a:t>RCT- Randomized, controlled trials</a:t>
            </a:r>
          </a:p>
          <a:p>
            <a:r>
              <a:rPr lang="en-US" sz="1200" dirty="0">
                <a:solidFill>
                  <a:srgbClr val="0070C0"/>
                </a:solidFill>
                <a:latin typeface="Arial"/>
                <a:cs typeface="Arial"/>
              </a:rPr>
              <a:t>LOS- Length of Stay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286000" y="500608"/>
            <a:ext cx="6934200" cy="875184"/>
          </a:xfrm>
          <a:prstGeom prst="rect">
            <a:avLst/>
          </a:prstGeom>
          <a:noFill/>
          <a:ln w="9525">
            <a:noFill/>
            <a:miter lim="800000"/>
            <a:headEnd/>
            <a:tailEnd/>
          </a:ln>
        </p:spPr>
        <p:txBody>
          <a:bodyPr>
            <a:prstTxWarp prst="textNoShape">
              <a:avLst/>
            </a:prstTxWarp>
          </a:bodyPr>
          <a:lstStyle/>
          <a:p>
            <a:pPr marL="469900" indent="-469900">
              <a:lnSpc>
                <a:spcPct val="80000"/>
              </a:lnSpc>
              <a:spcBef>
                <a:spcPct val="20000"/>
              </a:spcBef>
              <a:buClr>
                <a:schemeClr val="accent2"/>
              </a:buClr>
            </a:pPr>
            <a:endParaRPr lang="en-US">
              <a:latin typeface="Arial" charset="0"/>
            </a:endParaRPr>
          </a:p>
        </p:txBody>
      </p:sp>
      <p:sp>
        <p:nvSpPr>
          <p:cNvPr id="5" name="Title 7"/>
          <p:cNvSpPr>
            <a:spLocks noGrp="1"/>
          </p:cNvSpPr>
          <p:nvPr>
            <p:ph type="title" idx="4294967295"/>
          </p:nvPr>
        </p:nvSpPr>
        <p:spPr>
          <a:xfrm>
            <a:off x="2013857" y="395721"/>
            <a:ext cx="8153400" cy="990600"/>
          </a:xfrm>
        </p:spPr>
        <p:txBody>
          <a:bodyPr>
            <a:noAutofit/>
          </a:bodyPr>
          <a:lstStyle/>
          <a:p>
            <a:pPr algn="ctr"/>
            <a:r>
              <a:rPr lang="es-CO" sz="3200" b="1" dirty="0">
                <a:solidFill>
                  <a:srgbClr val="0070C0"/>
                </a:solidFill>
                <a:latin typeface="Arial" panose="020B0604020202020204" pitchFamily="34" charset="0"/>
                <a:ea typeface="Verdana" panose="020B0604030504040204" pitchFamily="34" charset="0"/>
                <a:cs typeface="Arial" panose="020B0604020202020204" pitchFamily="34" charset="0"/>
              </a:rPr>
              <a:t>La terapia nutricional con</a:t>
            </a:r>
            <a:br>
              <a:rPr lang="es-CO" sz="3200" b="1" dirty="0">
                <a:solidFill>
                  <a:srgbClr val="0070C0"/>
                </a:solidFill>
                <a:latin typeface="Arial" panose="020B0604020202020204" pitchFamily="34" charset="0"/>
                <a:ea typeface="Verdana" panose="020B0604030504040204" pitchFamily="34" charset="0"/>
                <a:cs typeface="Arial" panose="020B0604020202020204" pitchFamily="34" charset="0"/>
              </a:rPr>
            </a:br>
            <a:r>
              <a:rPr lang="es-CO" sz="3200" b="1" dirty="0">
                <a:solidFill>
                  <a:srgbClr val="0070C0"/>
                </a:solidFill>
                <a:latin typeface="Arial" panose="020B0604020202020204" pitchFamily="34" charset="0"/>
                <a:ea typeface="Verdana" panose="020B0604030504040204" pitchFamily="34" charset="0"/>
                <a:cs typeface="Arial" panose="020B0604020202020204" pitchFamily="34" charset="0"/>
              </a:rPr>
              <a:t>arginina/aceite de pescado mejora los resultados en pacientes quirúrgicos</a:t>
            </a:r>
          </a:p>
        </p:txBody>
      </p:sp>
      <p:sp>
        <p:nvSpPr>
          <p:cNvPr id="6" name="TextBox 10"/>
          <p:cNvSpPr txBox="1">
            <a:spLocks noChangeArrowheads="1"/>
          </p:cNvSpPr>
          <p:nvPr/>
        </p:nvSpPr>
        <p:spPr bwMode="auto">
          <a:xfrm>
            <a:off x="1204229" y="5388148"/>
            <a:ext cx="6477000" cy="246221"/>
          </a:xfrm>
          <a:prstGeom prst="rect">
            <a:avLst/>
          </a:prstGeom>
          <a:noFill/>
          <a:ln w="9525">
            <a:noFill/>
            <a:miter lim="800000"/>
            <a:headEnd/>
            <a:tailEnd/>
          </a:ln>
        </p:spPr>
        <p:txBody>
          <a:bodyPr wrap="square">
            <a:prstTxWarp prst="textNoShape">
              <a:avLst/>
            </a:prstTxWarp>
            <a:spAutoFit/>
          </a:bodyPr>
          <a:lstStyle/>
          <a:p>
            <a:pPr eaLnBrk="1" hangingPunct="1"/>
            <a:r>
              <a:rPr lang="en-US" sz="1000" i="1" dirty="0">
                <a:solidFill>
                  <a:schemeClr val="accent1">
                    <a:lumMod val="75000"/>
                  </a:schemeClr>
                </a:solidFill>
                <a:latin typeface="Arial" panose="020B0604020202020204" pitchFamily="34" charset="0"/>
                <a:ea typeface="ヒラギノ角ゴ Pro W3"/>
                <a:cs typeface="Arial" panose="020B0604020202020204" pitchFamily="34" charset="0"/>
              </a:rPr>
              <a:t>Drover JW, </a:t>
            </a:r>
            <a:r>
              <a:rPr lang="en-US" sz="1000" i="1" dirty="0" err="1">
                <a:solidFill>
                  <a:schemeClr val="accent1">
                    <a:lumMod val="75000"/>
                  </a:schemeClr>
                </a:solidFill>
                <a:latin typeface="Arial" panose="020B0604020202020204" pitchFamily="34" charset="0"/>
                <a:ea typeface="ヒラギノ角ゴ Pro W3"/>
                <a:cs typeface="Arial" panose="020B0604020202020204" pitchFamily="34" charset="0"/>
              </a:rPr>
              <a:t>Dhaliwal</a:t>
            </a:r>
            <a:r>
              <a:rPr lang="en-US" sz="1000" i="1" dirty="0">
                <a:solidFill>
                  <a:schemeClr val="accent1">
                    <a:lumMod val="75000"/>
                  </a:schemeClr>
                </a:solidFill>
                <a:latin typeface="Arial" panose="020B0604020202020204" pitchFamily="34" charset="0"/>
                <a:ea typeface="ヒラギノ角ゴ Pro W3"/>
                <a:cs typeface="Arial" panose="020B0604020202020204" pitchFamily="34" charset="0"/>
              </a:rPr>
              <a:t> R, </a:t>
            </a:r>
            <a:r>
              <a:rPr lang="en-US" sz="1000" i="1" dirty="0" err="1">
                <a:solidFill>
                  <a:schemeClr val="accent1">
                    <a:lumMod val="75000"/>
                  </a:schemeClr>
                </a:solidFill>
                <a:latin typeface="Arial" panose="020B0604020202020204" pitchFamily="34" charset="0"/>
                <a:ea typeface="ヒラギノ角ゴ Pro W3"/>
                <a:cs typeface="Arial" panose="020B0604020202020204" pitchFamily="34" charset="0"/>
              </a:rPr>
              <a:t>Weitzel</a:t>
            </a:r>
            <a:r>
              <a:rPr lang="en-US" sz="1000" i="1" dirty="0">
                <a:solidFill>
                  <a:schemeClr val="accent1">
                    <a:lumMod val="75000"/>
                  </a:schemeClr>
                </a:solidFill>
                <a:latin typeface="Arial" panose="020B0604020202020204" pitchFamily="34" charset="0"/>
                <a:ea typeface="ヒラギノ角ゴ Pro W3"/>
                <a:cs typeface="Arial" panose="020B0604020202020204" pitchFamily="34" charset="0"/>
              </a:rPr>
              <a:t> L, et al. J Am </a:t>
            </a:r>
            <a:r>
              <a:rPr lang="en-US" sz="1000" i="1" dirty="0" err="1">
                <a:solidFill>
                  <a:schemeClr val="accent1">
                    <a:lumMod val="75000"/>
                  </a:schemeClr>
                </a:solidFill>
                <a:latin typeface="Arial" panose="020B0604020202020204" pitchFamily="34" charset="0"/>
                <a:ea typeface="ヒラギノ角ゴ Pro W3"/>
                <a:cs typeface="Arial" panose="020B0604020202020204" pitchFamily="34" charset="0"/>
              </a:rPr>
              <a:t>Coll</a:t>
            </a:r>
            <a:r>
              <a:rPr lang="en-US" sz="1000" i="1" dirty="0">
                <a:solidFill>
                  <a:schemeClr val="accent1">
                    <a:lumMod val="75000"/>
                  </a:schemeClr>
                </a:solidFill>
                <a:latin typeface="Arial" panose="020B0604020202020204" pitchFamily="34" charset="0"/>
                <a:ea typeface="ヒラギノ角ゴ Pro W3"/>
                <a:cs typeface="Arial" panose="020B0604020202020204" pitchFamily="34" charset="0"/>
              </a:rPr>
              <a:t> Surg. 2011;212:385-399. </a:t>
            </a:r>
          </a:p>
        </p:txBody>
      </p:sp>
      <p:sp>
        <p:nvSpPr>
          <p:cNvPr id="7" name="TextBox 6"/>
          <p:cNvSpPr txBox="1"/>
          <p:nvPr/>
        </p:nvSpPr>
        <p:spPr>
          <a:xfrm>
            <a:off x="1204229" y="2509693"/>
            <a:ext cx="10522079" cy="1565942"/>
          </a:xfrm>
          <a:prstGeom prst="rect">
            <a:avLst/>
          </a:prstGeom>
          <a:noFill/>
        </p:spPr>
        <p:txBody>
          <a:bodyPr wrap="square" rtlCol="0">
            <a:spAutoFit/>
          </a:bodyPr>
          <a:lstStyle/>
          <a:p>
            <a:pPr>
              <a:spcAft>
                <a:spcPts val="1800"/>
              </a:spcAft>
            </a:pPr>
            <a:r>
              <a:rPr lang="es-CO" sz="2600" dirty="0">
                <a:solidFill>
                  <a:srgbClr val="0070C0"/>
                </a:solidFill>
                <a:latin typeface="Arial" panose="020B0604020202020204" pitchFamily="34" charset="0"/>
                <a:cs typeface="Arial" panose="020B0604020202020204" pitchFamily="34" charset="0"/>
              </a:rPr>
              <a:t>Resultados:</a:t>
            </a:r>
          </a:p>
          <a:p>
            <a:pPr marL="342900" indent="-342900">
              <a:lnSpc>
                <a:spcPts val="3080"/>
              </a:lnSpc>
              <a:spcAft>
                <a:spcPts val="600"/>
              </a:spcAft>
              <a:buSzPct val="125000"/>
              <a:buFont typeface="Arial"/>
              <a:buChar char="•"/>
            </a:pPr>
            <a:r>
              <a:rPr lang="es-CO" sz="2400" dirty="0">
                <a:solidFill>
                  <a:srgbClr val="1D67B4"/>
                </a:solidFill>
                <a:latin typeface="Arial" panose="020B0604020202020204" pitchFamily="34" charset="0"/>
                <a:cs typeface="Arial" panose="020B0604020202020204" pitchFamily="34" charset="0"/>
              </a:rPr>
              <a:t>Complicaciones infecciosas (RR=0.60 (95%CI: 0.50-0.70), p=0.00001)</a:t>
            </a:r>
          </a:p>
          <a:p>
            <a:pPr marL="342900" indent="-342900">
              <a:lnSpc>
                <a:spcPts val="3080"/>
              </a:lnSpc>
              <a:buSzPct val="125000"/>
              <a:buFont typeface="Arial"/>
              <a:buChar char="•"/>
            </a:pPr>
            <a:r>
              <a:rPr lang="es-CO" sz="2400" dirty="0">
                <a:solidFill>
                  <a:srgbClr val="1D67B4"/>
                </a:solidFill>
                <a:latin typeface="Arial" panose="020B0604020202020204" pitchFamily="34" charset="0"/>
                <a:cs typeface="Arial" panose="020B0604020202020204" pitchFamily="34" charset="0"/>
              </a:rPr>
              <a:t>Estancia hospitalaria (WMD= -2.38 (95% IC: -3.39 a -1.36), p=0.00001)</a:t>
            </a:r>
          </a:p>
        </p:txBody>
      </p:sp>
      <p:sp>
        <p:nvSpPr>
          <p:cNvPr id="8" name="TextBox 7"/>
          <p:cNvSpPr txBox="1"/>
          <p:nvPr/>
        </p:nvSpPr>
        <p:spPr>
          <a:xfrm>
            <a:off x="1672690" y="4293557"/>
            <a:ext cx="3124200" cy="646331"/>
          </a:xfrm>
          <a:prstGeom prst="rect">
            <a:avLst/>
          </a:prstGeom>
          <a:noFill/>
        </p:spPr>
        <p:txBody>
          <a:bodyPr wrap="square" rtlCol="0">
            <a:spAutoFit/>
          </a:bodyPr>
          <a:lstStyle/>
          <a:p>
            <a:r>
              <a:rPr lang="es-CO" sz="1200" dirty="0">
                <a:solidFill>
                  <a:srgbClr val="0070C0"/>
                </a:solidFill>
                <a:latin typeface="Arial" panose="020B0604020202020204" pitchFamily="34" charset="0"/>
                <a:cs typeface="Arial" panose="020B0604020202020204" pitchFamily="34" charset="0"/>
              </a:rPr>
              <a:t>RR- Riesgo relatico</a:t>
            </a:r>
          </a:p>
          <a:p>
            <a:r>
              <a:rPr lang="es-CO" sz="1200" dirty="0">
                <a:solidFill>
                  <a:srgbClr val="0070C0"/>
                </a:solidFill>
                <a:latin typeface="Arial" panose="020B0604020202020204" pitchFamily="34" charset="0"/>
                <a:cs typeface="Arial" panose="020B0604020202020204" pitchFamily="34" charset="0"/>
              </a:rPr>
              <a:t>IC-  Intervalo de confianza</a:t>
            </a:r>
          </a:p>
          <a:p>
            <a:r>
              <a:rPr lang="es-CO" sz="1200" dirty="0">
                <a:solidFill>
                  <a:srgbClr val="0070C0"/>
                </a:solidFill>
                <a:latin typeface="Arial" panose="020B0604020202020204" pitchFamily="34" charset="0"/>
                <a:cs typeface="Arial" panose="020B0604020202020204" pitchFamily="34" charset="0"/>
              </a:rPr>
              <a:t>WMD- </a:t>
            </a:r>
            <a:r>
              <a:rPr lang="es-CO" sz="1200" dirty="0" err="1">
                <a:solidFill>
                  <a:srgbClr val="0070C0"/>
                </a:solidFill>
                <a:latin typeface="Arial" panose="020B0604020202020204" pitchFamily="34" charset="0"/>
                <a:cs typeface="Arial" panose="020B0604020202020204" pitchFamily="34" charset="0"/>
              </a:rPr>
              <a:t>Weighted</a:t>
            </a:r>
            <a:r>
              <a:rPr lang="es-CO" sz="1200" dirty="0">
                <a:solidFill>
                  <a:srgbClr val="0070C0"/>
                </a:solidFill>
                <a:latin typeface="Arial" panose="020B0604020202020204" pitchFamily="34" charset="0"/>
                <a:cs typeface="Arial" panose="020B0604020202020204" pitchFamily="34" charset="0"/>
              </a:rPr>
              <a:t> mean </a:t>
            </a:r>
            <a:r>
              <a:rPr lang="es-CO" sz="1200" dirty="0" err="1">
                <a:solidFill>
                  <a:srgbClr val="0070C0"/>
                </a:solidFill>
                <a:latin typeface="Arial" panose="020B0604020202020204" pitchFamily="34" charset="0"/>
                <a:cs typeface="Arial" panose="020B0604020202020204" pitchFamily="34" charset="0"/>
              </a:rPr>
              <a:t>difference</a:t>
            </a:r>
            <a:endParaRPr lang="es-CO" sz="1200" dirty="0">
              <a:solidFill>
                <a:srgbClr val="0070C0"/>
              </a:solidFill>
              <a:latin typeface="Arial" panose="020B0604020202020204" pitchFamily="34" charset="0"/>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286000" y="609600"/>
            <a:ext cx="6934200" cy="875184"/>
          </a:xfrm>
          <a:prstGeom prst="rect">
            <a:avLst/>
          </a:prstGeom>
          <a:noFill/>
          <a:ln w="9525">
            <a:noFill/>
            <a:miter lim="800000"/>
            <a:headEnd/>
            <a:tailEnd/>
          </a:ln>
        </p:spPr>
        <p:txBody>
          <a:bodyPr>
            <a:prstTxWarp prst="textNoShape">
              <a:avLst/>
            </a:prstTxWarp>
          </a:bodyPr>
          <a:lstStyle/>
          <a:p>
            <a:pPr marL="469900" indent="-469900">
              <a:lnSpc>
                <a:spcPct val="80000"/>
              </a:lnSpc>
              <a:spcBef>
                <a:spcPct val="20000"/>
              </a:spcBef>
              <a:buClr>
                <a:schemeClr val="accent2"/>
              </a:buClr>
            </a:pPr>
            <a:endParaRPr lang="en-US">
              <a:latin typeface="Arial" charset="0"/>
            </a:endParaRPr>
          </a:p>
        </p:txBody>
      </p:sp>
      <p:sp>
        <p:nvSpPr>
          <p:cNvPr id="5" name="Title 7"/>
          <p:cNvSpPr>
            <a:spLocks noGrp="1"/>
          </p:cNvSpPr>
          <p:nvPr>
            <p:ph type="title" idx="4294967295"/>
          </p:nvPr>
        </p:nvSpPr>
        <p:spPr>
          <a:xfrm>
            <a:off x="2895600" y="463443"/>
            <a:ext cx="6324600" cy="990600"/>
          </a:xfrm>
        </p:spPr>
        <p:txBody>
          <a:bodyPr>
            <a:noAutofit/>
          </a:bodyPr>
          <a:lstStyle/>
          <a:p>
            <a:pPr algn="ctr"/>
            <a:r>
              <a:rPr lang="en-US" sz="3200" b="1" dirty="0" err="1">
                <a:solidFill>
                  <a:srgbClr val="0070C0"/>
                </a:solidFill>
                <a:latin typeface="Arial" panose="020B0604020202020204" pitchFamily="34" charset="0"/>
                <a:cs typeface="Arial" panose="020B0604020202020204" pitchFamily="34" charset="0"/>
              </a:rPr>
              <a:t>Inmunonutrición</a:t>
            </a:r>
            <a:r>
              <a:rPr lang="en-US" sz="3200" b="1" dirty="0">
                <a:solidFill>
                  <a:srgbClr val="0070C0"/>
                </a:solidFill>
                <a:latin typeface="Arial" panose="020B0604020202020204" pitchFamily="34" charset="0"/>
                <a:cs typeface="Arial" panose="020B0604020202020204" pitchFamily="34" charset="0"/>
              </a:rPr>
              <a:t> </a:t>
            </a:r>
            <a:r>
              <a:rPr lang="en-US" sz="3200" b="1" dirty="0" err="1">
                <a:solidFill>
                  <a:srgbClr val="0070C0"/>
                </a:solidFill>
                <a:latin typeface="Arial" panose="020B0604020202020204" pitchFamily="34" charset="0"/>
                <a:cs typeface="Arial" panose="020B0604020202020204" pitchFamily="34" charset="0"/>
              </a:rPr>
              <a:t>en</a:t>
            </a:r>
            <a:r>
              <a:rPr lang="en-US" sz="3200" b="1" dirty="0">
                <a:solidFill>
                  <a:srgbClr val="0070C0"/>
                </a:solidFill>
                <a:latin typeface="Arial" panose="020B0604020202020204" pitchFamily="34" charset="0"/>
                <a:cs typeface="Arial" panose="020B0604020202020204" pitchFamily="34" charset="0"/>
              </a:rPr>
              <a:t> </a:t>
            </a:r>
            <a:r>
              <a:rPr lang="en-US" sz="3200" b="1" dirty="0" err="1">
                <a:solidFill>
                  <a:srgbClr val="0070C0"/>
                </a:solidFill>
                <a:latin typeface="Arial" panose="020B0604020202020204" pitchFamily="34" charset="0"/>
                <a:cs typeface="Arial" panose="020B0604020202020204" pitchFamily="34" charset="0"/>
              </a:rPr>
              <a:t>cirugía</a:t>
            </a:r>
            <a:r>
              <a:rPr lang="en-US" sz="3200" b="1" dirty="0">
                <a:solidFill>
                  <a:srgbClr val="0070C0"/>
                </a:solidFill>
                <a:latin typeface="Arial" panose="020B0604020202020204" pitchFamily="34" charset="0"/>
                <a:cs typeface="Arial" panose="020B0604020202020204" pitchFamily="34" charset="0"/>
              </a:rPr>
              <a:t> </a:t>
            </a:r>
            <a:br>
              <a:rPr lang="en-US" sz="3200" b="1" dirty="0">
                <a:solidFill>
                  <a:srgbClr val="0070C0"/>
                </a:solidFill>
                <a:latin typeface="Arial" panose="020B0604020202020204" pitchFamily="34" charset="0"/>
                <a:cs typeface="Arial" panose="020B0604020202020204" pitchFamily="34" charset="0"/>
              </a:rPr>
            </a:br>
            <a:r>
              <a:rPr lang="en-US" sz="3200" b="1" dirty="0">
                <a:solidFill>
                  <a:srgbClr val="0070C0"/>
                </a:solidFill>
                <a:latin typeface="Arial" panose="020B0604020202020204" pitchFamily="34" charset="0"/>
                <a:cs typeface="Arial" panose="020B0604020202020204" pitchFamily="34" charset="0"/>
              </a:rPr>
              <a:t>gastrointestinal mayor</a:t>
            </a:r>
          </a:p>
        </p:txBody>
      </p:sp>
      <p:sp>
        <p:nvSpPr>
          <p:cNvPr id="6" name="TextBox 5"/>
          <p:cNvSpPr txBox="1"/>
          <p:nvPr/>
        </p:nvSpPr>
        <p:spPr>
          <a:xfrm>
            <a:off x="2207568" y="2092985"/>
            <a:ext cx="8064896" cy="3237296"/>
          </a:xfrm>
          <a:prstGeom prst="rect">
            <a:avLst/>
          </a:prstGeom>
          <a:noFill/>
        </p:spPr>
        <p:txBody>
          <a:bodyPr wrap="square" rtlCol="0">
            <a:spAutoFit/>
          </a:bodyPr>
          <a:lstStyle/>
          <a:p>
            <a:pPr>
              <a:lnSpc>
                <a:spcPct val="120000"/>
              </a:lnSpc>
              <a:spcBef>
                <a:spcPts val="1400"/>
              </a:spcBef>
            </a:pPr>
            <a:r>
              <a:rPr lang="en-US" sz="2800" dirty="0" err="1">
                <a:solidFill>
                  <a:srgbClr val="1D67B4"/>
                </a:solidFill>
                <a:latin typeface="Arial" panose="020B0604020202020204" pitchFamily="34" charset="0"/>
                <a:cs typeface="Arial" panose="020B0604020202020204" pitchFamily="34" charset="0"/>
              </a:rPr>
              <a:t>Metanálisis</a:t>
            </a:r>
            <a:r>
              <a:rPr lang="en-US" sz="2800" dirty="0">
                <a:solidFill>
                  <a:srgbClr val="1D67B4"/>
                </a:solidFill>
                <a:latin typeface="Arial" panose="020B0604020202020204" pitchFamily="34" charset="0"/>
                <a:cs typeface="Arial" panose="020B0604020202020204" pitchFamily="34" charset="0"/>
              </a:rPr>
              <a:t> de 21 </a:t>
            </a:r>
            <a:r>
              <a:rPr lang="en-US" sz="2800" dirty="0" err="1">
                <a:solidFill>
                  <a:srgbClr val="1D67B4"/>
                </a:solidFill>
                <a:latin typeface="Arial" panose="020B0604020202020204" pitchFamily="34" charset="0"/>
                <a:cs typeface="Arial" panose="020B0604020202020204" pitchFamily="34" charset="0"/>
              </a:rPr>
              <a:t>estudios</a:t>
            </a:r>
            <a:r>
              <a:rPr lang="en-US" sz="2800" dirty="0">
                <a:solidFill>
                  <a:srgbClr val="1D67B4"/>
                </a:solidFill>
                <a:latin typeface="Arial" panose="020B0604020202020204" pitchFamily="34" charset="0"/>
                <a:cs typeface="Arial" panose="020B0604020202020204" pitchFamily="34" charset="0"/>
              </a:rPr>
              <a:t> con 2.730 </a:t>
            </a:r>
            <a:r>
              <a:rPr lang="en-US" sz="2800" dirty="0" err="1">
                <a:solidFill>
                  <a:srgbClr val="1D67B4"/>
                </a:solidFill>
                <a:latin typeface="Arial" panose="020B0604020202020204" pitchFamily="34" charset="0"/>
                <a:cs typeface="Arial" panose="020B0604020202020204" pitchFamily="34" charset="0"/>
              </a:rPr>
              <a:t>pacientes</a:t>
            </a:r>
            <a:endParaRPr lang="en-US" sz="2800" dirty="0">
              <a:solidFill>
                <a:srgbClr val="1D67B4"/>
              </a:solidFill>
              <a:latin typeface="Arial" panose="020B0604020202020204" pitchFamily="34" charset="0"/>
              <a:cs typeface="Arial" panose="020B0604020202020204" pitchFamily="34" charset="0"/>
            </a:endParaRPr>
          </a:p>
          <a:p>
            <a:pPr>
              <a:lnSpc>
                <a:spcPct val="120000"/>
              </a:lnSpc>
              <a:spcBef>
                <a:spcPts val="1400"/>
              </a:spcBef>
            </a:pPr>
            <a:r>
              <a:rPr lang="en-US" sz="2800" b="1" dirty="0" err="1">
                <a:solidFill>
                  <a:srgbClr val="1D67B4"/>
                </a:solidFill>
                <a:latin typeface="Arial" panose="020B0604020202020204" pitchFamily="34" charset="0"/>
                <a:cs typeface="Arial" panose="020B0604020202020204" pitchFamily="34" charset="0"/>
              </a:rPr>
              <a:t>Inmunonutrición</a:t>
            </a:r>
            <a:r>
              <a:rPr lang="en-US" sz="2800" b="1" dirty="0">
                <a:solidFill>
                  <a:srgbClr val="1D67B4"/>
                </a:solidFill>
                <a:latin typeface="Arial" panose="020B0604020202020204" pitchFamily="34" charset="0"/>
                <a:cs typeface="Arial" panose="020B0604020202020204" pitchFamily="34" charset="0"/>
              </a:rPr>
              <a:t> </a:t>
            </a:r>
            <a:r>
              <a:rPr lang="en-US" sz="2800" b="1" dirty="0" err="1">
                <a:solidFill>
                  <a:srgbClr val="1D67B4"/>
                </a:solidFill>
                <a:latin typeface="Arial" panose="020B0604020202020204" pitchFamily="34" charset="0"/>
                <a:cs typeface="Arial" panose="020B0604020202020204" pitchFamily="34" charset="0"/>
              </a:rPr>
              <a:t>perioperatoria</a:t>
            </a:r>
            <a:r>
              <a:rPr lang="en-US" sz="2800" b="1" dirty="0">
                <a:solidFill>
                  <a:srgbClr val="1D67B4"/>
                </a:solidFill>
                <a:latin typeface="Arial" panose="020B0604020202020204" pitchFamily="34" charset="0"/>
                <a:cs typeface="Arial" panose="020B0604020202020204" pitchFamily="34" charset="0"/>
              </a:rPr>
              <a:t>:</a:t>
            </a:r>
          </a:p>
          <a:p>
            <a:pPr marL="342900" indent="-342900">
              <a:lnSpc>
                <a:spcPts val="2980"/>
              </a:lnSpc>
              <a:spcBef>
                <a:spcPts val="1400"/>
              </a:spcBef>
              <a:buSzPct val="125000"/>
              <a:buFont typeface="Arial"/>
              <a:buChar char="•"/>
            </a:pPr>
            <a:r>
              <a:rPr lang="en-US" sz="2400" dirty="0" err="1">
                <a:solidFill>
                  <a:srgbClr val="1D67B4"/>
                </a:solidFill>
                <a:latin typeface="Arial" panose="020B0604020202020204" pitchFamily="34" charset="0"/>
                <a:cs typeface="Arial" panose="020B0604020202020204" pitchFamily="34" charset="0"/>
              </a:rPr>
              <a:t>Redución</a:t>
            </a:r>
            <a:r>
              <a:rPr lang="en-US" sz="2400" dirty="0">
                <a:solidFill>
                  <a:srgbClr val="1D67B4"/>
                </a:solidFill>
                <a:latin typeface="Arial" panose="020B0604020202020204" pitchFamily="34" charset="0"/>
                <a:cs typeface="Arial" panose="020B0604020202020204" pitchFamily="34" charset="0"/>
              </a:rPr>
              <a:t> de </a:t>
            </a:r>
            <a:r>
              <a:rPr lang="en-US" sz="2400" dirty="0" err="1">
                <a:solidFill>
                  <a:srgbClr val="1D67B4"/>
                </a:solidFill>
                <a:latin typeface="Arial" panose="020B0604020202020204" pitchFamily="34" charset="0"/>
                <a:cs typeface="Arial" panose="020B0604020202020204" pitchFamily="34" charset="0"/>
              </a:rPr>
              <a:t>complicaciones</a:t>
            </a:r>
            <a:br>
              <a:rPr lang="en-US" sz="2400" dirty="0">
                <a:solidFill>
                  <a:srgbClr val="1D67B4"/>
                </a:solidFill>
                <a:latin typeface="Arial" panose="020B0604020202020204" pitchFamily="34" charset="0"/>
                <a:cs typeface="Arial" panose="020B0604020202020204" pitchFamily="34" charset="0"/>
              </a:rPr>
            </a:br>
            <a:r>
              <a:rPr lang="en-US" sz="2400" dirty="0">
                <a:solidFill>
                  <a:srgbClr val="1D67B4"/>
                </a:solidFill>
                <a:latin typeface="Arial" panose="020B0604020202020204" pitchFamily="34" charset="0"/>
                <a:cs typeface="Arial" panose="020B0604020202020204" pitchFamily="34" charset="0"/>
              </a:rPr>
              <a:t> (OR) 0.39, (95% CI, 0.34-0.69) </a:t>
            </a:r>
          </a:p>
          <a:p>
            <a:pPr marL="342900" indent="-342900">
              <a:lnSpc>
                <a:spcPts val="2980"/>
              </a:lnSpc>
              <a:spcBef>
                <a:spcPts val="1400"/>
              </a:spcBef>
              <a:buSzPct val="125000"/>
              <a:buFont typeface="Arial"/>
              <a:buChar char="•"/>
            </a:pPr>
            <a:r>
              <a:rPr lang="en-US" sz="2400" dirty="0" err="1">
                <a:solidFill>
                  <a:srgbClr val="1D67B4"/>
                </a:solidFill>
                <a:latin typeface="Arial" panose="020B0604020202020204" pitchFamily="34" charset="0"/>
                <a:cs typeface="Arial" panose="020B0604020202020204" pitchFamily="34" charset="0"/>
              </a:rPr>
              <a:t>Redución</a:t>
            </a:r>
            <a:r>
              <a:rPr lang="en-US" sz="2400" dirty="0">
                <a:solidFill>
                  <a:srgbClr val="1D67B4"/>
                </a:solidFill>
                <a:latin typeface="Arial" panose="020B0604020202020204" pitchFamily="34" charset="0"/>
                <a:cs typeface="Arial" panose="020B0604020202020204" pitchFamily="34" charset="0"/>
              </a:rPr>
              <a:t> de </a:t>
            </a:r>
            <a:r>
              <a:rPr lang="en-US" sz="2400" dirty="0" err="1">
                <a:solidFill>
                  <a:srgbClr val="1D67B4"/>
                </a:solidFill>
                <a:latin typeface="Arial" panose="020B0604020202020204" pitchFamily="34" charset="0"/>
                <a:cs typeface="Arial" panose="020B0604020202020204" pitchFamily="34" charset="0"/>
              </a:rPr>
              <a:t>infección</a:t>
            </a:r>
            <a:r>
              <a:rPr lang="en-US" sz="2400" dirty="0">
                <a:solidFill>
                  <a:srgbClr val="1D67B4"/>
                </a:solidFill>
                <a:latin typeface="Arial" panose="020B0604020202020204" pitchFamily="34" charset="0"/>
                <a:cs typeface="Arial" panose="020B0604020202020204" pitchFamily="34" charset="0"/>
              </a:rPr>
              <a:t> </a:t>
            </a:r>
            <a:r>
              <a:rPr lang="en-US" sz="2400" dirty="0" err="1">
                <a:solidFill>
                  <a:srgbClr val="1D67B4"/>
                </a:solidFill>
                <a:latin typeface="Arial" panose="020B0604020202020204" pitchFamily="34" charset="0"/>
                <a:cs typeface="Arial" panose="020B0604020202020204" pitchFamily="34" charset="0"/>
              </a:rPr>
              <a:t>postoperatoria</a:t>
            </a:r>
            <a:br>
              <a:rPr lang="en-US" sz="2400" dirty="0">
                <a:solidFill>
                  <a:srgbClr val="1D67B4"/>
                </a:solidFill>
                <a:latin typeface="Arial" panose="020B0604020202020204" pitchFamily="34" charset="0"/>
                <a:cs typeface="Arial" panose="020B0604020202020204" pitchFamily="34" charset="0"/>
              </a:rPr>
            </a:br>
            <a:r>
              <a:rPr lang="en-US" sz="2400" dirty="0">
                <a:solidFill>
                  <a:srgbClr val="1D67B4"/>
                </a:solidFill>
                <a:latin typeface="Arial" panose="020B0604020202020204" pitchFamily="34" charset="0"/>
                <a:cs typeface="Arial" panose="020B0604020202020204" pitchFamily="34" charset="0"/>
              </a:rPr>
              <a:t> (OR) 0.41, 95% CI, 0.28-0.58)</a:t>
            </a:r>
          </a:p>
        </p:txBody>
      </p:sp>
      <p:sp>
        <p:nvSpPr>
          <p:cNvPr id="7" name="TextBox 6"/>
          <p:cNvSpPr txBox="1"/>
          <p:nvPr/>
        </p:nvSpPr>
        <p:spPr>
          <a:xfrm>
            <a:off x="2207568" y="4988206"/>
            <a:ext cx="184666" cy="276999"/>
          </a:xfrm>
          <a:prstGeom prst="rect">
            <a:avLst/>
          </a:prstGeom>
          <a:noFill/>
        </p:spPr>
        <p:txBody>
          <a:bodyPr wrap="none" rtlCol="0">
            <a:spAutoFit/>
          </a:bodyPr>
          <a:lstStyle/>
          <a:p>
            <a:endParaRPr lang="en-US" sz="1200" dirty="0">
              <a:solidFill>
                <a:srgbClr val="595959"/>
              </a:solidFill>
              <a:latin typeface="Arial"/>
              <a:cs typeface="Arial"/>
            </a:endParaRPr>
          </a:p>
        </p:txBody>
      </p:sp>
      <p:sp>
        <p:nvSpPr>
          <p:cNvPr id="8" name="Rectangle 7"/>
          <p:cNvSpPr/>
          <p:nvPr/>
        </p:nvSpPr>
        <p:spPr>
          <a:xfrm>
            <a:off x="2207568" y="5617566"/>
            <a:ext cx="4572000" cy="307777"/>
          </a:xfrm>
          <a:prstGeom prst="rect">
            <a:avLst/>
          </a:prstGeom>
        </p:spPr>
        <p:txBody>
          <a:bodyPr>
            <a:spAutoFit/>
          </a:bodyPr>
          <a:lstStyle/>
          <a:p>
            <a:r>
              <a:rPr lang="en-US" sz="1400" i="1" dirty="0" err="1">
                <a:solidFill>
                  <a:schemeClr val="accent1">
                    <a:lumMod val="75000"/>
                  </a:schemeClr>
                </a:solidFill>
                <a:latin typeface="Arial" panose="020B0604020202020204" pitchFamily="34" charset="0"/>
                <a:cs typeface="Arial" panose="020B0604020202020204" pitchFamily="34" charset="0"/>
              </a:rPr>
              <a:t>Cerantola</a:t>
            </a:r>
            <a:r>
              <a:rPr lang="en-US" sz="1400" i="1" dirty="0">
                <a:solidFill>
                  <a:schemeClr val="accent1">
                    <a:lumMod val="75000"/>
                  </a:schemeClr>
                </a:solidFill>
                <a:latin typeface="Arial" panose="020B0604020202020204" pitchFamily="34" charset="0"/>
                <a:cs typeface="Arial" panose="020B0604020202020204" pitchFamily="34" charset="0"/>
              </a:rPr>
              <a:t> Y, et al. Br J Surg. 2011;98:37-48. </a:t>
            </a:r>
            <a:endParaRPr lang="en-US" sz="1400" b="1" i="1"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286000" y="609600"/>
            <a:ext cx="6934200" cy="875184"/>
          </a:xfrm>
          <a:prstGeom prst="rect">
            <a:avLst/>
          </a:prstGeom>
          <a:noFill/>
          <a:ln w="9525">
            <a:noFill/>
            <a:miter lim="800000"/>
            <a:headEnd/>
            <a:tailEnd/>
          </a:ln>
        </p:spPr>
        <p:txBody>
          <a:bodyPr>
            <a:prstTxWarp prst="textNoShape">
              <a:avLst/>
            </a:prstTxWarp>
          </a:bodyPr>
          <a:lstStyle/>
          <a:p>
            <a:pPr marL="469900" indent="-469900">
              <a:lnSpc>
                <a:spcPct val="80000"/>
              </a:lnSpc>
              <a:spcBef>
                <a:spcPct val="20000"/>
              </a:spcBef>
              <a:buClr>
                <a:schemeClr val="accent2"/>
              </a:buClr>
            </a:pPr>
            <a:endParaRPr lang="en-US">
              <a:latin typeface="Arial" charset="0"/>
            </a:endParaRPr>
          </a:p>
        </p:txBody>
      </p:sp>
      <p:sp>
        <p:nvSpPr>
          <p:cNvPr id="5" name="Title 7"/>
          <p:cNvSpPr>
            <a:spLocks noGrp="1"/>
          </p:cNvSpPr>
          <p:nvPr>
            <p:ph type="title" idx="4294967295"/>
          </p:nvPr>
        </p:nvSpPr>
        <p:spPr>
          <a:xfrm>
            <a:off x="2286000" y="323091"/>
            <a:ext cx="7886700" cy="990600"/>
          </a:xfrm>
        </p:spPr>
        <p:txBody>
          <a:bodyPr>
            <a:normAutofit/>
          </a:bodyPr>
          <a:lstStyle/>
          <a:p>
            <a:pPr algn="ctr"/>
            <a:r>
              <a:rPr lang="es-CO" sz="3200" b="1" dirty="0">
                <a:solidFill>
                  <a:srgbClr val="0070C0"/>
                </a:solidFill>
                <a:latin typeface="Arial" panose="020B0604020202020204" pitchFamily="34" charset="0"/>
                <a:cs typeface="Arial" panose="020B0604020202020204" pitchFamily="34" charset="0"/>
              </a:rPr>
              <a:t>Glutamina: un aminoácido “condicionalmente esencial</a:t>
            </a:r>
            <a:r>
              <a:rPr lang="en-US" sz="3200" b="1" dirty="0">
                <a:solidFill>
                  <a:srgbClr val="0070C0"/>
                </a:solidFill>
                <a:latin typeface="Arial" panose="020B0604020202020204" pitchFamily="34" charset="0"/>
                <a:cs typeface="Arial" panose="020B0604020202020204" pitchFamily="34" charset="0"/>
              </a:rPr>
              <a:t>”</a:t>
            </a:r>
          </a:p>
        </p:txBody>
      </p:sp>
      <p:sp>
        <p:nvSpPr>
          <p:cNvPr id="6" name="TextBox 10"/>
          <p:cNvSpPr txBox="1">
            <a:spLocks noChangeArrowheads="1"/>
          </p:cNvSpPr>
          <p:nvPr/>
        </p:nvSpPr>
        <p:spPr bwMode="auto">
          <a:xfrm>
            <a:off x="2286000" y="5219586"/>
            <a:ext cx="6477000" cy="400110"/>
          </a:xfrm>
          <a:prstGeom prst="rect">
            <a:avLst/>
          </a:prstGeom>
          <a:noFill/>
          <a:ln w="9525">
            <a:noFill/>
            <a:miter lim="800000"/>
            <a:headEnd/>
            <a:tailEnd/>
          </a:ln>
        </p:spPr>
        <p:txBody>
          <a:bodyPr wrap="square">
            <a:prstTxWarp prst="textNoShape">
              <a:avLst/>
            </a:prstTxWarp>
            <a:spAutoFit/>
          </a:bodyPr>
          <a:lstStyle/>
          <a:p>
            <a:r>
              <a:rPr lang="en-US" sz="1000" i="1" dirty="0" err="1">
                <a:solidFill>
                  <a:schemeClr val="accent1">
                    <a:lumMod val="75000"/>
                  </a:schemeClr>
                </a:solidFill>
                <a:latin typeface="Arial"/>
                <a:cs typeface="Arial"/>
              </a:rPr>
              <a:t>Wischmeyer</a:t>
            </a:r>
            <a:r>
              <a:rPr lang="en-US" sz="1000" i="1" dirty="0">
                <a:solidFill>
                  <a:schemeClr val="accent1">
                    <a:lumMod val="75000"/>
                  </a:schemeClr>
                </a:solidFill>
                <a:latin typeface="Arial"/>
                <a:cs typeface="Arial"/>
              </a:rPr>
              <a:t> PE. </a:t>
            </a:r>
            <a:r>
              <a:rPr lang="en-US" sz="1000" i="1" dirty="0" err="1">
                <a:solidFill>
                  <a:schemeClr val="accent1">
                    <a:lumMod val="75000"/>
                  </a:schemeClr>
                </a:solidFill>
                <a:latin typeface="Arial"/>
                <a:cs typeface="Arial"/>
              </a:rPr>
              <a:t>Curr</a:t>
            </a:r>
            <a:r>
              <a:rPr lang="en-US" sz="1000" i="1" dirty="0">
                <a:solidFill>
                  <a:schemeClr val="accent1">
                    <a:lumMod val="75000"/>
                  </a:schemeClr>
                </a:solidFill>
                <a:latin typeface="Arial"/>
                <a:cs typeface="Arial"/>
              </a:rPr>
              <a:t> </a:t>
            </a:r>
            <a:r>
              <a:rPr lang="en-US" sz="1000" i="1" dirty="0" err="1">
                <a:solidFill>
                  <a:schemeClr val="accent1">
                    <a:lumMod val="75000"/>
                  </a:schemeClr>
                </a:solidFill>
                <a:latin typeface="Arial"/>
                <a:cs typeface="Arial"/>
              </a:rPr>
              <a:t>Opin</a:t>
            </a:r>
            <a:r>
              <a:rPr lang="en-US" sz="1000" i="1" dirty="0">
                <a:solidFill>
                  <a:schemeClr val="accent1">
                    <a:lumMod val="75000"/>
                  </a:schemeClr>
                </a:solidFill>
                <a:latin typeface="Arial"/>
                <a:cs typeface="Arial"/>
              </a:rPr>
              <a:t> </a:t>
            </a:r>
            <a:r>
              <a:rPr lang="en-US" sz="1000" i="1" dirty="0" err="1">
                <a:solidFill>
                  <a:schemeClr val="accent1">
                    <a:lumMod val="75000"/>
                  </a:schemeClr>
                </a:solidFill>
                <a:latin typeface="Arial"/>
                <a:cs typeface="Arial"/>
              </a:rPr>
              <a:t>Gastroenterol</a:t>
            </a:r>
            <a:r>
              <a:rPr lang="en-US" sz="1000" i="1" dirty="0">
                <a:solidFill>
                  <a:schemeClr val="accent1">
                    <a:lumMod val="75000"/>
                  </a:schemeClr>
                </a:solidFill>
                <a:latin typeface="Arial"/>
                <a:cs typeface="Arial"/>
              </a:rPr>
              <a:t>. 2008; 24: 190-197.</a:t>
            </a:r>
          </a:p>
          <a:p>
            <a:r>
              <a:rPr lang="en-US" sz="1000" i="1" dirty="0" err="1">
                <a:solidFill>
                  <a:schemeClr val="accent1">
                    <a:lumMod val="75000"/>
                  </a:schemeClr>
                </a:solidFill>
                <a:latin typeface="Arial"/>
                <a:cs typeface="Arial"/>
              </a:rPr>
              <a:t>Oudemans</a:t>
            </a:r>
            <a:r>
              <a:rPr lang="en-US" sz="1000" i="1" dirty="0">
                <a:solidFill>
                  <a:schemeClr val="accent1">
                    <a:lumMod val="75000"/>
                  </a:schemeClr>
                </a:solidFill>
                <a:latin typeface="Arial"/>
                <a:cs typeface="Arial"/>
              </a:rPr>
              <a:t>-van </a:t>
            </a:r>
            <a:r>
              <a:rPr lang="en-US" sz="1000" i="1" dirty="0" err="1">
                <a:solidFill>
                  <a:schemeClr val="accent1">
                    <a:lumMod val="75000"/>
                  </a:schemeClr>
                </a:solidFill>
                <a:latin typeface="Arial"/>
                <a:cs typeface="Arial"/>
              </a:rPr>
              <a:t>Straten</a:t>
            </a:r>
            <a:r>
              <a:rPr lang="en-US" sz="1000" i="1" dirty="0">
                <a:solidFill>
                  <a:schemeClr val="accent1">
                    <a:lumMod val="75000"/>
                  </a:schemeClr>
                </a:solidFill>
                <a:latin typeface="Arial"/>
                <a:cs typeface="Arial"/>
              </a:rPr>
              <a:t> HM, et al. </a:t>
            </a:r>
            <a:r>
              <a:rPr lang="en-US" sz="1000" i="1" dirty="0" err="1">
                <a:solidFill>
                  <a:schemeClr val="accent1">
                    <a:lumMod val="75000"/>
                  </a:schemeClr>
                </a:solidFill>
                <a:latin typeface="Arial"/>
                <a:cs typeface="Arial"/>
              </a:rPr>
              <a:t>Inten</a:t>
            </a:r>
            <a:r>
              <a:rPr lang="en-US" sz="1000" i="1" dirty="0">
                <a:solidFill>
                  <a:schemeClr val="accent1">
                    <a:lumMod val="75000"/>
                  </a:schemeClr>
                </a:solidFill>
                <a:latin typeface="Arial"/>
                <a:cs typeface="Arial"/>
              </a:rPr>
              <a:t> Care Med. 2001;27:84-90</a:t>
            </a:r>
            <a:r>
              <a:rPr lang="en-US" sz="1000" dirty="0">
                <a:solidFill>
                  <a:srgbClr val="595959"/>
                </a:solidFill>
                <a:latin typeface="Arial"/>
                <a:cs typeface="Arial"/>
              </a:rPr>
              <a:t>.</a:t>
            </a:r>
            <a:endParaRPr lang="en-US" sz="1000" dirty="0">
              <a:solidFill>
                <a:srgbClr val="595959"/>
              </a:solidFill>
              <a:effectLst>
                <a:outerShdw blurRad="38100" dist="38100" dir="2700000" algn="tl">
                  <a:srgbClr val="FFFFFF"/>
                </a:outerShdw>
              </a:effectLst>
              <a:latin typeface="Arial"/>
              <a:cs typeface="Arial"/>
              <a:sym typeface="Arial" charset="0"/>
            </a:endParaRPr>
          </a:p>
        </p:txBody>
      </p:sp>
      <p:sp>
        <p:nvSpPr>
          <p:cNvPr id="7" name="TextBox 6"/>
          <p:cNvSpPr txBox="1"/>
          <p:nvPr/>
        </p:nvSpPr>
        <p:spPr>
          <a:xfrm>
            <a:off x="2084359" y="1933143"/>
            <a:ext cx="8064896" cy="3038139"/>
          </a:xfrm>
          <a:prstGeom prst="rect">
            <a:avLst/>
          </a:prstGeom>
          <a:noFill/>
        </p:spPr>
        <p:txBody>
          <a:bodyPr wrap="square" rtlCol="0">
            <a:spAutoFit/>
          </a:bodyPr>
          <a:lstStyle/>
          <a:p>
            <a:pPr marL="342900" indent="-252000">
              <a:lnSpc>
                <a:spcPts val="3880"/>
              </a:lnSpc>
              <a:buSzPct val="125000"/>
              <a:buFont typeface="Arial"/>
              <a:buChar char="•"/>
            </a:pPr>
            <a:r>
              <a:rPr lang="es-CO" sz="2400" dirty="0">
                <a:solidFill>
                  <a:srgbClr val="1D67B4"/>
                </a:solidFill>
                <a:latin typeface="Arial" panose="020B0604020202020204" pitchFamily="34" charset="0"/>
                <a:cs typeface="Arial" panose="020B0604020202020204" pitchFamily="34" charset="0"/>
              </a:rPr>
              <a:t>Vital para gran cantidad de células, incluyendo el epitelio intestinal y las células del sistema inmunitario.</a:t>
            </a:r>
          </a:p>
          <a:p>
            <a:pPr marL="342900" indent="-252000">
              <a:lnSpc>
                <a:spcPts val="3880"/>
              </a:lnSpc>
              <a:buSzPct val="125000"/>
              <a:buFont typeface="Arial"/>
              <a:buChar char="•"/>
            </a:pPr>
            <a:r>
              <a:rPr lang="es-CO" sz="2400" dirty="0">
                <a:solidFill>
                  <a:srgbClr val="1D67B4"/>
                </a:solidFill>
                <a:latin typeface="Arial" panose="020B0604020202020204" pitchFamily="34" charset="0"/>
                <a:cs typeface="Arial" panose="020B0604020202020204" pitchFamily="34" charset="0"/>
              </a:rPr>
              <a:t>Los niveles de glutamina caen rápidamente después de un traumatismo o enfermedad.</a:t>
            </a:r>
          </a:p>
          <a:p>
            <a:pPr marL="342900" indent="-252000">
              <a:lnSpc>
                <a:spcPts val="3880"/>
              </a:lnSpc>
              <a:buSzPct val="125000"/>
              <a:buFont typeface="Arial"/>
              <a:buChar char="•"/>
            </a:pPr>
            <a:r>
              <a:rPr lang="es-CO" sz="2400" dirty="0">
                <a:solidFill>
                  <a:srgbClr val="1D67B4"/>
                </a:solidFill>
                <a:latin typeface="Arial" panose="020B0604020202020204" pitchFamily="34" charset="0"/>
                <a:cs typeface="Arial" panose="020B0604020202020204" pitchFamily="34" charset="0"/>
              </a:rPr>
              <a:t>La deficiencia de glutamina en la enfermedad crítica es predictor de mortalidad.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1866900" y="2300907"/>
            <a:ext cx="9296400" cy="3429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spcBef>
                <a:spcPct val="20000"/>
              </a:spcBef>
              <a:spcAft>
                <a:spcPts val="2400"/>
              </a:spcAft>
              <a:buSzPct val="90000"/>
              <a:defRPr/>
            </a:pPr>
            <a:r>
              <a:rPr lang="es-CO" sz="2400" b="1" dirty="0">
                <a:solidFill>
                  <a:srgbClr val="1D67B4"/>
                </a:solidFill>
                <a:latin typeface="Arial" panose="020B0604020202020204" pitchFamily="34" charset="0"/>
                <a:cs typeface="Arial" panose="020B0604020202020204" pitchFamily="34" charset="0"/>
              </a:rPr>
              <a:t>Después de completar esta sesión, los participantes podrán:</a:t>
            </a:r>
            <a:endParaRPr lang="es-CO" sz="2400" b="1" kern="0" dirty="0">
              <a:solidFill>
                <a:srgbClr val="1D67B4"/>
              </a:solidFill>
              <a:latin typeface="Arial" panose="020B0604020202020204" pitchFamily="34" charset="0"/>
              <a:ea typeface="MS PGothic" pitchFamily="34" charset="-128"/>
              <a:cs typeface="Arial" panose="020B0604020202020204" pitchFamily="34" charset="0"/>
            </a:endParaRPr>
          </a:p>
          <a:p>
            <a:pPr marL="270000" lvl="1" indent="-277200">
              <a:buFont typeface="Arial"/>
              <a:buChar char="•"/>
            </a:pPr>
            <a:r>
              <a:rPr lang="es-CO" sz="2400" dirty="0">
                <a:solidFill>
                  <a:srgbClr val="1D67B4"/>
                </a:solidFill>
                <a:latin typeface="Arial" panose="020B0604020202020204" pitchFamily="34" charset="0"/>
                <a:cs typeface="Arial" panose="020B0604020202020204" pitchFamily="34" charset="0"/>
              </a:rPr>
              <a:t>Describir la evidencia que sustenta la terapia de nutrición enteral específica según la enfermedad.</a:t>
            </a:r>
          </a:p>
          <a:p>
            <a:pPr marL="270000" indent="-277200">
              <a:buFont typeface="Arial"/>
              <a:buChar char="•"/>
            </a:pPr>
            <a:endParaRPr lang="es-CO" sz="2400" dirty="0">
              <a:solidFill>
                <a:srgbClr val="1D67B4"/>
              </a:solidFill>
              <a:latin typeface="Arial" panose="020B0604020202020204" pitchFamily="34" charset="0"/>
              <a:cs typeface="Arial" panose="020B0604020202020204" pitchFamily="34" charset="0"/>
            </a:endParaRPr>
          </a:p>
          <a:p>
            <a:pPr marL="270000" indent="-277200">
              <a:buFont typeface="Arial"/>
              <a:buChar char="•"/>
            </a:pPr>
            <a:r>
              <a:rPr lang="es-CO" sz="2400" dirty="0">
                <a:solidFill>
                  <a:srgbClr val="1D67B4"/>
                </a:solidFill>
                <a:latin typeface="Arial" panose="020B0604020202020204" pitchFamily="34" charset="0"/>
                <a:cs typeface="Arial" panose="020B0604020202020204" pitchFamily="34" charset="0"/>
              </a:rPr>
              <a:t>Seleccionar la terapia de nutrición enteral apropiada para pacientes con enfermedades o traumatismos críticos.</a:t>
            </a:r>
            <a:endParaRPr lang="es-CO" sz="2400" kern="0" dirty="0">
              <a:solidFill>
                <a:srgbClr val="1D67B4"/>
              </a:solidFill>
              <a:latin typeface="Arial" panose="020B0604020202020204" pitchFamily="34" charset="0"/>
              <a:ea typeface="MS PGothic" pitchFamily="34" charset="-128"/>
              <a:cs typeface="Arial" panose="020B0604020202020204" pitchFamily="34" charset="0"/>
            </a:endParaRPr>
          </a:p>
        </p:txBody>
      </p:sp>
      <p:sp>
        <p:nvSpPr>
          <p:cNvPr id="4" name="Title 3"/>
          <p:cNvSpPr>
            <a:spLocks noGrp="1"/>
          </p:cNvSpPr>
          <p:nvPr>
            <p:ph type="title" idx="4294967295"/>
          </p:nvPr>
        </p:nvSpPr>
        <p:spPr>
          <a:xfrm>
            <a:off x="2253343" y="539297"/>
            <a:ext cx="7886700" cy="990600"/>
          </a:xfrm>
        </p:spPr>
        <p:txBody>
          <a:bodyPr>
            <a:normAutofit/>
          </a:bodyPr>
          <a:lstStyle/>
          <a:p>
            <a:pPr algn="ctr"/>
            <a:r>
              <a:rPr lang="es-CO" sz="3200" b="1" dirty="0">
                <a:solidFill>
                  <a:srgbClr val="0070C0"/>
                </a:solidFill>
                <a:latin typeface="Arial" panose="020B0604020202020204" pitchFamily="34" charset="0"/>
                <a:cs typeface="Arial" panose="020B0604020202020204" pitchFamily="34" charset="0"/>
              </a:rPr>
              <a:t>Objetivos</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33600" y="272008"/>
            <a:ext cx="6934200" cy="875184"/>
          </a:xfrm>
          <a:prstGeom prst="rect">
            <a:avLst/>
          </a:prstGeom>
          <a:noFill/>
          <a:ln w="9525">
            <a:noFill/>
            <a:miter lim="800000"/>
            <a:headEnd/>
            <a:tailEnd/>
          </a:ln>
        </p:spPr>
        <p:txBody>
          <a:bodyPr>
            <a:prstTxWarp prst="textNoShape">
              <a:avLst/>
            </a:prstTxWarp>
          </a:bodyPr>
          <a:lstStyle/>
          <a:p>
            <a:pPr marL="469900" indent="-469900">
              <a:lnSpc>
                <a:spcPct val="80000"/>
              </a:lnSpc>
              <a:spcBef>
                <a:spcPct val="20000"/>
              </a:spcBef>
              <a:buClr>
                <a:schemeClr val="accent2"/>
              </a:buClr>
            </a:pPr>
            <a:endParaRPr lang="en-US">
              <a:latin typeface="Arial" charset="0"/>
            </a:endParaRPr>
          </a:p>
        </p:txBody>
      </p:sp>
      <p:sp>
        <p:nvSpPr>
          <p:cNvPr id="6" name="Title 7"/>
          <p:cNvSpPr>
            <a:spLocks noGrp="1"/>
          </p:cNvSpPr>
          <p:nvPr>
            <p:ph type="title" idx="4294967295"/>
          </p:nvPr>
        </p:nvSpPr>
        <p:spPr>
          <a:xfrm>
            <a:off x="1818274" y="327302"/>
            <a:ext cx="8610600" cy="838200"/>
          </a:xfrm>
        </p:spPr>
        <p:txBody>
          <a:bodyPr>
            <a:noAutofit/>
          </a:bodyPr>
          <a:lstStyle/>
          <a:p>
            <a:pPr algn="ctr"/>
            <a:r>
              <a:rPr lang="es-CO" sz="3200" b="1" dirty="0">
                <a:solidFill>
                  <a:srgbClr val="0070C0"/>
                </a:solidFill>
                <a:latin typeface="Arial" panose="020B0604020202020204" pitchFamily="34" charset="0"/>
                <a:cs typeface="Arial" panose="020B0604020202020204" pitchFamily="34" charset="0"/>
              </a:rPr>
              <a:t>Beneficios celulares y orgánicos </a:t>
            </a:r>
            <a:br>
              <a:rPr lang="es-CO" sz="3200" b="1" dirty="0">
                <a:solidFill>
                  <a:srgbClr val="0070C0"/>
                </a:solidFill>
                <a:latin typeface="Arial" panose="020B0604020202020204" pitchFamily="34" charset="0"/>
                <a:cs typeface="Arial" panose="020B0604020202020204" pitchFamily="34" charset="0"/>
              </a:rPr>
            </a:br>
            <a:r>
              <a:rPr lang="es-CO" sz="3200" b="1" dirty="0">
                <a:solidFill>
                  <a:srgbClr val="0070C0"/>
                </a:solidFill>
                <a:latin typeface="Arial" panose="020B0604020202020204" pitchFamily="34" charset="0"/>
                <a:cs typeface="Arial" panose="020B0604020202020204" pitchFamily="34" charset="0"/>
              </a:rPr>
              <a:t>de la glutamina</a:t>
            </a:r>
          </a:p>
        </p:txBody>
      </p:sp>
      <p:sp>
        <p:nvSpPr>
          <p:cNvPr id="7" name="TextBox 10"/>
          <p:cNvSpPr txBox="1">
            <a:spLocks noChangeArrowheads="1"/>
          </p:cNvSpPr>
          <p:nvPr/>
        </p:nvSpPr>
        <p:spPr bwMode="auto">
          <a:xfrm>
            <a:off x="1306991" y="6179559"/>
            <a:ext cx="6477000" cy="246221"/>
          </a:xfrm>
          <a:prstGeom prst="rect">
            <a:avLst/>
          </a:prstGeom>
          <a:noFill/>
          <a:ln w="9525">
            <a:noFill/>
            <a:miter lim="800000"/>
            <a:headEnd/>
            <a:tailEnd/>
          </a:ln>
        </p:spPr>
        <p:txBody>
          <a:bodyPr wrap="square">
            <a:prstTxWarp prst="textNoShape">
              <a:avLst/>
            </a:prstTxWarp>
            <a:spAutoFit/>
          </a:bodyPr>
          <a:lstStyle/>
          <a:p>
            <a:pPr>
              <a:spcBef>
                <a:spcPts val="850"/>
              </a:spcBef>
            </a:pPr>
            <a:r>
              <a:rPr lang="en-US" sz="1000" i="1" dirty="0">
                <a:solidFill>
                  <a:schemeClr val="accent1">
                    <a:lumMod val="75000"/>
                  </a:schemeClr>
                </a:solidFill>
                <a:latin typeface="Arial"/>
                <a:cs typeface="Arial"/>
              </a:rPr>
              <a:t>Kelly D, et al.</a:t>
            </a:r>
            <a:r>
              <a:rPr lang="en-US" sz="1000" i="1" dirty="0">
                <a:solidFill>
                  <a:schemeClr val="accent1">
                    <a:lumMod val="75000"/>
                  </a:schemeClr>
                </a:solidFill>
                <a:latin typeface="Arial"/>
                <a:cs typeface="Arial"/>
                <a:sym typeface="Helvetica" charset="0"/>
              </a:rPr>
              <a:t>, </a:t>
            </a:r>
            <a:r>
              <a:rPr lang="en-US" sz="1000" i="1" dirty="0" err="1">
                <a:solidFill>
                  <a:schemeClr val="accent1">
                    <a:lumMod val="75000"/>
                  </a:schemeClr>
                </a:solidFill>
                <a:latin typeface="Arial"/>
                <a:cs typeface="Arial"/>
                <a:sym typeface="Helvetica" charset="0"/>
              </a:rPr>
              <a:t>Curr</a:t>
            </a:r>
            <a:r>
              <a:rPr lang="en-US" sz="1000" i="1" dirty="0">
                <a:solidFill>
                  <a:schemeClr val="accent1">
                    <a:lumMod val="75000"/>
                  </a:schemeClr>
                </a:solidFill>
                <a:latin typeface="Arial"/>
                <a:cs typeface="Arial"/>
                <a:sym typeface="Helvetica" charset="0"/>
              </a:rPr>
              <a:t> </a:t>
            </a:r>
            <a:r>
              <a:rPr lang="en-US" sz="1000" i="1" dirty="0" err="1">
                <a:solidFill>
                  <a:schemeClr val="accent1">
                    <a:lumMod val="75000"/>
                  </a:schemeClr>
                </a:solidFill>
                <a:latin typeface="Arial"/>
                <a:cs typeface="Arial"/>
                <a:sym typeface="Helvetica" charset="0"/>
              </a:rPr>
              <a:t>Opin</a:t>
            </a:r>
            <a:r>
              <a:rPr lang="en-US" sz="1000" i="1" dirty="0">
                <a:solidFill>
                  <a:schemeClr val="accent1">
                    <a:lumMod val="75000"/>
                  </a:schemeClr>
                </a:solidFill>
                <a:latin typeface="Arial"/>
                <a:cs typeface="Arial"/>
                <a:sym typeface="Helvetica" charset="0"/>
              </a:rPr>
              <a:t> </a:t>
            </a:r>
            <a:r>
              <a:rPr lang="en-US" sz="1000" i="1" dirty="0" err="1">
                <a:solidFill>
                  <a:schemeClr val="accent1">
                    <a:lumMod val="75000"/>
                  </a:schemeClr>
                </a:solidFill>
                <a:latin typeface="Arial"/>
                <a:cs typeface="Arial"/>
                <a:sym typeface="Helvetica" charset="0"/>
              </a:rPr>
              <a:t>Clin</a:t>
            </a:r>
            <a:r>
              <a:rPr lang="en-US" sz="1000" i="1" dirty="0">
                <a:solidFill>
                  <a:schemeClr val="accent1">
                    <a:lumMod val="75000"/>
                  </a:schemeClr>
                </a:solidFill>
                <a:latin typeface="Arial"/>
                <a:cs typeface="Arial"/>
                <a:sym typeface="Helvetica" charset="0"/>
              </a:rPr>
              <a:t> </a:t>
            </a:r>
            <a:r>
              <a:rPr lang="en-US" sz="1000" i="1" dirty="0" err="1">
                <a:solidFill>
                  <a:schemeClr val="accent1">
                    <a:lumMod val="75000"/>
                  </a:schemeClr>
                </a:solidFill>
                <a:latin typeface="Arial"/>
                <a:cs typeface="Arial"/>
                <a:sym typeface="Helvetica" charset="0"/>
              </a:rPr>
              <a:t>Nutr</a:t>
            </a:r>
            <a:r>
              <a:rPr lang="en-US" sz="1000" i="1" dirty="0">
                <a:solidFill>
                  <a:schemeClr val="accent1">
                    <a:lumMod val="75000"/>
                  </a:schemeClr>
                </a:solidFill>
                <a:latin typeface="Arial"/>
                <a:cs typeface="Arial"/>
                <a:sym typeface="Helvetica" charset="0"/>
              </a:rPr>
              <a:t> </a:t>
            </a:r>
            <a:r>
              <a:rPr lang="en-US" sz="1000" i="1" dirty="0" err="1">
                <a:solidFill>
                  <a:schemeClr val="accent1">
                    <a:lumMod val="75000"/>
                  </a:schemeClr>
                </a:solidFill>
                <a:latin typeface="Arial"/>
                <a:cs typeface="Arial"/>
                <a:sym typeface="Helvetica" charset="0"/>
              </a:rPr>
              <a:t>Metab</a:t>
            </a:r>
            <a:r>
              <a:rPr lang="en-US" sz="1000" i="1" dirty="0">
                <a:solidFill>
                  <a:schemeClr val="accent1">
                    <a:lumMod val="75000"/>
                  </a:schemeClr>
                </a:solidFill>
                <a:latin typeface="Arial"/>
                <a:cs typeface="Arial"/>
                <a:sym typeface="Helvetica" charset="0"/>
              </a:rPr>
              <a:t> Care. </a:t>
            </a:r>
            <a:r>
              <a:rPr lang="en-US" sz="1000" i="1" dirty="0">
                <a:solidFill>
                  <a:schemeClr val="accent1">
                    <a:lumMod val="75000"/>
                  </a:schemeClr>
                </a:solidFill>
                <a:latin typeface="Arial"/>
                <a:cs typeface="Arial"/>
              </a:rPr>
              <a:t>2003;6:L217-222</a:t>
            </a:r>
            <a:r>
              <a:rPr lang="en-US" sz="1000" dirty="0">
                <a:solidFill>
                  <a:srgbClr val="595959"/>
                </a:solidFill>
                <a:latin typeface="Arial"/>
                <a:cs typeface="Arial"/>
              </a:rPr>
              <a:t>.</a:t>
            </a:r>
            <a:endParaRPr lang="en-US" sz="1000" dirty="0">
              <a:solidFill>
                <a:srgbClr val="595959"/>
              </a:solidFill>
              <a:latin typeface="Arial"/>
              <a:cs typeface="Arial"/>
              <a:sym typeface="Helvetica" charset="0"/>
            </a:endParaRPr>
          </a:p>
        </p:txBody>
      </p:sp>
      <p:grpSp>
        <p:nvGrpSpPr>
          <p:cNvPr id="3" name="Grupo 2"/>
          <p:cNvGrpSpPr/>
          <p:nvPr/>
        </p:nvGrpSpPr>
        <p:grpSpPr>
          <a:xfrm>
            <a:off x="1309057" y="1289126"/>
            <a:ext cx="9608622" cy="4797062"/>
            <a:chOff x="1663116" y="1201620"/>
            <a:chExt cx="8875877" cy="4873116"/>
          </a:xfrm>
        </p:grpSpPr>
        <p:grpSp>
          <p:nvGrpSpPr>
            <p:cNvPr id="33" name="Group 84"/>
            <p:cNvGrpSpPr>
              <a:grpSpLocks/>
            </p:cNvGrpSpPr>
            <p:nvPr/>
          </p:nvGrpSpPr>
          <p:grpSpPr bwMode="auto">
            <a:xfrm>
              <a:off x="1663116" y="1430033"/>
              <a:ext cx="8875877" cy="4540131"/>
              <a:chOff x="-329" y="-53"/>
              <a:chExt cx="6000" cy="3341"/>
            </a:xfrm>
          </p:grpSpPr>
          <p:grpSp>
            <p:nvGrpSpPr>
              <p:cNvPr id="34" name="Group 41"/>
              <p:cNvGrpSpPr>
                <a:grpSpLocks/>
              </p:cNvGrpSpPr>
              <p:nvPr/>
            </p:nvGrpSpPr>
            <p:grpSpPr bwMode="auto">
              <a:xfrm>
                <a:off x="2047" y="1177"/>
                <a:ext cx="1315" cy="1557"/>
                <a:chOff x="-154" y="-91"/>
                <a:chExt cx="1315" cy="1557"/>
              </a:xfrm>
            </p:grpSpPr>
            <p:sp>
              <p:nvSpPr>
                <p:cNvPr id="71" name="Rectangle 35"/>
                <p:cNvSpPr>
                  <a:spLocks/>
                </p:cNvSpPr>
                <p:nvPr/>
              </p:nvSpPr>
              <p:spPr bwMode="auto">
                <a:xfrm>
                  <a:off x="386" y="-91"/>
                  <a:ext cx="737" cy="4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lIns="0" tIns="0" rIns="0" bIns="0" anchor="ctr">
                  <a:spAutoFit/>
                </a:bodyPr>
                <a:lstStyle/>
                <a:p>
                  <a:r>
                    <a:rPr lang="es-CO" sz="1400" b="1" dirty="0">
                      <a:solidFill>
                        <a:srgbClr val="0070C0"/>
                      </a:solidFill>
                      <a:effectLst>
                        <a:outerShdw blurRad="38100" dist="38100" dir="2700000" algn="tl">
                          <a:srgbClr val="FFFFFF"/>
                        </a:outerShdw>
                      </a:effectLst>
                      <a:latin typeface="Arial" charset="0"/>
                      <a:cs typeface="Arial" charset="0"/>
                      <a:sym typeface="Arial" charset="0"/>
                    </a:rPr>
                    <a:t>Combustible</a:t>
                  </a:r>
                </a:p>
                <a:p>
                  <a:r>
                    <a:rPr lang="es-CO" sz="1400" b="1" dirty="0">
                      <a:solidFill>
                        <a:srgbClr val="0070C0"/>
                      </a:solidFill>
                      <a:effectLst>
                        <a:outerShdw blurRad="38100" dist="38100" dir="2700000" algn="tl">
                          <a:srgbClr val="FFFFFF"/>
                        </a:outerShdw>
                      </a:effectLst>
                      <a:latin typeface="Arial" charset="0"/>
                      <a:cs typeface="Arial" charset="0"/>
                      <a:sym typeface="Arial" charset="0"/>
                    </a:rPr>
                    <a:t>para </a:t>
                  </a:r>
                </a:p>
                <a:p>
                  <a:r>
                    <a:rPr lang="es-CO" sz="1400" b="1" dirty="0" err="1">
                      <a:solidFill>
                        <a:srgbClr val="0070C0"/>
                      </a:solidFill>
                      <a:effectLst>
                        <a:outerShdw blurRad="38100" dist="38100" dir="2700000" algn="tl">
                          <a:srgbClr val="FFFFFF"/>
                        </a:outerShdw>
                      </a:effectLst>
                      <a:latin typeface="Arial" charset="0"/>
                      <a:cs typeface="Arial" charset="0"/>
                      <a:sym typeface="Arial" charset="0"/>
                    </a:rPr>
                    <a:t>enterocitos</a:t>
                  </a:r>
                  <a:endParaRPr lang="es-CO" sz="1400" b="1" dirty="0">
                    <a:solidFill>
                      <a:srgbClr val="0070C0"/>
                    </a:solidFill>
                    <a:effectLst>
                      <a:outerShdw blurRad="38100" dist="38100" dir="2700000" algn="tl">
                        <a:srgbClr val="FFFFFF"/>
                      </a:outerShdw>
                    </a:effectLst>
                    <a:latin typeface="Arial" charset="0"/>
                    <a:cs typeface="Arial" charset="0"/>
                    <a:sym typeface="Arial" charset="0"/>
                  </a:endParaRPr>
                </a:p>
              </p:txBody>
            </p:sp>
            <p:sp>
              <p:nvSpPr>
                <p:cNvPr id="72" name="Rectangle 36"/>
                <p:cNvSpPr>
                  <a:spLocks/>
                </p:cNvSpPr>
                <p:nvPr/>
              </p:nvSpPr>
              <p:spPr bwMode="auto">
                <a:xfrm>
                  <a:off x="281" y="1144"/>
                  <a:ext cx="763" cy="3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nchor="ctr">
                  <a:spAutoFit/>
                </a:bodyPr>
                <a:lstStyle/>
                <a:p>
                  <a:r>
                    <a:rPr lang="en-US" sz="1400" b="1" dirty="0">
                      <a:solidFill>
                        <a:srgbClr val="0070C0"/>
                      </a:solidFill>
                      <a:effectLst>
                        <a:outerShdw blurRad="38100" dist="38100" dir="2700000" algn="tl">
                          <a:srgbClr val="FFFFFF"/>
                        </a:outerShdw>
                      </a:effectLst>
                      <a:latin typeface="Arial" charset="0"/>
                      <a:cs typeface="Arial" charset="0"/>
                      <a:sym typeface="Arial" charset="0"/>
                    </a:rPr>
                    <a:t>Combustible</a:t>
                  </a:r>
                </a:p>
                <a:p>
                  <a:r>
                    <a:rPr lang="en-US" sz="1400" b="1" dirty="0" err="1">
                      <a:solidFill>
                        <a:srgbClr val="0070C0"/>
                      </a:solidFill>
                      <a:effectLst>
                        <a:outerShdw blurRad="38100" dist="38100" dir="2700000" algn="tl">
                          <a:srgbClr val="FFFFFF"/>
                        </a:outerShdw>
                      </a:effectLst>
                      <a:latin typeface="Arial" charset="0"/>
                      <a:cs typeface="Arial" charset="0"/>
                      <a:sym typeface="Arial" charset="0"/>
                    </a:rPr>
                    <a:t>para</a:t>
                  </a:r>
                  <a:r>
                    <a:rPr lang="en-US" sz="1400" b="1" dirty="0">
                      <a:solidFill>
                        <a:srgbClr val="0070C0"/>
                      </a:solidFill>
                      <a:effectLst>
                        <a:outerShdw blurRad="38100" dist="38100" dir="2700000" algn="tl">
                          <a:srgbClr val="FFFFFF"/>
                        </a:outerShdw>
                      </a:effectLst>
                      <a:latin typeface="Arial" charset="0"/>
                      <a:cs typeface="Arial" charset="0"/>
                      <a:sym typeface="Arial" charset="0"/>
                    </a:rPr>
                    <a:t> </a:t>
                  </a:r>
                  <a:r>
                    <a:rPr lang="en-US" sz="1400" b="1" dirty="0" err="1">
                      <a:solidFill>
                        <a:srgbClr val="0070C0"/>
                      </a:solidFill>
                      <a:effectLst>
                        <a:outerShdw blurRad="38100" dist="38100" dir="2700000" algn="tl">
                          <a:srgbClr val="FFFFFF"/>
                        </a:outerShdw>
                      </a:effectLst>
                      <a:latin typeface="Arial" charset="0"/>
                      <a:cs typeface="Arial" charset="0"/>
                      <a:sym typeface="Arial" charset="0"/>
                    </a:rPr>
                    <a:t>linfocitos</a:t>
                  </a:r>
                  <a:endParaRPr lang="en-US" sz="1400" b="1" dirty="0">
                    <a:solidFill>
                      <a:srgbClr val="0070C0"/>
                    </a:solidFill>
                    <a:effectLst>
                      <a:outerShdw blurRad="38100" dist="38100" dir="2700000" algn="tl">
                        <a:srgbClr val="FFFFFF"/>
                      </a:outerShdw>
                    </a:effectLst>
                    <a:latin typeface="Arial" charset="0"/>
                    <a:cs typeface="Arial" charset="0"/>
                    <a:sym typeface="Arial" charset="0"/>
                  </a:endParaRPr>
                </a:p>
              </p:txBody>
            </p:sp>
            <p:sp>
              <p:nvSpPr>
                <p:cNvPr id="73" name="AutoShape 37"/>
                <p:cNvSpPr>
                  <a:spLocks/>
                </p:cNvSpPr>
                <p:nvPr/>
              </p:nvSpPr>
              <p:spPr bwMode="auto">
                <a:xfrm rot="19920000">
                  <a:off x="63" y="333"/>
                  <a:ext cx="288" cy="61"/>
                </a:xfrm>
                <a:prstGeom prst="rightArrow">
                  <a:avLst>
                    <a:gd name="adj1" fmla="val 50000"/>
                    <a:gd name="adj2" fmla="val 114286"/>
                  </a:avLst>
                </a:prstGeom>
                <a:solidFill>
                  <a:srgbClr val="595959"/>
                </a:solidFill>
                <a:ln w="9525">
                  <a:noFill/>
                  <a:miter lim="800000"/>
                  <a:headEnd/>
                  <a:tailEnd/>
                </a:ln>
              </p:spPr>
              <p:txBody>
                <a:bodyPr lIns="0" tIns="0" rIns="0" bIns="0"/>
                <a:lstStyle/>
                <a:p>
                  <a:endParaRPr lang="en-US"/>
                </a:p>
              </p:txBody>
            </p:sp>
            <p:sp>
              <p:nvSpPr>
                <p:cNvPr id="74" name="AutoShape 38"/>
                <p:cNvSpPr>
                  <a:spLocks/>
                </p:cNvSpPr>
                <p:nvPr/>
              </p:nvSpPr>
              <p:spPr bwMode="auto">
                <a:xfrm rot="2579999">
                  <a:off x="-154" y="912"/>
                  <a:ext cx="510" cy="64"/>
                </a:xfrm>
                <a:prstGeom prst="rightArrow">
                  <a:avLst>
                    <a:gd name="adj1" fmla="val 50000"/>
                    <a:gd name="adj2" fmla="val 191393"/>
                  </a:avLst>
                </a:prstGeom>
                <a:solidFill>
                  <a:srgbClr val="595959"/>
                </a:solidFill>
                <a:ln w="9525">
                  <a:noFill/>
                  <a:miter lim="800000"/>
                  <a:headEnd/>
                  <a:tailEnd/>
                </a:ln>
              </p:spPr>
              <p:txBody>
                <a:bodyPr lIns="0" tIns="0" rIns="0" bIns="0"/>
                <a:lstStyle/>
                <a:p>
                  <a:endParaRPr lang="en-US"/>
                </a:p>
              </p:txBody>
            </p:sp>
            <p:sp>
              <p:nvSpPr>
                <p:cNvPr id="75" name="Rectangle 39"/>
                <p:cNvSpPr>
                  <a:spLocks/>
                </p:cNvSpPr>
                <p:nvPr/>
              </p:nvSpPr>
              <p:spPr bwMode="auto">
                <a:xfrm>
                  <a:off x="343" y="556"/>
                  <a:ext cx="818" cy="3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nchor="ctr">
                  <a:spAutoFit/>
                </a:bodyPr>
                <a:lstStyle/>
                <a:p>
                  <a:r>
                    <a:rPr lang="es-CO" sz="1400" b="1" dirty="0">
                      <a:solidFill>
                        <a:srgbClr val="0070C0"/>
                      </a:solidFill>
                      <a:effectLst>
                        <a:outerShdw blurRad="38100" dist="38100" dir="2700000" algn="tl">
                          <a:srgbClr val="FFFFFF"/>
                        </a:outerShdw>
                      </a:effectLst>
                      <a:latin typeface="Arial" charset="0"/>
                      <a:cs typeface="Arial" charset="0"/>
                      <a:sym typeface="Arial" charset="0"/>
                    </a:rPr>
                    <a:t>Síntesis</a:t>
                  </a:r>
                </a:p>
                <a:p>
                  <a:r>
                    <a:rPr lang="es-CO" sz="1400" b="1" dirty="0">
                      <a:solidFill>
                        <a:srgbClr val="0070C0"/>
                      </a:solidFill>
                      <a:effectLst>
                        <a:outerShdw blurRad="38100" dist="38100" dir="2700000" algn="tl">
                          <a:srgbClr val="FFFFFF"/>
                        </a:outerShdw>
                      </a:effectLst>
                      <a:latin typeface="Arial" charset="0"/>
                      <a:cs typeface="Arial" charset="0"/>
                      <a:sym typeface="Arial" charset="0"/>
                    </a:rPr>
                    <a:t>de </a:t>
                  </a:r>
                  <a:r>
                    <a:rPr lang="es-CO" sz="1400" b="1" dirty="0" err="1">
                      <a:solidFill>
                        <a:srgbClr val="0070C0"/>
                      </a:solidFill>
                      <a:effectLst>
                        <a:outerShdw blurRad="38100" dist="38100" dir="2700000" algn="tl">
                          <a:srgbClr val="FFFFFF"/>
                        </a:outerShdw>
                      </a:effectLst>
                      <a:latin typeface="Arial" charset="0"/>
                      <a:cs typeface="Arial" charset="0"/>
                      <a:sym typeface="Arial" charset="0"/>
                    </a:rPr>
                    <a:t>nucleótidosi</a:t>
                  </a:r>
                  <a:endParaRPr lang="es-CO" sz="1400" b="1" dirty="0">
                    <a:solidFill>
                      <a:srgbClr val="0070C0"/>
                    </a:solidFill>
                    <a:effectLst>
                      <a:outerShdw blurRad="38100" dist="38100" dir="2700000" algn="tl">
                        <a:srgbClr val="FFFFFF"/>
                      </a:outerShdw>
                    </a:effectLst>
                    <a:latin typeface="Arial" charset="0"/>
                    <a:cs typeface="Arial" charset="0"/>
                    <a:sym typeface="Arial" charset="0"/>
                  </a:endParaRPr>
                </a:p>
              </p:txBody>
            </p:sp>
            <p:sp>
              <p:nvSpPr>
                <p:cNvPr id="76" name="AutoShape 40"/>
                <p:cNvSpPr>
                  <a:spLocks/>
                </p:cNvSpPr>
                <p:nvPr/>
              </p:nvSpPr>
              <p:spPr bwMode="auto">
                <a:xfrm rot="11695915" flipH="1">
                  <a:off x="4" y="623"/>
                  <a:ext cx="280" cy="81"/>
                </a:xfrm>
                <a:prstGeom prst="rightArrow">
                  <a:avLst>
                    <a:gd name="adj1" fmla="val 50000"/>
                    <a:gd name="adj2" fmla="val 70588"/>
                  </a:avLst>
                </a:prstGeom>
                <a:solidFill>
                  <a:srgbClr val="595959"/>
                </a:solidFill>
                <a:ln w="9525">
                  <a:noFill/>
                  <a:miter lim="800000"/>
                  <a:headEnd/>
                  <a:tailEnd/>
                </a:ln>
              </p:spPr>
              <p:txBody>
                <a:bodyPr lIns="0" tIns="0" rIns="0" bIns="0"/>
                <a:lstStyle/>
                <a:p>
                  <a:endParaRPr lang="en-US"/>
                </a:p>
              </p:txBody>
            </p:sp>
          </p:grpSp>
          <p:grpSp>
            <p:nvGrpSpPr>
              <p:cNvPr id="35" name="Group 48"/>
              <p:cNvGrpSpPr>
                <a:grpSpLocks/>
              </p:cNvGrpSpPr>
              <p:nvPr/>
            </p:nvGrpSpPr>
            <p:grpSpPr bwMode="auto">
              <a:xfrm>
                <a:off x="3215" y="1193"/>
                <a:ext cx="1156" cy="1618"/>
                <a:chOff x="82" y="-26"/>
                <a:chExt cx="1156" cy="1618"/>
              </a:xfrm>
            </p:grpSpPr>
            <p:sp>
              <p:nvSpPr>
                <p:cNvPr id="67" name="Rectangle 42"/>
                <p:cNvSpPr>
                  <a:spLocks/>
                </p:cNvSpPr>
                <p:nvPr/>
              </p:nvSpPr>
              <p:spPr bwMode="auto">
                <a:xfrm>
                  <a:off x="450" y="-26"/>
                  <a:ext cx="788" cy="4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nchor="ctr">
                  <a:spAutoFit/>
                </a:bodyPr>
                <a:lstStyle/>
                <a:p>
                  <a:r>
                    <a:rPr lang="es-CO" sz="1400" b="1" dirty="0">
                      <a:solidFill>
                        <a:srgbClr val="0070C0"/>
                      </a:solidFill>
                      <a:latin typeface="Arial" charset="0"/>
                      <a:cs typeface="Arial" charset="0"/>
                      <a:sym typeface="Arial" charset="0"/>
                    </a:rPr>
                    <a:t>Mantenimiento</a:t>
                  </a:r>
                </a:p>
                <a:p>
                  <a:r>
                    <a:rPr lang="es-CO" sz="1400" b="1" dirty="0">
                      <a:solidFill>
                        <a:srgbClr val="0070C0"/>
                      </a:solidFill>
                      <a:latin typeface="Arial" charset="0"/>
                      <a:cs typeface="Arial" charset="0"/>
                      <a:sym typeface="Arial" charset="0"/>
                    </a:rPr>
                    <a:t>de la barrera</a:t>
                  </a:r>
                </a:p>
                <a:p>
                  <a:r>
                    <a:rPr lang="es-CO" sz="1400" b="1" dirty="0">
                      <a:solidFill>
                        <a:srgbClr val="0070C0"/>
                      </a:solidFill>
                      <a:latin typeface="Arial" charset="0"/>
                      <a:cs typeface="Arial" charset="0"/>
                      <a:sym typeface="Arial" charset="0"/>
                    </a:rPr>
                    <a:t>mucosa</a:t>
                  </a:r>
                </a:p>
              </p:txBody>
            </p:sp>
            <p:sp>
              <p:nvSpPr>
                <p:cNvPr id="68" name="Rectangle 43"/>
                <p:cNvSpPr>
                  <a:spLocks/>
                </p:cNvSpPr>
                <p:nvPr/>
              </p:nvSpPr>
              <p:spPr bwMode="auto">
                <a:xfrm>
                  <a:off x="434" y="1109"/>
                  <a:ext cx="788" cy="4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nchor="ctr">
                  <a:spAutoFit/>
                </a:bodyPr>
                <a:lstStyle/>
                <a:p>
                  <a:pPr>
                    <a:defRPr/>
                  </a:pPr>
                  <a:r>
                    <a:rPr lang="en-US" sz="1400" b="1" dirty="0" err="1">
                      <a:solidFill>
                        <a:srgbClr val="0070C0"/>
                      </a:solidFill>
                      <a:latin typeface="Arial" pitchFamily="34" charset="0"/>
                      <a:cs typeface="Arial" pitchFamily="34" charset="0"/>
                      <a:sym typeface="Arial" pitchFamily="34" charset="0"/>
                    </a:rPr>
                    <a:t>Mantenimiento</a:t>
                  </a:r>
                  <a:endParaRPr lang="en-US" sz="1400" b="1" dirty="0">
                    <a:solidFill>
                      <a:srgbClr val="0070C0"/>
                    </a:solidFill>
                    <a:latin typeface="Arial" pitchFamily="34" charset="0"/>
                    <a:cs typeface="Arial" pitchFamily="34" charset="0"/>
                    <a:sym typeface="Arial" pitchFamily="34" charset="0"/>
                  </a:endParaRPr>
                </a:p>
                <a:p>
                  <a:pPr>
                    <a:defRPr/>
                  </a:pPr>
                  <a:r>
                    <a:rPr lang="en-US" sz="1400" b="1" dirty="0">
                      <a:solidFill>
                        <a:srgbClr val="0070C0"/>
                      </a:solidFill>
                      <a:latin typeface="Arial" pitchFamily="34" charset="0"/>
                      <a:cs typeface="Arial" pitchFamily="34" charset="0"/>
                      <a:sym typeface="Arial" pitchFamily="34" charset="0"/>
                    </a:rPr>
                    <a:t>de la </a:t>
                  </a:r>
                  <a:r>
                    <a:rPr lang="en-US" sz="1400" b="1" dirty="0" err="1">
                      <a:solidFill>
                        <a:srgbClr val="0070C0"/>
                      </a:solidFill>
                      <a:latin typeface="Arial" pitchFamily="34" charset="0"/>
                      <a:cs typeface="Arial" pitchFamily="34" charset="0"/>
                      <a:sym typeface="Arial" pitchFamily="34" charset="0"/>
                    </a:rPr>
                    <a:t>función</a:t>
                  </a:r>
                  <a:endParaRPr lang="en-US" sz="1400" b="1" dirty="0">
                    <a:solidFill>
                      <a:srgbClr val="0070C0"/>
                    </a:solidFill>
                    <a:latin typeface="Arial" pitchFamily="34" charset="0"/>
                    <a:cs typeface="Arial" pitchFamily="34" charset="0"/>
                    <a:sym typeface="Arial" pitchFamily="34" charset="0"/>
                  </a:endParaRPr>
                </a:p>
                <a:p>
                  <a:pPr>
                    <a:defRPr/>
                  </a:pPr>
                  <a:r>
                    <a:rPr lang="en-US" sz="1400" b="1" dirty="0" err="1">
                      <a:solidFill>
                        <a:srgbClr val="0070C0"/>
                      </a:solidFill>
                      <a:latin typeface="Arial" pitchFamily="34" charset="0"/>
                      <a:cs typeface="Arial" pitchFamily="34" charset="0"/>
                      <a:sym typeface="Arial" pitchFamily="34" charset="0"/>
                    </a:rPr>
                    <a:t>linfocitaria</a:t>
                  </a:r>
                  <a:endParaRPr lang="en-US" sz="1200" b="1" dirty="0">
                    <a:solidFill>
                      <a:srgbClr val="0070C0"/>
                    </a:solidFill>
                    <a:latin typeface="Arial" pitchFamily="34" charset="0"/>
                    <a:cs typeface="Arial" pitchFamily="34" charset="0"/>
                    <a:sym typeface="Arial" pitchFamily="34" charset="0"/>
                  </a:endParaRPr>
                </a:p>
              </p:txBody>
            </p:sp>
            <p:sp>
              <p:nvSpPr>
                <p:cNvPr id="69" name="AutoShape 44"/>
                <p:cNvSpPr>
                  <a:spLocks/>
                </p:cNvSpPr>
                <p:nvPr/>
              </p:nvSpPr>
              <p:spPr bwMode="auto">
                <a:xfrm>
                  <a:off x="178" y="185"/>
                  <a:ext cx="194" cy="65"/>
                </a:xfrm>
                <a:prstGeom prst="rightArrow">
                  <a:avLst>
                    <a:gd name="adj1" fmla="val 50000"/>
                    <a:gd name="adj2" fmla="val 75000"/>
                  </a:avLst>
                </a:prstGeom>
                <a:solidFill>
                  <a:srgbClr val="595959"/>
                </a:solidFill>
                <a:ln w="9525">
                  <a:noFill/>
                  <a:miter lim="800000"/>
                  <a:headEnd/>
                  <a:tailEnd/>
                </a:ln>
              </p:spPr>
              <p:txBody>
                <a:bodyPr lIns="0" tIns="0" rIns="0" bIns="0"/>
                <a:lstStyle/>
                <a:p>
                  <a:endParaRPr lang="en-US"/>
                </a:p>
              </p:txBody>
            </p:sp>
            <p:sp>
              <p:nvSpPr>
                <p:cNvPr id="70" name="AutoShape 46"/>
                <p:cNvSpPr>
                  <a:spLocks/>
                </p:cNvSpPr>
                <p:nvPr/>
              </p:nvSpPr>
              <p:spPr bwMode="auto">
                <a:xfrm rot="19920000">
                  <a:off x="82" y="535"/>
                  <a:ext cx="345" cy="63"/>
                </a:xfrm>
                <a:prstGeom prst="rightArrow">
                  <a:avLst>
                    <a:gd name="adj1" fmla="val 50000"/>
                    <a:gd name="adj2" fmla="val 224479"/>
                  </a:avLst>
                </a:prstGeom>
                <a:solidFill>
                  <a:srgbClr val="595959"/>
                </a:solidFill>
                <a:ln w="9525">
                  <a:noFill/>
                  <a:miter lim="800000"/>
                  <a:headEnd/>
                  <a:tailEnd/>
                </a:ln>
              </p:spPr>
              <p:txBody>
                <a:bodyPr lIns="0" tIns="0" rIns="0" bIns="0"/>
                <a:lstStyle/>
                <a:p>
                  <a:endParaRPr lang="en-US"/>
                </a:p>
              </p:txBody>
            </p:sp>
          </p:grpSp>
          <p:grpSp>
            <p:nvGrpSpPr>
              <p:cNvPr id="36" name="Group 51"/>
              <p:cNvGrpSpPr>
                <a:grpSpLocks/>
              </p:cNvGrpSpPr>
              <p:nvPr/>
            </p:nvGrpSpPr>
            <p:grpSpPr bwMode="auto">
              <a:xfrm>
                <a:off x="674" y="1803"/>
                <a:ext cx="739" cy="642"/>
                <a:chOff x="32" y="-311"/>
                <a:chExt cx="739" cy="642"/>
              </a:xfrm>
            </p:grpSpPr>
            <p:sp>
              <p:nvSpPr>
                <p:cNvPr id="65" name="Rectangle 49"/>
                <p:cNvSpPr>
                  <a:spLocks/>
                </p:cNvSpPr>
                <p:nvPr/>
              </p:nvSpPr>
              <p:spPr bwMode="auto">
                <a:xfrm>
                  <a:off x="32" y="-152"/>
                  <a:ext cx="739" cy="483"/>
                </a:xfrm>
                <a:prstGeom prst="rect">
                  <a:avLst/>
                </a:prstGeom>
                <a:solidFill>
                  <a:srgbClr val="FFFFFF"/>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square" lIns="0" tIns="0" rIns="0" bIns="0" anchor="ctr">
                  <a:spAutoFit/>
                </a:bodyPr>
                <a:lstStyle/>
                <a:p>
                  <a:r>
                    <a:rPr lang="es-CO" sz="1400" b="1" dirty="0">
                      <a:solidFill>
                        <a:srgbClr val="0070C0"/>
                      </a:solidFill>
                      <a:effectLst>
                        <a:outerShdw blurRad="38100" dist="38100" dir="2700000" algn="tl">
                          <a:srgbClr val="FFFFFF"/>
                        </a:outerShdw>
                      </a:effectLst>
                      <a:latin typeface="Arial" charset="0"/>
                      <a:cs typeface="Arial" charset="0"/>
                      <a:sym typeface="Arial" charset="0"/>
                    </a:rPr>
                    <a:t>Reversión de hipoxia</a:t>
                  </a:r>
                </a:p>
                <a:p>
                  <a:r>
                    <a:rPr lang="es-CO" sz="1400" b="1" dirty="0" err="1">
                      <a:solidFill>
                        <a:srgbClr val="0070C0"/>
                      </a:solidFill>
                      <a:effectLst>
                        <a:outerShdw blurRad="38100" dist="38100" dir="2700000" algn="tl">
                          <a:srgbClr val="FFFFFF"/>
                        </a:outerShdw>
                      </a:effectLst>
                      <a:latin typeface="Arial" charset="0"/>
                      <a:cs typeface="Arial" charset="0"/>
                      <a:sym typeface="Arial" charset="0"/>
                    </a:rPr>
                    <a:t>citopática</a:t>
                  </a:r>
                  <a:endParaRPr lang="es-CO" sz="1400" b="1" dirty="0">
                    <a:solidFill>
                      <a:srgbClr val="0070C0"/>
                    </a:solidFill>
                    <a:effectLst>
                      <a:outerShdw blurRad="38100" dist="38100" dir="2700000" algn="tl">
                        <a:srgbClr val="FFFFFF"/>
                      </a:outerShdw>
                    </a:effectLst>
                    <a:latin typeface="Arial" charset="0"/>
                    <a:cs typeface="Arial" charset="0"/>
                    <a:sym typeface="Arial" charset="0"/>
                  </a:endParaRPr>
                </a:p>
              </p:txBody>
            </p:sp>
            <p:sp>
              <p:nvSpPr>
                <p:cNvPr id="66" name="AutoShape 50"/>
                <p:cNvSpPr>
                  <a:spLocks/>
                </p:cNvSpPr>
                <p:nvPr/>
              </p:nvSpPr>
              <p:spPr bwMode="auto">
                <a:xfrm rot="18600000" flipH="1">
                  <a:off x="662" y="-265"/>
                  <a:ext cx="143" cy="51"/>
                </a:xfrm>
                <a:prstGeom prst="rightArrow">
                  <a:avLst>
                    <a:gd name="adj1" fmla="val 50000"/>
                    <a:gd name="adj2" fmla="val 70098"/>
                  </a:avLst>
                </a:prstGeom>
                <a:solidFill>
                  <a:srgbClr val="595959"/>
                </a:solidFill>
                <a:ln w="9525">
                  <a:noFill/>
                  <a:miter lim="800000"/>
                  <a:headEnd/>
                  <a:tailEnd/>
                </a:ln>
              </p:spPr>
              <p:txBody>
                <a:bodyPr lIns="0" tIns="0" rIns="0" bIns="0"/>
                <a:lstStyle/>
                <a:p>
                  <a:endParaRPr lang="en-US"/>
                </a:p>
              </p:txBody>
            </p:sp>
          </p:grpSp>
          <p:grpSp>
            <p:nvGrpSpPr>
              <p:cNvPr id="37" name="Group 54"/>
              <p:cNvGrpSpPr>
                <a:grpSpLocks/>
              </p:cNvGrpSpPr>
              <p:nvPr/>
            </p:nvGrpSpPr>
            <p:grpSpPr bwMode="auto">
              <a:xfrm>
                <a:off x="1241" y="-53"/>
                <a:ext cx="1596" cy="503"/>
                <a:chOff x="-103" y="-197"/>
                <a:chExt cx="1596" cy="503"/>
              </a:xfrm>
            </p:grpSpPr>
            <p:sp>
              <p:nvSpPr>
                <p:cNvPr id="63" name="Rectangle 52"/>
                <p:cNvSpPr>
                  <a:spLocks/>
                </p:cNvSpPr>
                <p:nvPr/>
              </p:nvSpPr>
              <p:spPr bwMode="auto">
                <a:xfrm>
                  <a:off x="-103" y="-197"/>
                  <a:ext cx="1596" cy="503"/>
                </a:xfrm>
                <a:prstGeom prst="rect">
                  <a:avLst/>
                </a:prstGeom>
                <a:solidFill>
                  <a:srgbClr val="265278"/>
                </a:solidFill>
                <a:ln w="9525">
                  <a:noFill/>
                  <a:miter lim="800000"/>
                  <a:headEnd/>
                  <a:tailEnd/>
                </a:ln>
                <a:effectLst>
                  <a:outerShdw blurRad="50800" dist="38100" dir="2700000" algn="tl" rotWithShape="0">
                    <a:prstClr val="black">
                      <a:alpha val="40000"/>
                    </a:prstClr>
                  </a:outerShdw>
                </a:effectLst>
              </p:spPr>
              <p:txBody>
                <a:bodyPr lIns="0" tIns="0" rIns="0" bIns="0"/>
                <a:lstStyle/>
                <a:p>
                  <a:endParaRPr lang="en-US"/>
                </a:p>
              </p:txBody>
            </p:sp>
            <p:sp>
              <p:nvSpPr>
                <p:cNvPr id="64" name="Rectangle 53"/>
                <p:cNvSpPr>
                  <a:spLocks/>
                </p:cNvSpPr>
                <p:nvPr/>
              </p:nvSpPr>
              <p:spPr bwMode="auto">
                <a:xfrm>
                  <a:off x="-30" y="-155"/>
                  <a:ext cx="1486" cy="3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lIns="0" tIns="0" rIns="0" bIns="0" anchor="ctr">
                  <a:spAutoFit/>
                </a:bodyPr>
                <a:lstStyle/>
                <a:p>
                  <a:r>
                    <a:rPr lang="es-CO" sz="1200" b="1" dirty="0">
                      <a:solidFill>
                        <a:srgbClr val="FFFFFF"/>
                      </a:solidFill>
                      <a:latin typeface="Arial" charset="0"/>
                      <a:cs typeface="Arial" charset="0"/>
                      <a:sym typeface="Arial" charset="0"/>
                    </a:rPr>
                    <a:t>Disponibilidad reducida</a:t>
                  </a:r>
                </a:p>
                <a:p>
                  <a:r>
                    <a:rPr lang="es-CO" sz="1200" b="1" dirty="0">
                      <a:solidFill>
                        <a:srgbClr val="FFFFFF"/>
                      </a:solidFill>
                      <a:latin typeface="Arial" charset="0"/>
                      <a:cs typeface="Arial" charset="0"/>
                      <a:sym typeface="Arial" charset="0"/>
                    </a:rPr>
                    <a:t>de radicales libres de oxigeno</a:t>
                  </a:r>
                </a:p>
                <a:p>
                  <a:r>
                    <a:rPr lang="es-CO" sz="1050" b="1" dirty="0">
                      <a:solidFill>
                        <a:srgbClr val="FFFFFF"/>
                      </a:solidFill>
                      <a:latin typeface="Arial" charset="0"/>
                      <a:cs typeface="Arial" charset="0"/>
                      <a:sym typeface="Arial" charset="0"/>
                    </a:rPr>
                    <a:t>(Acción antiinflamatoria</a:t>
                  </a:r>
                  <a:r>
                    <a:rPr lang="es-CO" sz="1050" b="1" dirty="0">
                      <a:solidFill>
                        <a:schemeClr val="bg1"/>
                      </a:solidFill>
                      <a:latin typeface="Arial" charset="0"/>
                      <a:cs typeface="Arial" charset="0"/>
                      <a:sym typeface="Arial" charset="0"/>
                    </a:rPr>
                    <a:t>)</a:t>
                  </a:r>
                </a:p>
              </p:txBody>
            </p:sp>
          </p:grpSp>
          <p:grpSp>
            <p:nvGrpSpPr>
              <p:cNvPr id="38" name="Group 58"/>
              <p:cNvGrpSpPr>
                <a:grpSpLocks/>
              </p:cNvGrpSpPr>
              <p:nvPr/>
            </p:nvGrpSpPr>
            <p:grpSpPr bwMode="auto">
              <a:xfrm>
                <a:off x="1447" y="504"/>
                <a:ext cx="773" cy="821"/>
                <a:chOff x="-122" y="-358"/>
                <a:chExt cx="773" cy="818"/>
              </a:xfrm>
            </p:grpSpPr>
            <p:sp>
              <p:nvSpPr>
                <p:cNvPr id="60" name="Rectangle 55"/>
                <p:cNvSpPr>
                  <a:spLocks/>
                </p:cNvSpPr>
                <p:nvPr/>
              </p:nvSpPr>
              <p:spPr bwMode="auto">
                <a:xfrm>
                  <a:off x="-122" y="-124"/>
                  <a:ext cx="773" cy="3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lIns="0" tIns="0" rIns="0" bIns="0" anchor="ctr">
                  <a:spAutoFit/>
                </a:bodyPr>
                <a:lstStyle/>
                <a:p>
                  <a:r>
                    <a:rPr lang="es-CO" sz="1600" b="1" dirty="0">
                      <a:solidFill>
                        <a:srgbClr val="0070C0"/>
                      </a:solidFill>
                      <a:latin typeface="Arial" charset="0"/>
                      <a:cs typeface="Arial" charset="0"/>
                      <a:sym typeface="Arial" charset="0"/>
                    </a:rPr>
                    <a:t>Síntesis de</a:t>
                  </a:r>
                </a:p>
                <a:p>
                  <a:r>
                    <a:rPr lang="es-CO" sz="1600" b="1" dirty="0">
                      <a:solidFill>
                        <a:srgbClr val="0070C0"/>
                      </a:solidFill>
                      <a:latin typeface="Arial" charset="0"/>
                      <a:cs typeface="Arial" charset="0"/>
                      <a:sym typeface="Arial" charset="0"/>
                    </a:rPr>
                    <a:t>glutatión</a:t>
                  </a:r>
                </a:p>
              </p:txBody>
            </p:sp>
            <p:sp>
              <p:nvSpPr>
                <p:cNvPr id="61" name="AutoShape 56"/>
                <p:cNvSpPr>
                  <a:spLocks/>
                </p:cNvSpPr>
                <p:nvPr/>
              </p:nvSpPr>
              <p:spPr bwMode="auto">
                <a:xfrm rot="5340000" flipH="1">
                  <a:off x="79" y="327"/>
                  <a:ext cx="211" cy="55"/>
                </a:xfrm>
                <a:prstGeom prst="rightArrow">
                  <a:avLst>
                    <a:gd name="adj1" fmla="val 50000"/>
                    <a:gd name="adj2" fmla="val 70588"/>
                  </a:avLst>
                </a:prstGeom>
                <a:solidFill>
                  <a:srgbClr val="595959"/>
                </a:solidFill>
                <a:ln w="9525">
                  <a:noFill/>
                  <a:miter lim="800000"/>
                  <a:headEnd/>
                  <a:tailEnd/>
                </a:ln>
              </p:spPr>
              <p:txBody>
                <a:bodyPr lIns="0" tIns="0" rIns="0" bIns="0"/>
                <a:lstStyle/>
                <a:p>
                  <a:endParaRPr lang="en-US"/>
                </a:p>
              </p:txBody>
            </p:sp>
            <p:sp>
              <p:nvSpPr>
                <p:cNvPr id="62" name="AutoShape 57"/>
                <p:cNvSpPr>
                  <a:spLocks/>
                </p:cNvSpPr>
                <p:nvPr/>
              </p:nvSpPr>
              <p:spPr bwMode="auto">
                <a:xfrm rot="5340000" flipH="1">
                  <a:off x="66" y="-267"/>
                  <a:ext cx="238" cy="55"/>
                </a:xfrm>
                <a:prstGeom prst="rightArrow">
                  <a:avLst>
                    <a:gd name="adj1" fmla="val 50000"/>
                    <a:gd name="adj2" fmla="val 70098"/>
                  </a:avLst>
                </a:prstGeom>
                <a:solidFill>
                  <a:srgbClr val="595959"/>
                </a:solidFill>
                <a:ln w="9525">
                  <a:noFill/>
                  <a:miter lim="800000"/>
                  <a:headEnd/>
                  <a:tailEnd/>
                </a:ln>
              </p:spPr>
              <p:txBody>
                <a:bodyPr lIns="0" tIns="0" rIns="0" bIns="0"/>
                <a:lstStyle/>
                <a:p>
                  <a:endParaRPr lang="en-US"/>
                </a:p>
              </p:txBody>
            </p:sp>
          </p:grpSp>
          <p:grpSp>
            <p:nvGrpSpPr>
              <p:cNvPr id="39" name="Group 65"/>
              <p:cNvGrpSpPr>
                <a:grpSpLocks/>
              </p:cNvGrpSpPr>
              <p:nvPr/>
            </p:nvGrpSpPr>
            <p:grpSpPr bwMode="auto">
              <a:xfrm>
                <a:off x="1436" y="2065"/>
                <a:ext cx="1016" cy="1223"/>
                <a:chOff x="-311" y="-236"/>
                <a:chExt cx="1015" cy="1223"/>
              </a:xfrm>
            </p:grpSpPr>
            <p:sp>
              <p:nvSpPr>
                <p:cNvPr id="56" name="Rectangle 59"/>
                <p:cNvSpPr>
                  <a:spLocks/>
                </p:cNvSpPr>
                <p:nvPr/>
              </p:nvSpPr>
              <p:spPr bwMode="auto">
                <a:xfrm>
                  <a:off x="-262" y="-85"/>
                  <a:ext cx="707" cy="3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nchor="ctr">
                  <a:spAutoFit/>
                </a:bodyPr>
                <a:lstStyle/>
                <a:p>
                  <a:r>
                    <a:rPr lang="es-CO" sz="1400" b="1" dirty="0">
                      <a:solidFill>
                        <a:srgbClr val="0070C0"/>
                      </a:solidFill>
                      <a:effectLst>
                        <a:outerShdw blurRad="38100" dist="38100" dir="2700000" algn="tl">
                          <a:srgbClr val="FFFFFF"/>
                        </a:outerShdw>
                      </a:effectLst>
                      <a:latin typeface="Arial" charset="0"/>
                      <a:cs typeface="Arial" charset="0"/>
                      <a:sym typeface="Arial" charset="0"/>
                    </a:rPr>
                    <a:t>Síntesis de</a:t>
                  </a:r>
                </a:p>
                <a:p>
                  <a:r>
                    <a:rPr lang="es-CO" sz="1400" b="1" dirty="0" err="1">
                      <a:solidFill>
                        <a:srgbClr val="0070C0"/>
                      </a:solidFill>
                      <a:effectLst>
                        <a:outerShdw blurRad="38100" dist="38100" dir="2700000" algn="tl">
                          <a:srgbClr val="FFFFFF"/>
                        </a:outerShdw>
                      </a:effectLst>
                      <a:latin typeface="Arial" charset="0"/>
                      <a:cs typeface="Arial" charset="0"/>
                      <a:sym typeface="Arial" charset="0"/>
                    </a:rPr>
                    <a:t>hexosaminas</a:t>
                  </a:r>
                  <a:endParaRPr lang="es-CO" sz="1400" b="1" dirty="0">
                    <a:solidFill>
                      <a:srgbClr val="0070C0"/>
                    </a:solidFill>
                    <a:effectLst>
                      <a:outerShdw blurRad="38100" dist="38100" dir="2700000" algn="tl">
                        <a:srgbClr val="FFFFFF"/>
                      </a:outerShdw>
                    </a:effectLst>
                    <a:latin typeface="Arial" charset="0"/>
                    <a:cs typeface="Arial" charset="0"/>
                    <a:sym typeface="Arial" charset="0"/>
                  </a:endParaRPr>
                </a:p>
              </p:txBody>
            </p:sp>
            <p:sp>
              <p:nvSpPr>
                <p:cNvPr id="57" name="Rectangle 61"/>
                <p:cNvSpPr>
                  <a:spLocks/>
                </p:cNvSpPr>
                <p:nvPr/>
              </p:nvSpPr>
              <p:spPr bwMode="auto">
                <a:xfrm>
                  <a:off x="-311" y="602"/>
                  <a:ext cx="1015" cy="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nchor="ctr">
                  <a:spAutoFit/>
                </a:bodyPr>
                <a:lstStyle/>
                <a:p>
                  <a:pPr algn="ctr"/>
                  <a:r>
                    <a:rPr lang="es-CO" sz="1200" b="1" dirty="0">
                      <a:solidFill>
                        <a:schemeClr val="bg1"/>
                      </a:solidFill>
                      <a:latin typeface="Arial" charset="0"/>
                      <a:cs typeface="Arial" charset="0"/>
                      <a:sym typeface="Arial" charset="0"/>
                    </a:rPr>
                    <a:t>Controla formación</a:t>
                  </a:r>
                </a:p>
                <a:p>
                  <a:pPr algn="ctr"/>
                  <a:r>
                    <a:rPr lang="es-CO" sz="1200" b="1" dirty="0">
                      <a:solidFill>
                        <a:schemeClr val="bg1"/>
                      </a:solidFill>
                      <a:latin typeface="Arial" charset="0"/>
                      <a:cs typeface="Arial" charset="0"/>
                      <a:sym typeface="Arial" charset="0"/>
                    </a:rPr>
                    <a:t>de ON</a:t>
                  </a:r>
                </a:p>
                <a:p>
                  <a:pPr algn="ctr"/>
                  <a:r>
                    <a:rPr lang="es-CO" sz="1000" b="1" dirty="0">
                      <a:solidFill>
                        <a:schemeClr val="bg1"/>
                      </a:solidFill>
                      <a:latin typeface="Arial" charset="0"/>
                      <a:cs typeface="Arial" charset="0"/>
                      <a:sym typeface="Arial" charset="0"/>
                    </a:rPr>
                    <a:t>(Acción antiinflamatoria)</a:t>
                  </a:r>
                </a:p>
              </p:txBody>
            </p:sp>
            <p:sp>
              <p:nvSpPr>
                <p:cNvPr id="58" name="AutoShape 63"/>
                <p:cNvSpPr>
                  <a:spLocks/>
                </p:cNvSpPr>
                <p:nvPr/>
              </p:nvSpPr>
              <p:spPr bwMode="auto">
                <a:xfrm rot="15840001" flipH="1">
                  <a:off x="-53" y="-169"/>
                  <a:ext cx="190" cy="56"/>
                </a:xfrm>
                <a:prstGeom prst="rightArrow">
                  <a:avLst>
                    <a:gd name="adj1" fmla="val 50000"/>
                    <a:gd name="adj2" fmla="val 84821"/>
                  </a:avLst>
                </a:prstGeom>
                <a:solidFill>
                  <a:srgbClr val="595959"/>
                </a:solidFill>
                <a:ln w="9525">
                  <a:noFill/>
                  <a:miter lim="800000"/>
                  <a:headEnd/>
                  <a:tailEnd/>
                </a:ln>
              </p:spPr>
              <p:txBody>
                <a:bodyPr lIns="0" tIns="0" rIns="0" bIns="0"/>
                <a:lstStyle/>
                <a:p>
                  <a:endParaRPr lang="en-US"/>
                </a:p>
              </p:txBody>
            </p:sp>
            <p:sp>
              <p:nvSpPr>
                <p:cNvPr id="59" name="AutoShape 64"/>
                <p:cNvSpPr>
                  <a:spLocks/>
                </p:cNvSpPr>
                <p:nvPr/>
              </p:nvSpPr>
              <p:spPr bwMode="auto">
                <a:xfrm rot="15840001" flipH="1">
                  <a:off x="-52" y="364"/>
                  <a:ext cx="288" cy="48"/>
                </a:xfrm>
                <a:prstGeom prst="rightArrow">
                  <a:avLst>
                    <a:gd name="adj1" fmla="val 50000"/>
                    <a:gd name="adj2" fmla="val 150000"/>
                  </a:avLst>
                </a:prstGeom>
                <a:solidFill>
                  <a:srgbClr val="595959"/>
                </a:solidFill>
                <a:ln w="9525">
                  <a:noFill/>
                  <a:miter lim="800000"/>
                  <a:headEnd/>
                  <a:tailEnd/>
                </a:ln>
              </p:spPr>
              <p:txBody>
                <a:bodyPr lIns="0" tIns="0" rIns="0" bIns="0"/>
                <a:lstStyle/>
                <a:p>
                  <a:endParaRPr lang="en-US"/>
                </a:p>
              </p:txBody>
            </p:sp>
          </p:grpSp>
          <p:grpSp>
            <p:nvGrpSpPr>
              <p:cNvPr id="40" name="Group 73"/>
              <p:cNvGrpSpPr>
                <a:grpSpLocks/>
              </p:cNvGrpSpPr>
              <p:nvPr/>
            </p:nvGrpSpPr>
            <p:grpSpPr bwMode="auto">
              <a:xfrm>
                <a:off x="4656" y="1104"/>
                <a:ext cx="1015" cy="1808"/>
                <a:chOff x="192" y="0"/>
                <a:chExt cx="1015" cy="1808"/>
              </a:xfrm>
            </p:grpSpPr>
            <p:sp>
              <p:nvSpPr>
                <p:cNvPr id="51" name="Rectangle 66"/>
                <p:cNvSpPr>
                  <a:spLocks/>
                </p:cNvSpPr>
                <p:nvPr/>
              </p:nvSpPr>
              <p:spPr bwMode="auto">
                <a:xfrm>
                  <a:off x="192" y="0"/>
                  <a:ext cx="963" cy="750"/>
                </a:xfrm>
                <a:prstGeom prst="rect">
                  <a:avLst/>
                </a:prstGeom>
                <a:solidFill>
                  <a:srgbClr val="1D68B4"/>
                </a:solidFill>
                <a:ln w="9525">
                  <a:noFill/>
                  <a:miter lim="800000"/>
                  <a:headEnd/>
                  <a:tailEnd/>
                </a:ln>
                <a:effectLst>
                  <a:outerShdw blurRad="50800" dist="38100" dir="2700000" algn="tl" rotWithShape="0">
                    <a:prstClr val="black">
                      <a:alpha val="40000"/>
                    </a:prstClr>
                  </a:outerShdw>
                </a:effectLst>
              </p:spPr>
              <p:txBody>
                <a:bodyPr lIns="0" tIns="0" rIns="0" bIns="0"/>
                <a:lstStyle/>
                <a:p>
                  <a:endParaRPr lang="en-US"/>
                </a:p>
              </p:txBody>
            </p:sp>
            <p:grpSp>
              <p:nvGrpSpPr>
                <p:cNvPr id="52" name="Group 72"/>
                <p:cNvGrpSpPr>
                  <a:grpSpLocks/>
                </p:cNvGrpSpPr>
                <p:nvPr/>
              </p:nvGrpSpPr>
              <p:grpSpPr bwMode="auto">
                <a:xfrm>
                  <a:off x="244" y="67"/>
                  <a:ext cx="963" cy="1741"/>
                  <a:chOff x="244" y="-24"/>
                  <a:chExt cx="963" cy="1741"/>
                </a:xfrm>
              </p:grpSpPr>
              <p:sp>
                <p:nvSpPr>
                  <p:cNvPr id="53" name="Rectangle 67"/>
                  <p:cNvSpPr>
                    <a:spLocks/>
                  </p:cNvSpPr>
                  <p:nvPr/>
                </p:nvSpPr>
                <p:spPr bwMode="auto">
                  <a:xfrm>
                    <a:off x="244" y="1045"/>
                    <a:ext cx="912" cy="672"/>
                  </a:xfrm>
                  <a:prstGeom prst="rect">
                    <a:avLst/>
                  </a:prstGeom>
                  <a:solidFill>
                    <a:srgbClr val="1D68B4"/>
                  </a:solidFill>
                  <a:ln w="9525">
                    <a:noFill/>
                    <a:miter lim="800000"/>
                    <a:headEnd/>
                    <a:tailEnd/>
                  </a:ln>
                  <a:effectLst>
                    <a:outerShdw blurRad="50800" dist="38100" dir="2700000" algn="tl" rotWithShape="0">
                      <a:prstClr val="black">
                        <a:alpha val="40000"/>
                      </a:prstClr>
                    </a:outerShdw>
                  </a:effectLst>
                </p:spPr>
                <p:txBody>
                  <a:bodyPr lIns="0" tIns="0" rIns="0" bIns="0"/>
                  <a:lstStyle/>
                  <a:p>
                    <a:endParaRPr lang="en-US"/>
                  </a:p>
                </p:txBody>
              </p:sp>
              <p:sp>
                <p:nvSpPr>
                  <p:cNvPr id="54" name="Rectangle 68"/>
                  <p:cNvSpPr>
                    <a:spLocks/>
                  </p:cNvSpPr>
                  <p:nvPr/>
                </p:nvSpPr>
                <p:spPr bwMode="auto">
                  <a:xfrm>
                    <a:off x="267" y="-24"/>
                    <a:ext cx="823" cy="6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nchor="ctr">
                    <a:spAutoFit/>
                  </a:bodyPr>
                  <a:lstStyle/>
                  <a:p>
                    <a:r>
                      <a:rPr lang="es-CO" sz="1400" b="1" dirty="0">
                        <a:solidFill>
                          <a:srgbClr val="FFFFFF"/>
                        </a:solidFill>
                        <a:latin typeface="Arial" charset="0"/>
                        <a:cs typeface="Arial" charset="0"/>
                        <a:sym typeface="Arial" charset="0"/>
                      </a:rPr>
                      <a:t>Translocación</a:t>
                    </a:r>
                  </a:p>
                  <a:p>
                    <a:r>
                      <a:rPr lang="es-CO" sz="1400" b="1" dirty="0">
                        <a:solidFill>
                          <a:srgbClr val="FFFFFF"/>
                        </a:solidFill>
                        <a:latin typeface="Arial" charset="0"/>
                        <a:cs typeface="Arial" charset="0"/>
                        <a:sym typeface="Arial" charset="0"/>
                      </a:rPr>
                      <a:t>reducida</a:t>
                    </a:r>
                  </a:p>
                  <a:p>
                    <a:r>
                      <a:rPr lang="es-CO" sz="1400" b="1" dirty="0">
                        <a:solidFill>
                          <a:srgbClr val="FFFFFF"/>
                        </a:solidFill>
                        <a:latin typeface="Arial" charset="0"/>
                        <a:cs typeface="Arial" charset="0"/>
                        <a:sym typeface="Arial" charset="0"/>
                      </a:rPr>
                      <a:t>de bacterias</a:t>
                    </a:r>
                  </a:p>
                  <a:p>
                    <a:r>
                      <a:rPr lang="es-CO" sz="1400" b="1" dirty="0">
                        <a:solidFill>
                          <a:srgbClr val="FFFFFF"/>
                        </a:solidFill>
                        <a:latin typeface="Arial" charset="0"/>
                        <a:cs typeface="Arial" charset="0"/>
                        <a:sym typeface="Arial" charset="0"/>
                      </a:rPr>
                      <a:t>o endotoxinas</a:t>
                    </a:r>
                  </a:p>
                </p:txBody>
              </p:sp>
              <p:sp>
                <p:nvSpPr>
                  <p:cNvPr id="55" name="Rectangle 69"/>
                  <p:cNvSpPr>
                    <a:spLocks/>
                  </p:cNvSpPr>
                  <p:nvPr/>
                </p:nvSpPr>
                <p:spPr bwMode="auto">
                  <a:xfrm>
                    <a:off x="255" y="1180"/>
                    <a:ext cx="952" cy="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lIns="0" tIns="0" rIns="0" bIns="0" anchor="ctr"/>
                  <a:lstStyle/>
                  <a:p>
                    <a:r>
                      <a:rPr lang="es-CO" sz="1400" b="1" dirty="0">
                        <a:solidFill>
                          <a:srgbClr val="FFFFFF"/>
                        </a:solidFill>
                        <a:latin typeface="Arial" charset="0"/>
                        <a:cs typeface="Arial" charset="0"/>
                        <a:sym typeface="Arial" charset="0"/>
                      </a:rPr>
                      <a:t>Eliminación</a:t>
                    </a:r>
                  </a:p>
                  <a:p>
                    <a:r>
                      <a:rPr lang="es-CO" sz="1400" b="1" dirty="0">
                        <a:solidFill>
                          <a:srgbClr val="FFFFFF"/>
                        </a:solidFill>
                        <a:latin typeface="Arial" charset="0"/>
                        <a:cs typeface="Arial" charset="0"/>
                        <a:sym typeface="Arial" charset="0"/>
                      </a:rPr>
                      <a:t>de bacterias</a:t>
                    </a:r>
                  </a:p>
                  <a:p>
                    <a:r>
                      <a:rPr lang="es-CO" sz="1400" b="1" dirty="0">
                        <a:solidFill>
                          <a:srgbClr val="FFFFFF"/>
                        </a:solidFill>
                        <a:latin typeface="Arial" charset="0"/>
                        <a:cs typeface="Arial" charset="0"/>
                        <a:sym typeface="Arial" charset="0"/>
                      </a:rPr>
                      <a:t>que </a:t>
                    </a:r>
                    <a:r>
                      <a:rPr lang="es-CO" sz="1400" b="1" dirty="0" err="1">
                        <a:solidFill>
                          <a:srgbClr val="FFFFFF"/>
                        </a:solidFill>
                        <a:latin typeface="Arial" charset="0"/>
                        <a:cs typeface="Arial" charset="0"/>
                        <a:sym typeface="Arial" charset="0"/>
                      </a:rPr>
                      <a:t>trasloca</a:t>
                    </a:r>
                    <a:r>
                      <a:rPr lang="en-US" sz="1400" b="1" dirty="0">
                        <a:solidFill>
                          <a:srgbClr val="FFFFFF"/>
                        </a:solidFill>
                        <a:latin typeface="Arial" charset="0"/>
                        <a:cs typeface="Arial" charset="0"/>
                        <a:sym typeface="Arial" charset="0"/>
                      </a:rPr>
                      <a:t>n</a:t>
                    </a:r>
                  </a:p>
                </p:txBody>
              </p:sp>
            </p:grpSp>
          </p:grpSp>
          <p:grpSp>
            <p:nvGrpSpPr>
              <p:cNvPr id="46" name="Group 77"/>
              <p:cNvGrpSpPr>
                <a:grpSpLocks/>
              </p:cNvGrpSpPr>
              <p:nvPr/>
            </p:nvGrpSpPr>
            <p:grpSpPr bwMode="auto">
              <a:xfrm>
                <a:off x="-329" y="2078"/>
                <a:ext cx="1252" cy="842"/>
                <a:chOff x="-329" y="-633"/>
                <a:chExt cx="1252" cy="841"/>
              </a:xfrm>
            </p:grpSpPr>
            <p:sp>
              <p:nvSpPr>
                <p:cNvPr id="48" name="Rectangle 74"/>
                <p:cNvSpPr>
                  <a:spLocks/>
                </p:cNvSpPr>
                <p:nvPr/>
              </p:nvSpPr>
              <p:spPr bwMode="auto">
                <a:xfrm>
                  <a:off x="-329" y="-633"/>
                  <a:ext cx="884" cy="841"/>
                </a:xfrm>
                <a:prstGeom prst="rect">
                  <a:avLst/>
                </a:prstGeom>
                <a:solidFill>
                  <a:srgbClr val="1D67B4"/>
                </a:solidFill>
                <a:ln w="9525">
                  <a:noFill/>
                  <a:miter lim="800000"/>
                  <a:headEnd/>
                  <a:tailEnd/>
                </a:ln>
                <a:effectLst>
                  <a:outerShdw blurRad="50800" dist="38100" dir="2700000" algn="tl" rotWithShape="0">
                    <a:prstClr val="black">
                      <a:alpha val="40000"/>
                    </a:prstClr>
                  </a:outerShdw>
                </a:effectLst>
              </p:spPr>
              <p:txBody>
                <a:bodyPr lIns="0" tIns="0" rIns="0" bIns="0"/>
                <a:lstStyle/>
                <a:p>
                  <a:endParaRPr lang="en-US"/>
                </a:p>
              </p:txBody>
            </p:sp>
            <p:sp>
              <p:nvSpPr>
                <p:cNvPr id="49" name="Rectangle 75"/>
                <p:cNvSpPr>
                  <a:spLocks/>
                </p:cNvSpPr>
                <p:nvPr/>
              </p:nvSpPr>
              <p:spPr bwMode="auto">
                <a:xfrm>
                  <a:off x="-253" y="-633"/>
                  <a:ext cx="824" cy="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lIns="0" tIns="0" rIns="0" bIns="0" anchor="ctr">
                  <a:spAutoFit/>
                </a:bodyPr>
                <a:lstStyle/>
                <a:p>
                  <a:r>
                    <a:rPr lang="es-CO" sz="1400" b="1" dirty="0">
                      <a:solidFill>
                        <a:schemeClr val="bg1"/>
                      </a:solidFill>
                      <a:latin typeface="Arial" charset="0"/>
                      <a:cs typeface="Arial" charset="0"/>
                      <a:sym typeface="Arial" charset="0"/>
                    </a:rPr>
                    <a:t>Preservación</a:t>
                  </a:r>
                </a:p>
                <a:p>
                  <a:r>
                    <a:rPr lang="es-CO" sz="1400" b="1" dirty="0">
                      <a:solidFill>
                        <a:schemeClr val="bg1"/>
                      </a:solidFill>
                      <a:latin typeface="Arial" charset="0"/>
                      <a:cs typeface="Arial" charset="0"/>
                      <a:sym typeface="Arial" charset="0"/>
                    </a:rPr>
                    <a:t>energética</a:t>
                  </a:r>
                </a:p>
                <a:p>
                  <a:r>
                    <a:rPr lang="es-CO" sz="1400" b="1" dirty="0">
                      <a:solidFill>
                        <a:schemeClr val="bg1"/>
                      </a:solidFill>
                      <a:latin typeface="Arial" charset="0"/>
                      <a:cs typeface="Arial" charset="0"/>
                      <a:sym typeface="Arial" charset="0"/>
                    </a:rPr>
                    <a:t>celular –</a:t>
                  </a:r>
                </a:p>
                <a:p>
                  <a:r>
                    <a:rPr lang="es-CO" sz="1400" b="1" dirty="0">
                      <a:solidFill>
                        <a:schemeClr val="bg1"/>
                      </a:solidFill>
                      <a:latin typeface="Arial" charset="0"/>
                      <a:cs typeface="Arial" charset="0"/>
                      <a:sym typeface="Arial" charset="0"/>
                    </a:rPr>
                    <a:t>contenido</a:t>
                  </a:r>
                </a:p>
                <a:p>
                  <a:r>
                    <a:rPr lang="es-CO" sz="1400" b="1" dirty="0">
                      <a:solidFill>
                        <a:schemeClr val="bg1"/>
                      </a:solidFill>
                      <a:latin typeface="Arial" charset="0"/>
                      <a:cs typeface="Arial" charset="0"/>
                      <a:sym typeface="Arial" charset="0"/>
                    </a:rPr>
                    <a:t>de ATP</a:t>
                  </a:r>
                </a:p>
              </p:txBody>
            </p:sp>
            <p:sp>
              <p:nvSpPr>
                <p:cNvPr id="50" name="AutoShape 76"/>
                <p:cNvSpPr>
                  <a:spLocks/>
                </p:cNvSpPr>
                <p:nvPr/>
              </p:nvSpPr>
              <p:spPr bwMode="auto">
                <a:xfrm rot="20199986" flipH="1">
                  <a:off x="566" y="-168"/>
                  <a:ext cx="357" cy="91"/>
                </a:xfrm>
                <a:prstGeom prst="rightArrow">
                  <a:avLst>
                    <a:gd name="adj1" fmla="val 50000"/>
                    <a:gd name="adj2" fmla="val 175000"/>
                  </a:avLst>
                </a:prstGeom>
                <a:solidFill>
                  <a:srgbClr val="595959"/>
                </a:solidFill>
                <a:ln w="9525">
                  <a:noFill/>
                  <a:miter lim="800000"/>
                  <a:headEnd/>
                  <a:tailEnd/>
                </a:ln>
              </p:spPr>
              <p:txBody>
                <a:bodyPr lIns="0" tIns="0" rIns="0" bIns="0"/>
                <a:lstStyle/>
                <a:p>
                  <a:endParaRPr lang="en-US"/>
                </a:p>
              </p:txBody>
            </p:sp>
          </p:grpSp>
          <p:grpSp>
            <p:nvGrpSpPr>
              <p:cNvPr id="42" name="Group 83"/>
              <p:cNvGrpSpPr>
                <a:grpSpLocks/>
              </p:cNvGrpSpPr>
              <p:nvPr/>
            </p:nvGrpSpPr>
            <p:grpSpPr bwMode="auto">
              <a:xfrm>
                <a:off x="159" y="3"/>
                <a:ext cx="1318" cy="1348"/>
                <a:chOff x="15" y="3"/>
                <a:chExt cx="1318" cy="1348"/>
              </a:xfrm>
            </p:grpSpPr>
            <p:sp>
              <p:nvSpPr>
                <p:cNvPr id="43" name="Rectangle 80"/>
                <p:cNvSpPr>
                  <a:spLocks/>
                </p:cNvSpPr>
                <p:nvPr/>
              </p:nvSpPr>
              <p:spPr bwMode="auto">
                <a:xfrm>
                  <a:off x="15" y="3"/>
                  <a:ext cx="741" cy="505"/>
                </a:xfrm>
                <a:prstGeom prst="rect">
                  <a:avLst/>
                </a:prstGeom>
                <a:solidFill>
                  <a:srgbClr val="21A1D9"/>
                </a:solidFill>
                <a:ln w="9525">
                  <a:noFill/>
                  <a:miter lim="800000"/>
                  <a:headEnd/>
                  <a:tailEnd/>
                </a:ln>
                <a:effectLst>
                  <a:outerShdw blurRad="50800" dist="38100" dir="2700000" algn="tl" rotWithShape="0">
                    <a:prstClr val="black">
                      <a:alpha val="40000"/>
                    </a:prstClr>
                  </a:outerShdw>
                </a:effectLst>
              </p:spPr>
              <p:txBody>
                <a:bodyPr lIns="0" tIns="0" rIns="0" bIns="0"/>
                <a:lstStyle/>
                <a:p>
                  <a:endParaRPr lang="en-US"/>
                </a:p>
              </p:txBody>
            </p:sp>
            <p:sp>
              <p:nvSpPr>
                <p:cNvPr id="44" name="Rectangle 81"/>
                <p:cNvSpPr>
                  <a:spLocks/>
                </p:cNvSpPr>
                <p:nvPr/>
              </p:nvSpPr>
              <p:spPr bwMode="auto">
                <a:xfrm>
                  <a:off x="66" y="59"/>
                  <a:ext cx="670" cy="4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lIns="0" tIns="0" rIns="0" bIns="0" anchor="ctr">
                  <a:spAutoFit/>
                </a:bodyPr>
                <a:lstStyle/>
                <a:p>
                  <a:r>
                    <a:rPr lang="es-CO" sz="1200" b="1" dirty="0">
                      <a:solidFill>
                        <a:schemeClr val="bg1"/>
                      </a:solidFill>
                      <a:latin typeface="Arial" charset="0"/>
                      <a:cs typeface="Arial" charset="0"/>
                      <a:sym typeface="Arial" charset="0"/>
                    </a:rPr>
                    <a:t>Sensibilidad</a:t>
                  </a:r>
                </a:p>
                <a:p>
                  <a:r>
                    <a:rPr lang="es-CO" sz="1200" b="1" dirty="0">
                      <a:solidFill>
                        <a:schemeClr val="bg1"/>
                      </a:solidFill>
                      <a:latin typeface="Arial" charset="0"/>
                      <a:cs typeface="Arial" charset="0"/>
                      <a:sym typeface="Arial" charset="0"/>
                    </a:rPr>
                    <a:t>aumentada a</a:t>
                  </a:r>
                </a:p>
                <a:p>
                  <a:r>
                    <a:rPr lang="es-CO" sz="1200" b="1" dirty="0">
                      <a:solidFill>
                        <a:schemeClr val="bg1"/>
                      </a:solidFill>
                      <a:latin typeface="Arial" charset="0"/>
                      <a:cs typeface="Arial" charset="0"/>
                      <a:sym typeface="Arial" charset="0"/>
                    </a:rPr>
                    <a:t>insulina</a:t>
                  </a:r>
                </a:p>
              </p:txBody>
            </p:sp>
            <p:sp>
              <p:nvSpPr>
                <p:cNvPr id="45" name="Line 82"/>
                <p:cNvSpPr>
                  <a:spLocks noChangeShapeType="1"/>
                </p:cNvSpPr>
                <p:nvPr/>
              </p:nvSpPr>
              <p:spPr bwMode="auto">
                <a:xfrm rot="10800000">
                  <a:off x="805" y="487"/>
                  <a:ext cx="528" cy="864"/>
                </a:xfrm>
                <a:prstGeom prst="line">
                  <a:avLst/>
                </a:prstGeom>
                <a:noFill/>
                <a:ln w="25400">
                  <a:solidFill>
                    <a:srgbClr val="595959"/>
                  </a:solidFill>
                  <a:round/>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a:p>
              </p:txBody>
            </p:sp>
          </p:grpSp>
        </p:grpSp>
        <p:grpSp>
          <p:nvGrpSpPr>
            <p:cNvPr id="2" name="Grupo 1"/>
            <p:cNvGrpSpPr/>
            <p:nvPr/>
          </p:nvGrpSpPr>
          <p:grpSpPr>
            <a:xfrm>
              <a:off x="1981201" y="1201620"/>
              <a:ext cx="8275714" cy="4873116"/>
              <a:chOff x="1981201" y="990600"/>
              <a:chExt cx="8275714" cy="4873116"/>
            </a:xfrm>
          </p:grpSpPr>
          <p:sp>
            <p:nvSpPr>
              <p:cNvPr id="4" name="Rectangle 3"/>
              <p:cNvSpPr/>
              <p:nvPr/>
            </p:nvSpPr>
            <p:spPr>
              <a:xfrm>
                <a:off x="4143400" y="5179640"/>
                <a:ext cx="1724000" cy="684076"/>
              </a:xfrm>
              <a:prstGeom prst="rect">
                <a:avLst/>
              </a:prstGeom>
              <a:solidFill>
                <a:srgbClr val="21A1D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srgbClr val="FFFFFF"/>
                  </a:solidFill>
                  <a:latin typeface="Arial" charset="0"/>
                  <a:cs typeface="Arial" charset="0"/>
                </a:endParaRPr>
              </a:p>
            </p:txBody>
          </p:sp>
          <p:sp>
            <p:nvSpPr>
              <p:cNvPr id="8" name="Oval 2"/>
              <p:cNvSpPr>
                <a:spLocks/>
              </p:cNvSpPr>
              <p:nvPr/>
            </p:nvSpPr>
            <p:spPr bwMode="auto">
              <a:xfrm>
                <a:off x="4191000" y="3115292"/>
                <a:ext cx="1219200" cy="999508"/>
              </a:xfrm>
              <a:prstGeom prst="ellipse">
                <a:avLst/>
              </a:prstGeom>
              <a:solidFill>
                <a:schemeClr val="accent1">
                  <a:lumMod val="60000"/>
                  <a:lumOff val="40000"/>
                </a:schemeClr>
              </a:solidFill>
              <a:ln w="28575">
                <a:noFill/>
                <a:round/>
                <a:headEnd/>
                <a:tailEnd/>
              </a:ln>
              <a:effectLst>
                <a:outerShdw blurRad="50800" dist="38100" dir="2700000" algn="tl" rotWithShape="0">
                  <a:prstClr val="black">
                    <a:alpha val="40000"/>
                  </a:prstClr>
                </a:outerShdw>
              </a:effectLst>
            </p:spPr>
            <p:txBody>
              <a:bodyPr lIns="0" tIns="0" rIns="0" bIns="0"/>
              <a:lstStyle/>
              <a:p>
                <a:endParaRPr lang="en-US"/>
              </a:p>
            </p:txBody>
          </p:sp>
          <p:grpSp>
            <p:nvGrpSpPr>
              <p:cNvPr id="9" name="Group 9"/>
              <p:cNvGrpSpPr>
                <a:grpSpLocks/>
              </p:cNvGrpSpPr>
              <p:nvPr/>
            </p:nvGrpSpPr>
            <p:grpSpPr bwMode="auto">
              <a:xfrm>
                <a:off x="1981201" y="2119301"/>
                <a:ext cx="2337867" cy="1240903"/>
                <a:chOff x="0" y="0"/>
                <a:chExt cx="2042" cy="1200"/>
              </a:xfrm>
            </p:grpSpPr>
            <p:grpSp>
              <p:nvGrpSpPr>
                <p:cNvPr id="10" name="Group 7"/>
                <p:cNvGrpSpPr>
                  <a:grpSpLocks/>
                </p:cNvGrpSpPr>
                <p:nvPr/>
              </p:nvGrpSpPr>
              <p:grpSpPr bwMode="auto">
                <a:xfrm>
                  <a:off x="0" y="0"/>
                  <a:ext cx="1488" cy="1200"/>
                  <a:chOff x="0" y="0"/>
                  <a:chExt cx="1488" cy="1200"/>
                </a:xfrm>
              </p:grpSpPr>
              <p:sp>
                <p:nvSpPr>
                  <p:cNvPr id="12" name="Rectangle 5"/>
                  <p:cNvSpPr>
                    <a:spLocks/>
                  </p:cNvSpPr>
                  <p:nvPr/>
                </p:nvSpPr>
                <p:spPr bwMode="auto">
                  <a:xfrm>
                    <a:off x="249" y="453"/>
                    <a:ext cx="865" cy="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lIns="0" tIns="0" rIns="0" bIns="0" anchor="ctr">
                    <a:spAutoFit/>
                  </a:bodyPr>
                  <a:lstStyle/>
                  <a:p>
                    <a:pPr algn="ctr"/>
                    <a:r>
                      <a:rPr lang="es-CO" sz="1200" b="1" dirty="0">
                        <a:solidFill>
                          <a:srgbClr val="0070C0"/>
                        </a:solidFill>
                        <a:latin typeface="Arial" charset="0"/>
                        <a:cs typeface="Arial" charset="0"/>
                        <a:sym typeface="Arial" charset="0"/>
                      </a:rPr>
                      <a:t>Terapia con</a:t>
                    </a:r>
                    <a:br>
                      <a:rPr lang="es-CO" sz="1200" b="1" dirty="0">
                        <a:solidFill>
                          <a:srgbClr val="0070C0"/>
                        </a:solidFill>
                        <a:latin typeface="Arial" charset="0"/>
                        <a:cs typeface="Arial" charset="0"/>
                        <a:sym typeface="Arial" charset="0"/>
                      </a:rPr>
                    </a:br>
                    <a:r>
                      <a:rPr lang="es-CO" sz="1200" b="1" dirty="0">
                        <a:solidFill>
                          <a:srgbClr val="0070C0"/>
                        </a:solidFill>
                        <a:latin typeface="Arial" charset="0"/>
                        <a:cs typeface="Arial" charset="0"/>
                        <a:sym typeface="Arial" charset="0"/>
                      </a:rPr>
                      <a:t>glutamina</a:t>
                    </a:r>
                  </a:p>
                </p:txBody>
              </p:sp>
              <p:sp>
                <p:nvSpPr>
                  <p:cNvPr id="13" name="AutoShape 6"/>
                  <p:cNvSpPr>
                    <a:spLocks/>
                  </p:cNvSpPr>
                  <p:nvPr/>
                </p:nvSpPr>
                <p:spPr bwMode="auto">
                  <a:xfrm>
                    <a:off x="0" y="0"/>
                    <a:ext cx="1488" cy="1200"/>
                  </a:xfrm>
                  <a:custGeom>
                    <a:avLst/>
                    <a:gdLst>
                      <a:gd name="T0" fmla="*/ 11462 w 21600"/>
                      <a:gd name="T1" fmla="*/ 4342 h 21600"/>
                      <a:gd name="T2" fmla="*/ 9722 w 21600"/>
                      <a:gd name="T3" fmla="*/ 1887 h 21600"/>
                      <a:gd name="T4" fmla="*/ 8550 w 21600"/>
                      <a:gd name="T5" fmla="*/ 6382 h 21600"/>
                      <a:gd name="T6" fmla="*/ 4502 w 21600"/>
                      <a:gd name="T7" fmla="*/ 3625 h 21600"/>
                      <a:gd name="T8" fmla="*/ 5372 w 21600"/>
                      <a:gd name="T9" fmla="*/ 7817 h 21600"/>
                      <a:gd name="T10" fmla="*/ 1172 w 21600"/>
                      <a:gd name="T11" fmla="*/ 8270 h 21600"/>
                      <a:gd name="T12" fmla="*/ 3935 w 21600"/>
                      <a:gd name="T13" fmla="*/ 11592 h 21600"/>
                      <a:gd name="T14" fmla="*/ 0 w 21600"/>
                      <a:gd name="T15" fmla="*/ 12877 h 21600"/>
                      <a:gd name="T16" fmla="*/ 3330 w 21600"/>
                      <a:gd name="T17" fmla="*/ 15370 h 21600"/>
                      <a:gd name="T18" fmla="*/ 1285 w 21600"/>
                      <a:gd name="T19" fmla="*/ 17825 h 21600"/>
                      <a:gd name="T20" fmla="*/ 4805 w 21600"/>
                      <a:gd name="T21" fmla="*/ 18240 h 21600"/>
                      <a:gd name="T22" fmla="*/ 4917 w 21600"/>
                      <a:gd name="T23" fmla="*/ 21600 h 21600"/>
                      <a:gd name="T24" fmla="*/ 7527 w 21600"/>
                      <a:gd name="T25" fmla="*/ 18125 h 21600"/>
                      <a:gd name="T26" fmla="*/ 8700 w 21600"/>
                      <a:gd name="T27" fmla="*/ 19712 h 21600"/>
                      <a:gd name="T28" fmla="*/ 9872 w 21600"/>
                      <a:gd name="T29" fmla="*/ 17370 h 21600"/>
                      <a:gd name="T30" fmla="*/ 11612 w 21600"/>
                      <a:gd name="T31" fmla="*/ 18842 h 21600"/>
                      <a:gd name="T32" fmla="*/ 12180 w 21600"/>
                      <a:gd name="T33" fmla="*/ 15935 h 21600"/>
                      <a:gd name="T34" fmla="*/ 14942 w 21600"/>
                      <a:gd name="T35" fmla="*/ 17370 h 21600"/>
                      <a:gd name="T36" fmla="*/ 14640 w 21600"/>
                      <a:gd name="T37" fmla="*/ 14350 h 21600"/>
                      <a:gd name="T38" fmla="*/ 18877 w 21600"/>
                      <a:gd name="T39" fmla="*/ 15632 h 21600"/>
                      <a:gd name="T40" fmla="*/ 16380 w 21600"/>
                      <a:gd name="T41" fmla="*/ 12310 h 21600"/>
                      <a:gd name="T42" fmla="*/ 18270 w 21600"/>
                      <a:gd name="T43" fmla="*/ 11290 h 21600"/>
                      <a:gd name="T44" fmla="*/ 16985 w 21600"/>
                      <a:gd name="T45" fmla="*/ 9402 h 21600"/>
                      <a:gd name="T46" fmla="*/ 21600 w 21600"/>
                      <a:gd name="T47" fmla="*/ 6645 h 21600"/>
                      <a:gd name="T48" fmla="*/ 16380 w 21600"/>
                      <a:gd name="T49" fmla="*/ 6532 h 21600"/>
                      <a:gd name="T50" fmla="*/ 18007 w 21600"/>
                      <a:gd name="T51" fmla="*/ 3172 h 21600"/>
                      <a:gd name="T52" fmla="*/ 14525 w 21600"/>
                      <a:gd name="T53" fmla="*/ 5777 h 21600"/>
                      <a:gd name="T54" fmla="*/ 14790 w 21600"/>
                      <a:gd name="T55" fmla="*/ 0 h 21600"/>
                      <a:gd name="T56" fmla="*/ 11462 w 21600"/>
                      <a:gd name="T57" fmla="*/ 4342 h 21600"/>
                      <a:gd name="T58" fmla="*/ 11462 w 21600"/>
                      <a:gd name="T59" fmla="*/ 434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600" h="21600">
                        <a:moveTo>
                          <a:pt x="11462" y="4342"/>
                        </a:moveTo>
                        <a:lnTo>
                          <a:pt x="9722" y="1887"/>
                        </a:lnTo>
                        <a:lnTo>
                          <a:pt x="8550" y="6382"/>
                        </a:lnTo>
                        <a:lnTo>
                          <a:pt x="4502" y="3625"/>
                        </a:lnTo>
                        <a:lnTo>
                          <a:pt x="5372" y="7817"/>
                        </a:lnTo>
                        <a:lnTo>
                          <a:pt x="1172" y="8270"/>
                        </a:lnTo>
                        <a:lnTo>
                          <a:pt x="3935" y="11592"/>
                        </a:lnTo>
                        <a:lnTo>
                          <a:pt x="0" y="12877"/>
                        </a:lnTo>
                        <a:lnTo>
                          <a:pt x="3330" y="15370"/>
                        </a:lnTo>
                        <a:lnTo>
                          <a:pt x="1285" y="17825"/>
                        </a:lnTo>
                        <a:lnTo>
                          <a:pt x="4805" y="18240"/>
                        </a:lnTo>
                        <a:lnTo>
                          <a:pt x="4917" y="21600"/>
                        </a:lnTo>
                        <a:lnTo>
                          <a:pt x="7527" y="18125"/>
                        </a:lnTo>
                        <a:lnTo>
                          <a:pt x="8700" y="19712"/>
                        </a:lnTo>
                        <a:lnTo>
                          <a:pt x="9872" y="17370"/>
                        </a:lnTo>
                        <a:lnTo>
                          <a:pt x="11612" y="18842"/>
                        </a:lnTo>
                        <a:lnTo>
                          <a:pt x="12180" y="15935"/>
                        </a:lnTo>
                        <a:lnTo>
                          <a:pt x="14942" y="17370"/>
                        </a:lnTo>
                        <a:lnTo>
                          <a:pt x="14640" y="14350"/>
                        </a:lnTo>
                        <a:lnTo>
                          <a:pt x="18877" y="15632"/>
                        </a:lnTo>
                        <a:lnTo>
                          <a:pt x="16380" y="12310"/>
                        </a:lnTo>
                        <a:lnTo>
                          <a:pt x="18270" y="11290"/>
                        </a:lnTo>
                        <a:lnTo>
                          <a:pt x="16985" y="9402"/>
                        </a:lnTo>
                        <a:lnTo>
                          <a:pt x="21600" y="6645"/>
                        </a:lnTo>
                        <a:lnTo>
                          <a:pt x="16380" y="6532"/>
                        </a:lnTo>
                        <a:lnTo>
                          <a:pt x="18007" y="3172"/>
                        </a:lnTo>
                        <a:lnTo>
                          <a:pt x="14525" y="5777"/>
                        </a:lnTo>
                        <a:lnTo>
                          <a:pt x="14790" y="0"/>
                        </a:lnTo>
                        <a:lnTo>
                          <a:pt x="11462" y="4342"/>
                        </a:lnTo>
                        <a:close/>
                        <a:moveTo>
                          <a:pt x="11462" y="4342"/>
                        </a:moveTo>
                      </a:path>
                    </a:pathLst>
                  </a:custGeom>
                  <a:noFill/>
                  <a:ln w="38100">
                    <a:solidFill>
                      <a:srgbClr val="0070C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grpSp>
            <p:sp>
              <p:nvSpPr>
                <p:cNvPr id="11" name="AutoShape 8"/>
                <p:cNvSpPr>
                  <a:spLocks/>
                </p:cNvSpPr>
                <p:nvPr/>
              </p:nvSpPr>
              <p:spPr bwMode="auto">
                <a:xfrm rot="1200000">
                  <a:off x="1370" y="964"/>
                  <a:ext cx="672" cy="144"/>
                </a:xfrm>
                <a:prstGeom prst="rightArrow">
                  <a:avLst>
                    <a:gd name="adj1" fmla="val 50000"/>
                    <a:gd name="adj2" fmla="val 116667"/>
                  </a:avLst>
                </a:prstGeom>
                <a:solidFill>
                  <a:srgbClr val="1D67B4"/>
                </a:solidFill>
                <a:ln w="9525">
                  <a:noFill/>
                  <a:miter lim="800000"/>
                  <a:headEnd/>
                  <a:tailEnd/>
                </a:ln>
              </p:spPr>
              <p:txBody>
                <a:bodyPr lIns="0" tIns="0" rIns="0" bIns="0"/>
                <a:lstStyle/>
                <a:p>
                  <a:endParaRPr lang="en-US"/>
                </a:p>
              </p:txBody>
            </p:sp>
          </p:grpSp>
          <p:grpSp>
            <p:nvGrpSpPr>
              <p:cNvPr id="14" name="Group 24"/>
              <p:cNvGrpSpPr>
                <a:grpSpLocks/>
              </p:cNvGrpSpPr>
              <p:nvPr/>
            </p:nvGrpSpPr>
            <p:grpSpPr bwMode="auto">
              <a:xfrm>
                <a:off x="6843281" y="1506802"/>
                <a:ext cx="3413634" cy="1084154"/>
                <a:chOff x="-765" y="278"/>
                <a:chExt cx="2944" cy="935"/>
              </a:xfrm>
            </p:grpSpPr>
            <p:sp>
              <p:nvSpPr>
                <p:cNvPr id="15" name="Line 17"/>
                <p:cNvSpPr>
                  <a:spLocks noChangeShapeType="1"/>
                </p:cNvSpPr>
                <p:nvPr/>
              </p:nvSpPr>
              <p:spPr bwMode="auto">
                <a:xfrm>
                  <a:off x="-765" y="565"/>
                  <a:ext cx="435" cy="179"/>
                </a:xfrm>
                <a:prstGeom prst="line">
                  <a:avLst/>
                </a:prstGeom>
                <a:noFill/>
                <a:ln w="25400">
                  <a:solidFill>
                    <a:srgbClr val="595959"/>
                  </a:solidFill>
                  <a:round/>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a:p>
              </p:txBody>
            </p:sp>
            <p:grpSp>
              <p:nvGrpSpPr>
                <p:cNvPr id="16" name="Group 20"/>
                <p:cNvGrpSpPr>
                  <a:grpSpLocks/>
                </p:cNvGrpSpPr>
                <p:nvPr/>
              </p:nvGrpSpPr>
              <p:grpSpPr bwMode="auto">
                <a:xfrm>
                  <a:off x="-361" y="635"/>
                  <a:ext cx="1350" cy="578"/>
                  <a:chOff x="-805" y="323"/>
                  <a:chExt cx="1349" cy="578"/>
                </a:xfrm>
              </p:grpSpPr>
              <p:sp>
                <p:nvSpPr>
                  <p:cNvPr id="20" name="Oval 18"/>
                  <p:cNvSpPr>
                    <a:spLocks/>
                  </p:cNvSpPr>
                  <p:nvPr/>
                </p:nvSpPr>
                <p:spPr bwMode="auto">
                  <a:xfrm>
                    <a:off x="-802" y="323"/>
                    <a:ext cx="1343" cy="578"/>
                  </a:xfrm>
                  <a:prstGeom prst="ellipse">
                    <a:avLst/>
                  </a:prstGeom>
                  <a:solidFill>
                    <a:srgbClr val="21A1D9"/>
                  </a:solidFill>
                  <a:ln w="9525">
                    <a:noFill/>
                    <a:round/>
                    <a:headEnd/>
                    <a:tailEnd/>
                  </a:ln>
                  <a:effectLst>
                    <a:outerShdw blurRad="50800" dist="38100" dir="2700000" algn="tl" rotWithShape="0">
                      <a:prstClr val="black">
                        <a:alpha val="40000"/>
                      </a:prstClr>
                    </a:outerShdw>
                  </a:effectLst>
                </p:spPr>
                <p:txBody>
                  <a:bodyPr lIns="0" tIns="0" rIns="0" bIns="0"/>
                  <a:lstStyle/>
                  <a:p>
                    <a:endParaRPr lang="en-US"/>
                  </a:p>
                </p:txBody>
              </p:sp>
              <p:sp>
                <p:nvSpPr>
                  <p:cNvPr id="21" name="Rectangle 19"/>
                  <p:cNvSpPr>
                    <a:spLocks/>
                  </p:cNvSpPr>
                  <p:nvPr/>
                </p:nvSpPr>
                <p:spPr bwMode="auto">
                  <a:xfrm>
                    <a:off x="-805" y="436"/>
                    <a:ext cx="1349" cy="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38100" tIns="38100" rIns="78049" bIns="38100" anchor="ctr"/>
                  <a:lstStyle/>
                  <a:p>
                    <a:pPr marL="1588" algn="ctr"/>
                    <a:r>
                      <a:rPr lang="en-US" sz="1100" b="1" dirty="0">
                        <a:solidFill>
                          <a:srgbClr val="FFFFFF"/>
                        </a:solidFill>
                        <a:latin typeface="Arial" charset="0"/>
                        <a:cs typeface="Arial" charset="0"/>
                        <a:sym typeface="Arial" charset="0"/>
                      </a:rPr>
                      <a:t> </a:t>
                    </a:r>
                    <a:r>
                      <a:rPr lang="es-CO" sz="1100" b="1" dirty="0">
                        <a:solidFill>
                          <a:srgbClr val="FFFFFF"/>
                        </a:solidFill>
                        <a:latin typeface="Arial" charset="0"/>
                        <a:cs typeface="Arial" charset="0"/>
                        <a:sym typeface="Arial" charset="0"/>
                      </a:rPr>
                      <a:t>Atenuación</a:t>
                    </a:r>
                    <a:br>
                      <a:rPr lang="es-CO" sz="1100" b="1" dirty="0">
                        <a:solidFill>
                          <a:srgbClr val="FFFFFF"/>
                        </a:solidFill>
                        <a:latin typeface="Arial" charset="0"/>
                        <a:cs typeface="Arial" charset="0"/>
                        <a:sym typeface="Arial" charset="0"/>
                      </a:rPr>
                    </a:br>
                    <a:r>
                      <a:rPr lang="es-CO" sz="1100" b="1" dirty="0">
                        <a:solidFill>
                          <a:srgbClr val="FFFFFF"/>
                        </a:solidFill>
                        <a:latin typeface="Arial" charset="0"/>
                        <a:cs typeface="Arial" charset="0"/>
                        <a:sym typeface="Arial" charset="0"/>
                      </a:rPr>
                      <a:t>de citoquinas inflamatorias</a:t>
                    </a:r>
                  </a:p>
                </p:txBody>
              </p:sp>
            </p:grpSp>
            <p:grpSp>
              <p:nvGrpSpPr>
                <p:cNvPr id="17" name="Group 23"/>
                <p:cNvGrpSpPr>
                  <a:grpSpLocks/>
                </p:cNvGrpSpPr>
                <p:nvPr/>
              </p:nvGrpSpPr>
              <p:grpSpPr bwMode="auto">
                <a:xfrm>
                  <a:off x="975" y="278"/>
                  <a:ext cx="1204" cy="621"/>
                  <a:chOff x="-791" y="278"/>
                  <a:chExt cx="1204" cy="621"/>
                </a:xfrm>
              </p:grpSpPr>
              <p:sp>
                <p:nvSpPr>
                  <p:cNvPr id="18" name="Freeform 21"/>
                  <p:cNvSpPr>
                    <a:spLocks/>
                  </p:cNvSpPr>
                  <p:nvPr/>
                </p:nvSpPr>
                <p:spPr bwMode="auto">
                  <a:xfrm>
                    <a:off x="-791" y="278"/>
                    <a:ext cx="191" cy="621"/>
                  </a:xfrm>
                  <a:custGeom>
                    <a:avLst/>
                    <a:gdLst>
                      <a:gd name="T0" fmla="*/ 0 w 21600"/>
                      <a:gd name="T1" fmla="*/ 0 h 21600"/>
                      <a:gd name="T2" fmla="*/ 191 w 21600"/>
                      <a:gd name="T3" fmla="*/ 272 h 21600"/>
                      <a:gd name="T4" fmla="*/ 48 w 21600"/>
                      <a:gd name="T5" fmla="*/ 544 h 21600"/>
                      <a:gd name="T6" fmla="*/ 0 60000 65536"/>
                      <a:gd name="T7" fmla="*/ 0 60000 65536"/>
                      <a:gd name="T8" fmla="*/ 0 60000 65536"/>
                    </a:gdLst>
                    <a:ahLst/>
                    <a:cxnLst>
                      <a:cxn ang="T6">
                        <a:pos x="T0" y="T1"/>
                      </a:cxn>
                      <a:cxn ang="T7">
                        <a:pos x="T2" y="T3"/>
                      </a:cxn>
                      <a:cxn ang="T8">
                        <a:pos x="T4" y="T5"/>
                      </a:cxn>
                    </a:cxnLst>
                    <a:rect l="0" t="0" r="r" b="b"/>
                    <a:pathLst>
                      <a:path w="21600" h="21600">
                        <a:moveTo>
                          <a:pt x="0" y="0"/>
                        </a:moveTo>
                        <a:cubicBezTo>
                          <a:pt x="10800" y="0"/>
                          <a:pt x="21600" y="5400"/>
                          <a:pt x="21600" y="10800"/>
                        </a:cubicBezTo>
                        <a:cubicBezTo>
                          <a:pt x="21600" y="16200"/>
                          <a:pt x="13500" y="21600"/>
                          <a:pt x="5400" y="21600"/>
                        </a:cubicBezTo>
                      </a:path>
                    </a:pathLst>
                  </a:custGeom>
                  <a:noFill/>
                  <a:ln w="25400" cap="flat">
                    <a:solidFill>
                      <a:srgbClr val="595959"/>
                    </a:solidFill>
                    <a:prstDash val="solid"/>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9" name="Rectangle 22"/>
                  <p:cNvSpPr>
                    <a:spLocks/>
                  </p:cNvSpPr>
                  <p:nvPr/>
                </p:nvSpPr>
                <p:spPr bwMode="auto">
                  <a:xfrm>
                    <a:off x="-508" y="434"/>
                    <a:ext cx="921" cy="3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lIns="0" tIns="0" rIns="0" bIns="0" anchor="ctr"/>
                  <a:lstStyle/>
                  <a:p>
                    <a:pPr>
                      <a:defRPr/>
                    </a:pPr>
                    <a:r>
                      <a:rPr lang="en-US" sz="1400" b="1" dirty="0">
                        <a:solidFill>
                          <a:srgbClr val="0070C0"/>
                        </a:solidFill>
                        <a:latin typeface="Arial"/>
                        <a:ea typeface="Helvetica" pitchFamily="34" charset="0"/>
                        <a:cs typeface="Arial"/>
                        <a:sym typeface="Helvetica" pitchFamily="34" charset="0"/>
                      </a:rPr>
                      <a:t> </a:t>
                    </a:r>
                    <a:r>
                      <a:rPr lang="en-US" sz="1600" b="1" dirty="0">
                        <a:solidFill>
                          <a:srgbClr val="0070C0"/>
                        </a:solidFill>
                        <a:latin typeface="Arial"/>
                        <a:ea typeface="Helvetica" pitchFamily="34" charset="0"/>
                        <a:cs typeface="Arial"/>
                        <a:sym typeface="Helvetica" pitchFamily="34" charset="0"/>
                      </a:rPr>
                      <a:t>FN-KB</a:t>
                    </a:r>
                  </a:p>
                  <a:p>
                    <a:pPr>
                      <a:defRPr/>
                    </a:pPr>
                    <a:endParaRPr lang="en-US" sz="1600" b="1" dirty="0">
                      <a:solidFill>
                        <a:srgbClr val="0070C0"/>
                      </a:solidFill>
                      <a:effectLst>
                        <a:outerShdw blurRad="38100" dist="38100" dir="2700000" algn="tl">
                          <a:srgbClr val="FFFFFF"/>
                        </a:outerShdw>
                      </a:effectLst>
                      <a:latin typeface="Helvetica" pitchFamily="34" charset="0"/>
                      <a:ea typeface="Helvetica" pitchFamily="34" charset="0"/>
                      <a:cs typeface="Helvetica" pitchFamily="34" charset="0"/>
                      <a:sym typeface="Helvetica" pitchFamily="34" charset="0"/>
                    </a:endParaRPr>
                  </a:p>
                </p:txBody>
              </p:sp>
            </p:grpSp>
          </p:grpSp>
          <p:grpSp>
            <p:nvGrpSpPr>
              <p:cNvPr id="22" name="Group 29"/>
              <p:cNvGrpSpPr>
                <a:grpSpLocks/>
              </p:cNvGrpSpPr>
              <p:nvPr/>
            </p:nvGrpSpPr>
            <p:grpSpPr bwMode="auto">
              <a:xfrm>
                <a:off x="4266721" y="3127252"/>
                <a:ext cx="1116620" cy="935737"/>
                <a:chOff x="-111" y="0"/>
                <a:chExt cx="963" cy="807"/>
              </a:xfrm>
              <a:effectLst>
                <a:outerShdw blurRad="50800" dist="38100" dir="2700000" algn="tl" rotWithShape="0">
                  <a:prstClr val="black">
                    <a:alpha val="40000"/>
                  </a:prstClr>
                </a:outerShdw>
              </a:effectLst>
            </p:grpSpPr>
            <p:grpSp>
              <p:nvGrpSpPr>
                <p:cNvPr id="23" name="Group 27"/>
                <p:cNvGrpSpPr>
                  <a:grpSpLocks/>
                </p:cNvGrpSpPr>
                <p:nvPr/>
              </p:nvGrpSpPr>
              <p:grpSpPr bwMode="auto">
                <a:xfrm>
                  <a:off x="-111" y="0"/>
                  <a:ext cx="963" cy="807"/>
                  <a:chOff x="-111" y="0"/>
                  <a:chExt cx="963" cy="807"/>
                </a:xfrm>
              </p:grpSpPr>
              <p:sp>
                <p:nvSpPr>
                  <p:cNvPr id="25" name="Oval 25"/>
                  <p:cNvSpPr>
                    <a:spLocks/>
                  </p:cNvSpPr>
                  <p:nvPr/>
                </p:nvSpPr>
                <p:spPr bwMode="auto">
                  <a:xfrm>
                    <a:off x="-111" y="0"/>
                    <a:ext cx="920" cy="523"/>
                  </a:xfrm>
                  <a:prstGeom prst="ellipse">
                    <a:avLst/>
                  </a:prstGeom>
                  <a:solidFill>
                    <a:srgbClr val="265278"/>
                  </a:solidFill>
                  <a:ln w="9525">
                    <a:noFill/>
                    <a:round/>
                    <a:headEnd/>
                    <a:tailEnd/>
                  </a:ln>
                </p:spPr>
                <p:txBody>
                  <a:bodyPr lIns="0" tIns="0" rIns="0" bIns="0"/>
                  <a:lstStyle/>
                  <a:p>
                    <a:endParaRPr lang="en-US"/>
                  </a:p>
                </p:txBody>
              </p:sp>
              <p:sp>
                <p:nvSpPr>
                  <p:cNvPr id="26" name="Rectangle 26"/>
                  <p:cNvSpPr>
                    <a:spLocks/>
                  </p:cNvSpPr>
                  <p:nvPr/>
                </p:nvSpPr>
                <p:spPr bwMode="auto">
                  <a:xfrm>
                    <a:off x="21" y="62"/>
                    <a:ext cx="831" cy="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38100" tIns="38100" rIns="78049" bIns="38100" anchor="ctr">
                    <a:spAutoFit/>
                  </a:bodyPr>
                  <a:lstStyle/>
                  <a:p>
                    <a:pPr marL="1588" algn="ctr"/>
                    <a:r>
                      <a:rPr lang="en-US" sz="1200" b="1" dirty="0">
                        <a:solidFill>
                          <a:srgbClr val="FFFFFF"/>
                        </a:solidFill>
                        <a:latin typeface="Helvetica" charset="0"/>
                        <a:cs typeface="Helvetica" charset="0"/>
                        <a:sym typeface="Helvetica" charset="0"/>
                      </a:rPr>
                      <a:t>Pool de</a:t>
                    </a:r>
                    <a:br>
                      <a:rPr lang="en-US" sz="1200" b="1" dirty="0">
                        <a:solidFill>
                          <a:srgbClr val="FFFFFF"/>
                        </a:solidFill>
                        <a:latin typeface="Helvetica" charset="0"/>
                        <a:cs typeface="Helvetica" charset="0"/>
                        <a:sym typeface="Helvetica" charset="0"/>
                      </a:rPr>
                    </a:br>
                    <a:r>
                      <a:rPr lang="en-US" sz="1200" b="1" dirty="0" err="1">
                        <a:solidFill>
                          <a:srgbClr val="FFFFFF"/>
                        </a:solidFill>
                        <a:latin typeface="Helvetica" charset="0"/>
                        <a:cs typeface="Helvetica" charset="0"/>
                        <a:sym typeface="Helvetica" charset="0"/>
                      </a:rPr>
                      <a:t>glutamina</a:t>
                    </a:r>
                    <a:endParaRPr lang="en-US" sz="1200" b="1" dirty="0">
                      <a:solidFill>
                        <a:srgbClr val="FFFFFF"/>
                      </a:solidFill>
                      <a:latin typeface="Helvetica" charset="0"/>
                      <a:cs typeface="Helvetica" charset="0"/>
                      <a:sym typeface="Helvetica" charset="0"/>
                    </a:endParaRPr>
                  </a:p>
                </p:txBody>
              </p:sp>
              <p:sp>
                <p:nvSpPr>
                  <p:cNvPr id="27" name="Rectangle 26"/>
                  <p:cNvSpPr>
                    <a:spLocks/>
                  </p:cNvSpPr>
                  <p:nvPr/>
                </p:nvSpPr>
                <p:spPr bwMode="auto">
                  <a:xfrm>
                    <a:off x="124" y="475"/>
                    <a:ext cx="489" cy="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38100" tIns="38100" rIns="78049" bIns="38100" anchor="ctr">
                    <a:spAutoFit/>
                  </a:bodyPr>
                  <a:lstStyle/>
                  <a:p>
                    <a:pPr marL="1588" algn="ctr"/>
                    <a:r>
                      <a:rPr lang="en-US" sz="1000" b="1" dirty="0">
                        <a:solidFill>
                          <a:srgbClr val="FFFFFF"/>
                        </a:solidFill>
                        <a:latin typeface="Helvetica" charset="0"/>
                        <a:cs typeface="Helvetica" charset="0"/>
                        <a:sym typeface="Helvetica" charset="0"/>
                      </a:rPr>
                      <a:t>GLN</a:t>
                    </a:r>
                    <a:br>
                      <a:rPr lang="en-US" sz="1000" b="1" dirty="0">
                        <a:solidFill>
                          <a:srgbClr val="FFFFFF"/>
                        </a:solidFill>
                        <a:latin typeface="Helvetica" charset="0"/>
                        <a:cs typeface="Helvetica" charset="0"/>
                        <a:sym typeface="Helvetica" charset="0"/>
                      </a:rPr>
                    </a:br>
                    <a:r>
                      <a:rPr lang="en-US" sz="1000" b="1" dirty="0">
                        <a:solidFill>
                          <a:srgbClr val="FFFFFF"/>
                        </a:solidFill>
                        <a:latin typeface="Helvetica" charset="0"/>
                        <a:cs typeface="Helvetica" charset="0"/>
                        <a:sym typeface="Helvetica" charset="0"/>
                      </a:rPr>
                      <a:t>Plasma</a:t>
                    </a:r>
                  </a:p>
                </p:txBody>
              </p:sp>
            </p:grpSp>
            <p:sp>
              <p:nvSpPr>
                <p:cNvPr id="24" name="Line 28"/>
                <p:cNvSpPr>
                  <a:spLocks noChangeShapeType="1"/>
                </p:cNvSpPr>
                <p:nvPr/>
              </p:nvSpPr>
              <p:spPr bwMode="auto">
                <a:xfrm>
                  <a:off x="21" y="129"/>
                  <a:ext cx="1" cy="264"/>
                </a:xfrm>
                <a:prstGeom prst="line">
                  <a:avLst/>
                </a:prstGeom>
                <a:noFill/>
                <a:ln w="31750">
                  <a:solidFill>
                    <a:srgbClr val="FFFFFF"/>
                  </a:solidFill>
                  <a:round/>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a:p>
              </p:txBody>
            </p:sp>
          </p:grpSp>
          <p:grpSp>
            <p:nvGrpSpPr>
              <p:cNvPr id="28" name="Group 34"/>
              <p:cNvGrpSpPr>
                <a:grpSpLocks/>
              </p:cNvGrpSpPr>
              <p:nvPr/>
            </p:nvGrpSpPr>
            <p:grpSpPr bwMode="auto">
              <a:xfrm>
                <a:off x="2090599" y="3276622"/>
                <a:ext cx="2016413" cy="609910"/>
                <a:chOff x="0" y="210"/>
                <a:chExt cx="1739" cy="526"/>
              </a:xfrm>
            </p:grpSpPr>
            <p:grpSp>
              <p:nvGrpSpPr>
                <p:cNvPr id="29" name="Group 32"/>
                <p:cNvGrpSpPr>
                  <a:grpSpLocks/>
                </p:cNvGrpSpPr>
                <p:nvPr/>
              </p:nvGrpSpPr>
              <p:grpSpPr bwMode="auto">
                <a:xfrm>
                  <a:off x="0" y="276"/>
                  <a:ext cx="1189" cy="460"/>
                  <a:chOff x="0" y="276"/>
                  <a:chExt cx="1189" cy="460"/>
                </a:xfrm>
              </p:grpSpPr>
              <p:sp>
                <p:nvSpPr>
                  <p:cNvPr id="31" name="Rectangle 30"/>
                  <p:cNvSpPr>
                    <a:spLocks/>
                  </p:cNvSpPr>
                  <p:nvPr/>
                </p:nvSpPr>
                <p:spPr bwMode="auto">
                  <a:xfrm>
                    <a:off x="37" y="276"/>
                    <a:ext cx="1152" cy="460"/>
                  </a:xfrm>
                  <a:prstGeom prst="rect">
                    <a:avLst/>
                  </a:prstGeom>
                  <a:solidFill>
                    <a:srgbClr val="265278"/>
                  </a:solidFill>
                  <a:ln w="9525">
                    <a:noFill/>
                    <a:miter lim="800000"/>
                    <a:headEnd/>
                    <a:tailEnd/>
                  </a:ln>
                  <a:effectLst>
                    <a:outerShdw blurRad="50800" dist="38100" dir="2700000" algn="tl" rotWithShape="0">
                      <a:prstClr val="black">
                        <a:alpha val="40000"/>
                      </a:prstClr>
                    </a:outerShdw>
                  </a:effectLst>
                </p:spPr>
                <p:txBody>
                  <a:bodyPr lIns="0" tIns="0" rIns="0" bIns="0"/>
                  <a:lstStyle/>
                  <a:p>
                    <a:endParaRPr lang="en-US"/>
                  </a:p>
                </p:txBody>
              </p:sp>
              <p:sp>
                <p:nvSpPr>
                  <p:cNvPr id="32" name="Rectangle 31"/>
                  <p:cNvSpPr>
                    <a:spLocks/>
                  </p:cNvSpPr>
                  <p:nvPr/>
                </p:nvSpPr>
                <p:spPr bwMode="auto">
                  <a:xfrm>
                    <a:off x="0" y="341"/>
                    <a:ext cx="1152" cy="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pPr algn="ctr"/>
                    <a:r>
                      <a:rPr lang="en-US" sz="1400" b="1" dirty="0" err="1">
                        <a:solidFill>
                          <a:schemeClr val="bg1"/>
                        </a:solidFill>
                        <a:latin typeface="Helvetica" charset="0"/>
                        <a:cs typeface="Helvetica" charset="0"/>
                        <a:sym typeface="Helvetica" charset="0"/>
                      </a:rPr>
                      <a:t>Enfermedad</a:t>
                    </a:r>
                    <a:endParaRPr lang="en-US" sz="1400" b="1" dirty="0">
                      <a:solidFill>
                        <a:schemeClr val="bg1"/>
                      </a:solidFill>
                      <a:latin typeface="Helvetica" charset="0"/>
                      <a:cs typeface="Helvetica" charset="0"/>
                      <a:sym typeface="Helvetica" charset="0"/>
                    </a:endParaRPr>
                  </a:p>
                  <a:p>
                    <a:pPr algn="ctr"/>
                    <a:r>
                      <a:rPr lang="en-US" sz="1400" b="1" dirty="0" err="1">
                        <a:solidFill>
                          <a:schemeClr val="bg1"/>
                        </a:solidFill>
                        <a:latin typeface="Helvetica" charset="0"/>
                        <a:cs typeface="Helvetica" charset="0"/>
                        <a:sym typeface="Helvetica" charset="0"/>
                      </a:rPr>
                      <a:t>crítica</a:t>
                    </a:r>
                    <a:endParaRPr lang="en-US" sz="1400" b="1" dirty="0">
                      <a:solidFill>
                        <a:schemeClr val="bg1"/>
                      </a:solidFill>
                      <a:latin typeface="Helvetica" charset="0"/>
                      <a:cs typeface="Helvetica" charset="0"/>
                      <a:sym typeface="Helvetica" charset="0"/>
                    </a:endParaRPr>
                  </a:p>
                </p:txBody>
              </p:sp>
            </p:grpSp>
            <p:sp>
              <p:nvSpPr>
                <p:cNvPr id="30" name="AutoShape 33"/>
                <p:cNvSpPr>
                  <a:spLocks/>
                </p:cNvSpPr>
                <p:nvPr/>
              </p:nvSpPr>
              <p:spPr bwMode="auto">
                <a:xfrm>
                  <a:off x="1259" y="210"/>
                  <a:ext cx="480" cy="306"/>
                </a:xfrm>
                <a:prstGeom prst="rightArrow">
                  <a:avLst>
                    <a:gd name="adj1" fmla="val 50000"/>
                    <a:gd name="adj2" fmla="val 39216"/>
                  </a:avLst>
                </a:prstGeom>
                <a:solidFill>
                  <a:schemeClr val="accent1">
                    <a:lumMod val="60000"/>
                    <a:lumOff val="40000"/>
                  </a:schemeClr>
                </a:solidFill>
                <a:ln w="9525">
                  <a:noFill/>
                  <a:miter lim="800000"/>
                  <a:headEnd/>
                  <a:tailEnd/>
                </a:ln>
              </p:spPr>
              <p:txBody>
                <a:bodyPr lIns="0" tIns="0" rIns="0" bIns="0"/>
                <a:lstStyle/>
                <a:p>
                  <a:endParaRPr lang="en-US"/>
                </a:p>
              </p:txBody>
            </p:sp>
          </p:grpSp>
          <p:sp>
            <p:nvSpPr>
              <p:cNvPr id="77" name="Line 11"/>
              <p:cNvSpPr>
                <a:spLocks noChangeShapeType="1"/>
              </p:cNvSpPr>
              <p:nvPr/>
            </p:nvSpPr>
            <p:spPr bwMode="auto">
              <a:xfrm rot="10800000" flipH="1">
                <a:off x="5334000" y="1818486"/>
                <a:ext cx="1534108" cy="1381915"/>
              </a:xfrm>
              <a:prstGeom prst="line">
                <a:avLst/>
              </a:prstGeom>
              <a:noFill/>
              <a:ln w="25400">
                <a:solidFill>
                  <a:srgbClr val="595959"/>
                </a:solidFill>
                <a:round/>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78" name="Line 12"/>
              <p:cNvSpPr>
                <a:spLocks noChangeShapeType="1"/>
              </p:cNvSpPr>
              <p:nvPr/>
            </p:nvSpPr>
            <p:spPr bwMode="auto">
              <a:xfrm rot="10800000" flipH="1">
                <a:off x="6868108" y="1543236"/>
                <a:ext cx="443644" cy="275250"/>
              </a:xfrm>
              <a:prstGeom prst="line">
                <a:avLst/>
              </a:prstGeom>
              <a:noFill/>
              <a:ln w="25400">
                <a:solidFill>
                  <a:srgbClr val="595959"/>
                </a:solidFill>
                <a:round/>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a:p>
            </p:txBody>
          </p:sp>
          <p:sp>
            <p:nvSpPr>
              <p:cNvPr id="79" name="Oval 13"/>
              <p:cNvSpPr>
                <a:spLocks/>
              </p:cNvSpPr>
              <p:nvPr/>
            </p:nvSpPr>
            <p:spPr bwMode="auto">
              <a:xfrm>
                <a:off x="7239000" y="990600"/>
                <a:ext cx="1828800" cy="838200"/>
              </a:xfrm>
              <a:prstGeom prst="ellipse">
                <a:avLst/>
              </a:prstGeom>
              <a:solidFill>
                <a:srgbClr val="265278"/>
              </a:solidFill>
              <a:ln w="9525">
                <a:noFill/>
                <a:round/>
                <a:headEnd/>
                <a:tailEnd/>
              </a:ln>
              <a:effectLst>
                <a:outerShdw blurRad="50800" dist="38100" dir="2700000" algn="tl" rotWithShape="0">
                  <a:prstClr val="black">
                    <a:alpha val="40000"/>
                  </a:prstClr>
                </a:outerShdw>
              </a:effectLst>
            </p:spPr>
            <p:txBody>
              <a:bodyPr lIns="0" tIns="0" rIns="0" bIns="0"/>
              <a:lstStyle/>
              <a:p>
                <a:endParaRPr lang="en-US"/>
              </a:p>
            </p:txBody>
          </p:sp>
          <p:sp>
            <p:nvSpPr>
              <p:cNvPr id="80" name="Rectangle 14"/>
              <p:cNvSpPr>
                <a:spLocks/>
              </p:cNvSpPr>
              <p:nvPr/>
            </p:nvSpPr>
            <p:spPr bwMode="auto">
              <a:xfrm>
                <a:off x="7467600" y="1102268"/>
                <a:ext cx="1676400" cy="620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38100" tIns="38100" rIns="78049" bIns="38100" anchor="ctr"/>
              <a:lstStyle/>
              <a:p>
                <a:pPr marL="1588"/>
                <a:r>
                  <a:rPr lang="es-CO" sz="1200" b="1" dirty="0">
                    <a:solidFill>
                      <a:schemeClr val="bg1"/>
                    </a:solidFill>
                    <a:latin typeface="Arial" charset="0"/>
                    <a:cs typeface="Arial" charset="0"/>
                    <a:sym typeface="Arial" charset="0"/>
                  </a:rPr>
                  <a:t>Incremento de proteínas de choque</a:t>
                </a:r>
              </a:p>
              <a:p>
                <a:pPr marL="1588"/>
                <a:r>
                  <a:rPr lang="es-CO" sz="1200" b="1" dirty="0">
                    <a:solidFill>
                      <a:schemeClr val="bg1"/>
                    </a:solidFill>
                    <a:latin typeface="Arial" charset="0"/>
                    <a:cs typeface="Arial" charset="0"/>
                    <a:sym typeface="Arial" charset="0"/>
                  </a:rPr>
                  <a:t>calient</a:t>
                </a:r>
                <a:r>
                  <a:rPr lang="es-CO" sz="1200" dirty="0">
                    <a:solidFill>
                      <a:schemeClr val="bg1"/>
                    </a:solidFill>
                    <a:latin typeface="Arial" charset="0"/>
                    <a:cs typeface="Arial" charset="0"/>
                    <a:sym typeface="Arial" charset="0"/>
                  </a:rPr>
                  <a:t>e</a:t>
                </a:r>
              </a:p>
            </p:txBody>
          </p:sp>
          <p:sp>
            <p:nvSpPr>
              <p:cNvPr id="81" name="AutoShape 46"/>
              <p:cNvSpPr>
                <a:spLocks/>
              </p:cNvSpPr>
              <p:nvPr/>
            </p:nvSpPr>
            <p:spPr bwMode="auto">
              <a:xfrm rot="1654823">
                <a:off x="6833928" y="4332673"/>
                <a:ext cx="510363" cy="85612"/>
              </a:xfrm>
              <a:prstGeom prst="rightArrow">
                <a:avLst>
                  <a:gd name="adj1" fmla="val 50000"/>
                  <a:gd name="adj2" fmla="val 224479"/>
                </a:avLst>
              </a:prstGeom>
              <a:solidFill>
                <a:srgbClr val="595959"/>
              </a:solidFill>
              <a:ln w="9525">
                <a:noFill/>
                <a:miter lim="800000"/>
                <a:headEnd/>
                <a:tailEnd/>
              </a:ln>
            </p:spPr>
            <p:txBody>
              <a:bodyPr lIns="0" tIns="0" rIns="0" bIns="0"/>
              <a:lstStyle/>
              <a:p>
                <a:endParaRPr lang="en-US"/>
              </a:p>
            </p:txBody>
          </p:sp>
          <p:sp>
            <p:nvSpPr>
              <p:cNvPr id="82" name="AutoShape 44"/>
              <p:cNvSpPr>
                <a:spLocks/>
              </p:cNvSpPr>
              <p:nvPr/>
            </p:nvSpPr>
            <p:spPr bwMode="auto">
              <a:xfrm>
                <a:off x="8643901" y="3199421"/>
                <a:ext cx="286987" cy="88329"/>
              </a:xfrm>
              <a:prstGeom prst="rightArrow">
                <a:avLst>
                  <a:gd name="adj1" fmla="val 50000"/>
                  <a:gd name="adj2" fmla="val 75000"/>
                </a:avLst>
              </a:prstGeom>
              <a:solidFill>
                <a:srgbClr val="595959"/>
              </a:solidFill>
              <a:ln w="9525">
                <a:noFill/>
                <a:miter lim="800000"/>
                <a:headEnd/>
                <a:tailEnd/>
              </a:ln>
            </p:spPr>
            <p:txBody>
              <a:bodyPr lIns="0" tIns="0" rIns="0" bIns="0"/>
              <a:lstStyle/>
              <a:p>
                <a:endParaRPr lang="en-US"/>
              </a:p>
            </p:txBody>
          </p:sp>
          <p:sp>
            <p:nvSpPr>
              <p:cNvPr id="83" name="AutoShape 44"/>
              <p:cNvSpPr>
                <a:spLocks/>
              </p:cNvSpPr>
              <p:nvPr/>
            </p:nvSpPr>
            <p:spPr bwMode="auto">
              <a:xfrm>
                <a:off x="7023721" y="4731272"/>
                <a:ext cx="286987" cy="88329"/>
              </a:xfrm>
              <a:prstGeom prst="rightArrow">
                <a:avLst>
                  <a:gd name="adj1" fmla="val 50000"/>
                  <a:gd name="adj2" fmla="val 75000"/>
                </a:avLst>
              </a:prstGeom>
              <a:solidFill>
                <a:srgbClr val="595959"/>
              </a:solidFill>
              <a:ln w="9525">
                <a:noFill/>
                <a:miter lim="800000"/>
                <a:headEnd/>
                <a:tailEnd/>
              </a:ln>
            </p:spPr>
            <p:txBody>
              <a:bodyPr lIns="0" tIns="0" rIns="0" bIns="0"/>
              <a:lstStyle/>
              <a:p>
                <a:endParaRPr lang="en-US"/>
              </a:p>
            </p:txBody>
          </p:sp>
          <p:sp>
            <p:nvSpPr>
              <p:cNvPr id="84" name="AutoShape 44"/>
              <p:cNvSpPr>
                <a:spLocks/>
              </p:cNvSpPr>
              <p:nvPr/>
            </p:nvSpPr>
            <p:spPr bwMode="auto">
              <a:xfrm>
                <a:off x="8644946" y="4731272"/>
                <a:ext cx="286987" cy="88329"/>
              </a:xfrm>
              <a:prstGeom prst="rightArrow">
                <a:avLst>
                  <a:gd name="adj1" fmla="val 50000"/>
                  <a:gd name="adj2" fmla="val 75000"/>
                </a:avLst>
              </a:prstGeom>
              <a:solidFill>
                <a:srgbClr val="595959"/>
              </a:solidFill>
              <a:ln w="9525">
                <a:noFill/>
                <a:miter lim="800000"/>
                <a:headEnd/>
                <a:tailEnd/>
              </a:ln>
            </p:spPr>
            <p:txBody>
              <a:bodyPr lIns="0" tIns="0" rIns="0" bIns="0"/>
              <a:lstStyle/>
              <a:p>
                <a:endParaRPr lang="en-US"/>
              </a:p>
            </p:txBody>
          </p:sp>
        </p:grpSp>
      </p:grpSp>
      <p:sp>
        <p:nvSpPr>
          <p:cNvPr id="85" name="Rectangle 61">
            <a:extLst>
              <a:ext uri="{FF2B5EF4-FFF2-40B4-BE49-F238E27FC236}">
                <a16:creationId xmlns:a16="http://schemas.microsoft.com/office/drawing/2014/main" id="{D65B13E9-2E75-C94A-BB35-494663598F2E}"/>
              </a:ext>
            </a:extLst>
          </p:cNvPr>
          <p:cNvSpPr>
            <a:spLocks/>
          </p:cNvSpPr>
          <p:nvPr/>
        </p:nvSpPr>
        <p:spPr bwMode="auto">
          <a:xfrm>
            <a:off x="4214141" y="5490972"/>
            <a:ext cx="1502982" cy="5231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0" tIns="0" rIns="0" bIns="0" anchor="ctr">
            <a:spAutoFit/>
          </a:bodyPr>
          <a:lstStyle/>
          <a:p>
            <a:pPr algn="ctr"/>
            <a:r>
              <a:rPr lang="es-CO" sz="1200" b="1" dirty="0">
                <a:solidFill>
                  <a:schemeClr val="bg1"/>
                </a:solidFill>
                <a:latin typeface="Arial" charset="0"/>
                <a:cs typeface="Arial" charset="0"/>
                <a:sym typeface="Arial" charset="0"/>
              </a:rPr>
              <a:t>Controla formación</a:t>
            </a:r>
          </a:p>
          <a:p>
            <a:pPr algn="ctr"/>
            <a:r>
              <a:rPr lang="es-CO" sz="1200" b="1" dirty="0">
                <a:solidFill>
                  <a:schemeClr val="bg1"/>
                </a:solidFill>
                <a:latin typeface="Arial" charset="0"/>
                <a:cs typeface="Arial" charset="0"/>
                <a:sym typeface="Arial" charset="0"/>
              </a:rPr>
              <a:t>de ON</a:t>
            </a:r>
          </a:p>
          <a:p>
            <a:pPr algn="ctr"/>
            <a:r>
              <a:rPr lang="es-CO" sz="1000" b="1" dirty="0">
                <a:solidFill>
                  <a:schemeClr val="bg1"/>
                </a:solidFill>
                <a:latin typeface="Arial" charset="0"/>
                <a:cs typeface="Arial" charset="0"/>
                <a:sym typeface="Arial" charset="0"/>
              </a:rPr>
              <a:t>(Acción antiinflamatoria)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idx="4294967295"/>
          </p:nvPr>
        </p:nvSpPr>
        <p:spPr>
          <a:xfrm>
            <a:off x="2170096" y="125676"/>
            <a:ext cx="7889875" cy="1216025"/>
          </a:xfrm>
        </p:spPr>
        <p:txBody>
          <a:bodyPr>
            <a:noAutofit/>
          </a:bodyPr>
          <a:lstStyle/>
          <a:p>
            <a:pPr algn="ctr"/>
            <a:r>
              <a:rPr lang="en-US" sz="3200" b="1" dirty="0" err="1">
                <a:solidFill>
                  <a:srgbClr val="0070C0"/>
                </a:solidFill>
                <a:latin typeface="Arial" panose="020B0604020202020204" pitchFamily="34" charset="0"/>
                <a:cs typeface="Arial" panose="020B0604020202020204" pitchFamily="34" charset="0"/>
              </a:rPr>
              <a:t>Dosis</a:t>
            </a:r>
            <a:r>
              <a:rPr lang="en-US" sz="3200" b="1" dirty="0">
                <a:solidFill>
                  <a:srgbClr val="0070C0"/>
                </a:solidFill>
                <a:latin typeface="Arial" panose="020B0604020202020204" pitchFamily="34" charset="0"/>
                <a:cs typeface="Arial" panose="020B0604020202020204" pitchFamily="34" charset="0"/>
              </a:rPr>
              <a:t> e </a:t>
            </a:r>
            <a:r>
              <a:rPr lang="en-US" sz="3200" b="1" dirty="0" err="1">
                <a:solidFill>
                  <a:srgbClr val="0070C0"/>
                </a:solidFill>
                <a:latin typeface="Arial" panose="020B0604020202020204" pitchFamily="34" charset="0"/>
                <a:cs typeface="Arial" panose="020B0604020202020204" pitchFamily="34" charset="0"/>
              </a:rPr>
              <a:t>indicaciones</a:t>
            </a:r>
            <a:r>
              <a:rPr lang="en-US" sz="3200" b="1" dirty="0">
                <a:solidFill>
                  <a:srgbClr val="0070C0"/>
                </a:solidFill>
                <a:latin typeface="Arial" panose="020B0604020202020204" pitchFamily="34" charset="0"/>
                <a:cs typeface="Arial" panose="020B0604020202020204" pitchFamily="34" charset="0"/>
              </a:rPr>
              <a:t> </a:t>
            </a:r>
            <a:r>
              <a:rPr lang="en-US" sz="3200" b="1" dirty="0" err="1">
                <a:solidFill>
                  <a:srgbClr val="0070C0"/>
                </a:solidFill>
                <a:latin typeface="Arial" panose="020B0604020202020204" pitchFamily="34" charset="0"/>
                <a:cs typeface="Arial" panose="020B0604020202020204" pitchFamily="34" charset="0"/>
              </a:rPr>
              <a:t>actuales</a:t>
            </a:r>
            <a:r>
              <a:rPr lang="en-US" sz="3200" b="1" dirty="0">
                <a:solidFill>
                  <a:srgbClr val="0070C0"/>
                </a:solidFill>
                <a:latin typeface="Arial" panose="020B0604020202020204" pitchFamily="34" charset="0"/>
                <a:cs typeface="Arial" panose="020B0604020202020204" pitchFamily="34" charset="0"/>
              </a:rPr>
              <a:t> para el </a:t>
            </a:r>
            <a:r>
              <a:rPr lang="en-US" sz="3200" b="1" dirty="0" err="1">
                <a:solidFill>
                  <a:srgbClr val="0070C0"/>
                </a:solidFill>
                <a:latin typeface="Arial" panose="020B0604020202020204" pitchFamily="34" charset="0"/>
                <a:cs typeface="Arial" panose="020B0604020202020204" pitchFamily="34" charset="0"/>
              </a:rPr>
              <a:t>uso</a:t>
            </a:r>
            <a:r>
              <a:rPr lang="en-US" sz="3200" b="1" dirty="0">
                <a:solidFill>
                  <a:srgbClr val="0070C0"/>
                </a:solidFill>
                <a:latin typeface="Arial" panose="020B0604020202020204" pitchFamily="34" charset="0"/>
                <a:cs typeface="Arial" panose="020B0604020202020204" pitchFamily="34" charset="0"/>
              </a:rPr>
              <a:t> de </a:t>
            </a:r>
            <a:r>
              <a:rPr lang="en-US" sz="3200" b="1" dirty="0" err="1">
                <a:solidFill>
                  <a:srgbClr val="0070C0"/>
                </a:solidFill>
                <a:latin typeface="Arial" panose="020B0604020202020204" pitchFamily="34" charset="0"/>
                <a:cs typeface="Arial" panose="020B0604020202020204" pitchFamily="34" charset="0"/>
              </a:rPr>
              <a:t>glutamina</a:t>
            </a:r>
            <a:r>
              <a:rPr lang="en-US" sz="3200" b="1" dirty="0">
                <a:solidFill>
                  <a:srgbClr val="0070C0"/>
                </a:solidFill>
                <a:latin typeface="Arial" panose="020B0604020202020204" pitchFamily="34" charset="0"/>
                <a:cs typeface="Arial" panose="020B0604020202020204" pitchFamily="34" charset="0"/>
              </a:rPr>
              <a:t> </a:t>
            </a:r>
            <a:r>
              <a:rPr lang="en-US" sz="3200" b="1" dirty="0" err="1">
                <a:solidFill>
                  <a:srgbClr val="0070C0"/>
                </a:solidFill>
                <a:latin typeface="Arial" panose="020B0604020202020204" pitchFamily="34" charset="0"/>
                <a:cs typeface="Arial" panose="020B0604020202020204" pitchFamily="34" charset="0"/>
              </a:rPr>
              <a:t>en</a:t>
            </a:r>
            <a:r>
              <a:rPr lang="en-US" sz="3200" b="1" dirty="0">
                <a:solidFill>
                  <a:srgbClr val="0070C0"/>
                </a:solidFill>
                <a:latin typeface="Arial" panose="020B0604020202020204" pitchFamily="34" charset="0"/>
                <a:cs typeface="Arial" panose="020B0604020202020204" pitchFamily="34" charset="0"/>
              </a:rPr>
              <a:t> </a:t>
            </a:r>
            <a:r>
              <a:rPr lang="en-US" sz="3200" b="1" dirty="0" err="1">
                <a:solidFill>
                  <a:srgbClr val="0070C0"/>
                </a:solidFill>
                <a:latin typeface="Arial" panose="020B0604020202020204" pitchFamily="34" charset="0"/>
                <a:cs typeface="Arial" panose="020B0604020202020204" pitchFamily="34" charset="0"/>
              </a:rPr>
              <a:t>enfermedad</a:t>
            </a:r>
            <a:r>
              <a:rPr lang="en-US" sz="3200" b="1" dirty="0">
                <a:solidFill>
                  <a:srgbClr val="0070C0"/>
                </a:solidFill>
                <a:latin typeface="Arial" panose="020B0604020202020204" pitchFamily="34" charset="0"/>
                <a:cs typeface="Arial" panose="020B0604020202020204" pitchFamily="34" charset="0"/>
              </a:rPr>
              <a:t> </a:t>
            </a:r>
            <a:r>
              <a:rPr lang="en-US" sz="3200" b="1" dirty="0" err="1">
                <a:solidFill>
                  <a:srgbClr val="0070C0"/>
                </a:solidFill>
                <a:latin typeface="Arial" panose="020B0604020202020204" pitchFamily="34" charset="0"/>
                <a:cs typeface="Arial" panose="020B0604020202020204" pitchFamily="34" charset="0"/>
              </a:rPr>
              <a:t>crítica</a:t>
            </a:r>
            <a:endParaRPr lang="en-US" sz="3200" b="1" dirty="0">
              <a:solidFill>
                <a:srgbClr val="0070C0"/>
              </a:solidFill>
              <a:latin typeface="Arial" panose="020B0604020202020204" pitchFamily="34" charset="0"/>
              <a:cs typeface="Arial" panose="020B0604020202020204" pitchFamily="34" charset="0"/>
            </a:endParaRPr>
          </a:p>
        </p:txBody>
      </p:sp>
      <p:sp>
        <p:nvSpPr>
          <p:cNvPr id="5" name="Content Placeholder 2"/>
          <p:cNvSpPr>
            <a:spLocks noGrp="1"/>
          </p:cNvSpPr>
          <p:nvPr>
            <p:ph idx="4294967295"/>
          </p:nvPr>
        </p:nvSpPr>
        <p:spPr>
          <a:xfrm>
            <a:off x="1886587" y="5908363"/>
            <a:ext cx="4006850" cy="504825"/>
          </a:xfrm>
        </p:spPr>
        <p:txBody>
          <a:bodyPr>
            <a:normAutofit/>
          </a:bodyPr>
          <a:lstStyle/>
          <a:p>
            <a:pPr marL="0" indent="0">
              <a:buNone/>
            </a:pPr>
            <a:r>
              <a:rPr lang="es-CO" sz="1000" i="1" dirty="0" err="1">
                <a:solidFill>
                  <a:srgbClr val="0070C0"/>
                </a:solidFill>
                <a:latin typeface="Arial" panose="020B0604020202020204" pitchFamily="34" charset="0"/>
                <a:ea typeface="Calibri" panose="020F0502020204030204" pitchFamily="34" charset="0"/>
                <a:cs typeface="Arial" panose="020B0604020202020204" pitchFamily="34" charset="0"/>
              </a:rPr>
              <a:t>Heyland</a:t>
            </a:r>
            <a:r>
              <a:rPr lang="es-CO" sz="1000" i="1" dirty="0">
                <a:solidFill>
                  <a:srgbClr val="0070C0"/>
                </a:solidFill>
                <a:latin typeface="Arial" panose="020B0604020202020204" pitchFamily="34" charset="0"/>
                <a:ea typeface="Calibri" panose="020F0502020204030204" pitchFamily="34" charset="0"/>
                <a:cs typeface="Arial" panose="020B0604020202020204" pitchFamily="34" charset="0"/>
              </a:rPr>
              <a:t> DK, </a:t>
            </a:r>
            <a:r>
              <a:rPr lang="es-CO" sz="1000" i="1" dirty="0" err="1">
                <a:solidFill>
                  <a:srgbClr val="0070C0"/>
                </a:solidFill>
                <a:latin typeface="Arial" panose="020B0604020202020204" pitchFamily="34" charset="0"/>
                <a:ea typeface="Calibri" panose="020F0502020204030204" pitchFamily="34" charset="0"/>
                <a:cs typeface="Arial" panose="020B0604020202020204" pitchFamily="34" charset="0"/>
              </a:rPr>
              <a:t>Dhaliwal</a:t>
            </a:r>
            <a:r>
              <a:rPr lang="es-CO" sz="1000" i="1" dirty="0">
                <a:solidFill>
                  <a:srgbClr val="0070C0"/>
                </a:solidFill>
                <a:latin typeface="Arial" panose="020B0604020202020204" pitchFamily="34" charset="0"/>
                <a:ea typeface="Calibri" panose="020F0502020204030204" pitchFamily="34" charset="0"/>
                <a:cs typeface="Arial" panose="020B0604020202020204" pitchFamily="34" charset="0"/>
              </a:rPr>
              <a:t> R JPEN(2013) 37, 442 - 443</a:t>
            </a:r>
            <a:endParaRPr lang="es-CO" sz="1000" dirty="0">
              <a:solidFill>
                <a:srgbClr val="0070C0"/>
              </a:solidFill>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p:txBody>
      </p:sp>
      <p:pic>
        <p:nvPicPr>
          <p:cNvPr id="6" name="Imagen 3" descr="TNT CC 2016.psd"/>
          <p:cNvPicPr>
            <a:picLocks noChangeAspect="1"/>
          </p:cNvPicPr>
          <p:nvPr/>
        </p:nvPicPr>
        <p:blipFill>
          <a:blip r:embed="rId3"/>
          <a:stretch>
            <a:fillRect/>
          </a:stretch>
        </p:blipFill>
        <p:spPr>
          <a:xfrm>
            <a:off x="1726903" y="1997820"/>
            <a:ext cx="8333068" cy="3803529"/>
          </a:xfrm>
          <a:prstGeom prst="rect">
            <a:avLst/>
          </a:prstGeom>
        </p:spPr>
      </p:pic>
    </p:spTree>
    <p:extLst>
      <p:ext uri="{BB962C8B-B14F-4D97-AF65-F5344CB8AC3E}">
        <p14:creationId xmlns:p14="http://schemas.microsoft.com/office/powerpoint/2010/main" val="416399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contenido 10"/>
          <p:cNvSpPr>
            <a:spLocks noGrp="1"/>
          </p:cNvSpPr>
          <p:nvPr>
            <p:ph idx="4294967295"/>
          </p:nvPr>
        </p:nvSpPr>
        <p:spPr>
          <a:xfrm>
            <a:off x="550483" y="2084563"/>
            <a:ext cx="5801331" cy="1363662"/>
          </a:xfrm>
        </p:spPr>
        <p:txBody>
          <a:bodyPr>
            <a:normAutofit/>
          </a:bodyPr>
          <a:lstStyle/>
          <a:p>
            <a:pPr marL="0" indent="0">
              <a:buNone/>
            </a:pPr>
            <a:r>
              <a:rPr lang="es-CO" sz="2000" dirty="0">
                <a:solidFill>
                  <a:srgbClr val="0070C0"/>
                </a:solidFill>
                <a:latin typeface="Arial" panose="020B0604020202020204" pitchFamily="34" charset="0"/>
                <a:cs typeface="Arial" panose="020B0604020202020204" pitchFamily="34" charset="0"/>
              </a:rPr>
              <a:t>En </a:t>
            </a:r>
            <a:r>
              <a:rPr lang="es-CO" sz="2000" b="1" dirty="0">
                <a:solidFill>
                  <a:srgbClr val="0070C0"/>
                </a:solidFill>
                <a:latin typeface="Arial" panose="020B0604020202020204" pitchFamily="34" charset="0"/>
                <a:cs typeface="Arial" panose="020B0604020202020204" pitchFamily="34" charset="0"/>
              </a:rPr>
              <a:t>quemaduras mayores al 20% </a:t>
            </a:r>
            <a:r>
              <a:rPr lang="es-CO" sz="2000" dirty="0">
                <a:solidFill>
                  <a:srgbClr val="0070C0"/>
                </a:solidFill>
                <a:latin typeface="Arial" panose="020B0604020202020204" pitchFamily="34" charset="0"/>
                <a:cs typeface="Arial" panose="020B0604020202020204" pitchFamily="34" charset="0"/>
              </a:rPr>
              <a:t>de área de superficie corporal, administre dosis adicionales de glutamina enteral (0,3 – 0,5 g/kg/d) por 10 a 15 días tan pronto se inicie la nutrición enteral.</a:t>
            </a:r>
          </a:p>
        </p:txBody>
      </p:sp>
      <p:sp>
        <p:nvSpPr>
          <p:cNvPr id="9" name="Title 1">
            <a:extLst>
              <a:ext uri="{FF2B5EF4-FFF2-40B4-BE49-F238E27FC236}">
                <a16:creationId xmlns:a16="http://schemas.microsoft.com/office/drawing/2014/main" id="{DAC8AD3A-3C21-4A60-9E64-8990E09AF1A2}"/>
              </a:ext>
            </a:extLst>
          </p:cNvPr>
          <p:cNvSpPr>
            <a:spLocks noGrp="1"/>
          </p:cNvSpPr>
          <p:nvPr>
            <p:ph type="title" idx="4294967295"/>
          </p:nvPr>
        </p:nvSpPr>
        <p:spPr>
          <a:xfrm>
            <a:off x="2201862" y="267037"/>
            <a:ext cx="7889875" cy="1216025"/>
          </a:xfrm>
        </p:spPr>
        <p:txBody>
          <a:bodyPr>
            <a:noAutofit/>
          </a:bodyPr>
          <a:lstStyle/>
          <a:p>
            <a:pPr algn="ctr"/>
            <a:r>
              <a:rPr lang="en-US" sz="3200" b="1" dirty="0" err="1">
                <a:solidFill>
                  <a:srgbClr val="0070C0"/>
                </a:solidFill>
                <a:latin typeface="Arial" panose="020B0604020202020204" pitchFamily="34" charset="0"/>
                <a:cs typeface="Arial" panose="020B0604020202020204" pitchFamily="34" charset="0"/>
              </a:rPr>
              <a:t>Recomendaciones</a:t>
            </a:r>
            <a:r>
              <a:rPr lang="en-US" sz="3200" b="1" dirty="0">
                <a:solidFill>
                  <a:srgbClr val="0070C0"/>
                </a:solidFill>
                <a:latin typeface="Arial" panose="020B0604020202020204" pitchFamily="34" charset="0"/>
                <a:cs typeface="Arial" panose="020B0604020202020204" pitchFamily="34" charset="0"/>
              </a:rPr>
              <a:t> </a:t>
            </a:r>
            <a:r>
              <a:rPr lang="en-US" sz="3200" b="1" dirty="0" err="1">
                <a:solidFill>
                  <a:srgbClr val="0070C0"/>
                </a:solidFill>
                <a:latin typeface="Arial" panose="020B0604020202020204" pitchFamily="34" charset="0"/>
                <a:cs typeface="Arial" panose="020B0604020202020204" pitchFamily="34" charset="0"/>
              </a:rPr>
              <a:t>actuales</a:t>
            </a:r>
            <a:r>
              <a:rPr lang="en-US" sz="3200" b="1" dirty="0">
                <a:solidFill>
                  <a:srgbClr val="0070C0"/>
                </a:solidFill>
                <a:latin typeface="Arial" panose="020B0604020202020204" pitchFamily="34" charset="0"/>
                <a:cs typeface="Arial" panose="020B0604020202020204" pitchFamily="34" charset="0"/>
              </a:rPr>
              <a:t> para el </a:t>
            </a:r>
            <a:r>
              <a:rPr lang="en-US" sz="3200" b="1" dirty="0" err="1">
                <a:solidFill>
                  <a:srgbClr val="0070C0"/>
                </a:solidFill>
                <a:latin typeface="Arial" panose="020B0604020202020204" pitchFamily="34" charset="0"/>
                <a:cs typeface="Arial" panose="020B0604020202020204" pitchFamily="34" charset="0"/>
              </a:rPr>
              <a:t>uso</a:t>
            </a:r>
            <a:r>
              <a:rPr lang="en-US" sz="3200" b="1" dirty="0">
                <a:solidFill>
                  <a:srgbClr val="0070C0"/>
                </a:solidFill>
                <a:latin typeface="Arial" panose="020B0604020202020204" pitchFamily="34" charset="0"/>
                <a:cs typeface="Arial" panose="020B0604020202020204" pitchFamily="34" charset="0"/>
              </a:rPr>
              <a:t> de </a:t>
            </a:r>
            <a:r>
              <a:rPr lang="en-US" sz="3200" b="1" dirty="0" err="1">
                <a:solidFill>
                  <a:srgbClr val="0070C0"/>
                </a:solidFill>
                <a:latin typeface="Arial" panose="020B0604020202020204" pitchFamily="34" charset="0"/>
                <a:cs typeface="Arial" panose="020B0604020202020204" pitchFamily="34" charset="0"/>
              </a:rPr>
              <a:t>glutamina</a:t>
            </a:r>
            <a:r>
              <a:rPr lang="en-US" sz="3200" b="1" dirty="0">
                <a:solidFill>
                  <a:srgbClr val="0070C0"/>
                </a:solidFill>
                <a:latin typeface="Arial" panose="020B0604020202020204" pitchFamily="34" charset="0"/>
                <a:cs typeface="Arial" panose="020B0604020202020204" pitchFamily="34" charset="0"/>
              </a:rPr>
              <a:t> enteral (ESPEN -2019)</a:t>
            </a:r>
          </a:p>
        </p:txBody>
      </p:sp>
      <p:pic>
        <p:nvPicPr>
          <p:cNvPr id="7" name="Imagen 3" descr="TNT CC 2016.psd">
            <a:extLst>
              <a:ext uri="{FF2B5EF4-FFF2-40B4-BE49-F238E27FC236}">
                <a16:creationId xmlns:a16="http://schemas.microsoft.com/office/drawing/2014/main" id="{19E8058E-1C56-46A6-9A35-EC5837D2686A}"/>
              </a:ext>
            </a:extLst>
          </p:cNvPr>
          <p:cNvPicPr>
            <a:picLocks noChangeAspect="1"/>
          </p:cNvPicPr>
          <p:nvPr/>
        </p:nvPicPr>
        <p:blipFill>
          <a:blip r:embed="rId3"/>
          <a:stretch>
            <a:fillRect/>
          </a:stretch>
        </p:blipFill>
        <p:spPr>
          <a:xfrm>
            <a:off x="6564466" y="2084563"/>
            <a:ext cx="5483857" cy="2375874"/>
          </a:xfrm>
          <a:prstGeom prst="rect">
            <a:avLst/>
          </a:prstGeom>
        </p:spPr>
      </p:pic>
      <p:sp>
        <p:nvSpPr>
          <p:cNvPr id="10" name="Marcador de contenido 10">
            <a:extLst>
              <a:ext uri="{FF2B5EF4-FFF2-40B4-BE49-F238E27FC236}">
                <a16:creationId xmlns:a16="http://schemas.microsoft.com/office/drawing/2014/main" id="{1A7F5E5C-10CE-4596-8824-35263217B164}"/>
              </a:ext>
            </a:extLst>
          </p:cNvPr>
          <p:cNvSpPr txBox="1">
            <a:spLocks/>
          </p:cNvSpPr>
          <p:nvPr/>
        </p:nvSpPr>
        <p:spPr>
          <a:xfrm>
            <a:off x="550483" y="3491024"/>
            <a:ext cx="5672732" cy="13639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sz="2000" dirty="0">
                <a:solidFill>
                  <a:srgbClr val="0070C0"/>
                </a:solidFill>
                <a:latin typeface="Arial" panose="020B0604020202020204" pitchFamily="34" charset="0"/>
                <a:cs typeface="Arial" panose="020B0604020202020204" pitchFamily="34" charset="0"/>
              </a:rPr>
              <a:t>En pacientes críticos de </a:t>
            </a:r>
            <a:r>
              <a:rPr lang="es-CO" sz="2000" b="1" dirty="0">
                <a:solidFill>
                  <a:srgbClr val="0070C0"/>
                </a:solidFill>
                <a:latin typeface="Arial" panose="020B0604020202020204" pitchFamily="34" charset="0"/>
                <a:cs typeface="Arial" panose="020B0604020202020204" pitchFamily="34" charset="0"/>
              </a:rPr>
              <a:t>trauma</a:t>
            </a:r>
            <a:r>
              <a:rPr lang="es-CO" sz="2000" dirty="0">
                <a:solidFill>
                  <a:srgbClr val="0070C0"/>
                </a:solidFill>
                <a:latin typeface="Arial" panose="020B0604020202020204" pitchFamily="34" charset="0"/>
                <a:cs typeface="Arial" panose="020B0604020202020204" pitchFamily="34" charset="0"/>
              </a:rPr>
              <a:t> emplee dosis adicionales de glutamina (0,2 – 0,3 g/kg/d) en los primeros 5 días. Si hay complicaciones con la cicatrización de heridas prolongue el uso por 10 a 15 días.</a:t>
            </a:r>
          </a:p>
        </p:txBody>
      </p:sp>
      <p:sp>
        <p:nvSpPr>
          <p:cNvPr id="12" name="Marcador de contenido 10">
            <a:extLst>
              <a:ext uri="{FF2B5EF4-FFF2-40B4-BE49-F238E27FC236}">
                <a16:creationId xmlns:a16="http://schemas.microsoft.com/office/drawing/2014/main" id="{E5CFA006-E98D-4085-9C91-5C2CE486AC0D}"/>
              </a:ext>
            </a:extLst>
          </p:cNvPr>
          <p:cNvSpPr txBox="1">
            <a:spLocks/>
          </p:cNvSpPr>
          <p:nvPr/>
        </p:nvSpPr>
        <p:spPr>
          <a:xfrm>
            <a:off x="6564466" y="4760349"/>
            <a:ext cx="5079124" cy="10434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sz="2000" dirty="0">
                <a:solidFill>
                  <a:srgbClr val="0070C0"/>
                </a:solidFill>
                <a:latin typeface="Arial" panose="020B0604020202020204" pitchFamily="34" charset="0"/>
                <a:cs typeface="Arial" panose="020B0604020202020204" pitchFamily="34" charset="0"/>
              </a:rPr>
              <a:t>Existe evidencia para complementar la nutrición enteral con glutamina en terapia de </a:t>
            </a:r>
            <a:r>
              <a:rPr lang="es-CO" sz="2000" b="1" dirty="0">
                <a:solidFill>
                  <a:srgbClr val="0070C0"/>
                </a:solidFill>
                <a:latin typeface="Arial" panose="020B0604020202020204" pitchFamily="34" charset="0"/>
                <a:cs typeface="Arial" panose="020B0604020202020204" pitchFamily="34" charset="0"/>
              </a:rPr>
              <a:t>reemplazo renal continuo.</a:t>
            </a:r>
          </a:p>
        </p:txBody>
      </p:sp>
      <p:sp>
        <p:nvSpPr>
          <p:cNvPr id="3" name="Rectángulo 2">
            <a:extLst>
              <a:ext uri="{FF2B5EF4-FFF2-40B4-BE49-F238E27FC236}">
                <a16:creationId xmlns:a16="http://schemas.microsoft.com/office/drawing/2014/main" id="{ABC49313-09EB-4870-A00D-76E864457717}"/>
              </a:ext>
            </a:extLst>
          </p:cNvPr>
          <p:cNvSpPr/>
          <p:nvPr/>
        </p:nvSpPr>
        <p:spPr>
          <a:xfrm>
            <a:off x="550483" y="5395779"/>
            <a:ext cx="10522716" cy="707886"/>
          </a:xfrm>
          <a:prstGeom prst="rect">
            <a:avLst/>
          </a:prstGeom>
        </p:spPr>
        <p:txBody>
          <a:bodyPr wrap="square">
            <a:spAutoFit/>
          </a:bodyPr>
          <a:lstStyle/>
          <a:p>
            <a:r>
              <a:rPr lang="en-US" sz="1000" i="1" dirty="0" err="1">
                <a:solidFill>
                  <a:srgbClr val="0070C0"/>
                </a:solidFill>
                <a:latin typeface="Arial" panose="020B0604020202020204" pitchFamily="34" charset="0"/>
                <a:cs typeface="Arial" panose="020B0604020202020204" pitchFamily="34" charset="0"/>
              </a:rPr>
              <a:t>Kibor</a:t>
            </a:r>
            <a:r>
              <a:rPr lang="en-US" sz="1000" i="1" dirty="0">
                <a:solidFill>
                  <a:srgbClr val="0070C0"/>
                </a:solidFill>
                <a:latin typeface="Arial" panose="020B0604020202020204" pitchFamily="34" charset="0"/>
                <a:cs typeface="Arial" panose="020B0604020202020204" pitchFamily="34" charset="0"/>
              </a:rPr>
              <a:t> DK, et al. East </a:t>
            </a:r>
            <a:r>
              <a:rPr lang="en-US" sz="1000" i="1" dirty="0" err="1">
                <a:solidFill>
                  <a:srgbClr val="0070C0"/>
                </a:solidFill>
                <a:latin typeface="Arial" panose="020B0604020202020204" pitchFamily="34" charset="0"/>
                <a:cs typeface="Arial" panose="020B0604020202020204" pitchFamily="34" charset="0"/>
              </a:rPr>
              <a:t>Afr</a:t>
            </a:r>
            <a:r>
              <a:rPr lang="en-US" sz="1000" i="1" dirty="0">
                <a:solidFill>
                  <a:srgbClr val="0070C0"/>
                </a:solidFill>
                <a:latin typeface="Arial" panose="020B0604020202020204" pitchFamily="34" charset="0"/>
                <a:cs typeface="Arial" panose="020B0604020202020204" pitchFamily="34" charset="0"/>
              </a:rPr>
              <a:t> Med J 2014;91:33e6.</a:t>
            </a:r>
          </a:p>
          <a:p>
            <a:r>
              <a:rPr lang="es-CO" sz="1000" i="1" dirty="0" err="1">
                <a:solidFill>
                  <a:srgbClr val="0070C0"/>
                </a:solidFill>
                <a:latin typeface="Arial" panose="020B0604020202020204" pitchFamily="34" charset="0"/>
                <a:cs typeface="Arial" panose="020B0604020202020204" pitchFamily="34" charset="0"/>
              </a:rPr>
              <a:t>Houdijk</a:t>
            </a:r>
            <a:r>
              <a:rPr lang="es-CO" sz="1000" i="1" dirty="0">
                <a:solidFill>
                  <a:srgbClr val="0070C0"/>
                </a:solidFill>
                <a:latin typeface="Arial" panose="020B0604020202020204" pitchFamily="34" charset="0"/>
                <a:cs typeface="Arial" panose="020B0604020202020204" pitchFamily="34" charset="0"/>
              </a:rPr>
              <a:t> APJ, </a:t>
            </a:r>
            <a:r>
              <a:rPr lang="en-US" sz="1000" i="1" dirty="0">
                <a:solidFill>
                  <a:srgbClr val="0070C0"/>
                </a:solidFill>
                <a:latin typeface="Arial" panose="020B0604020202020204" pitchFamily="34" charset="0"/>
                <a:cs typeface="Arial" panose="020B0604020202020204" pitchFamily="34" charset="0"/>
              </a:rPr>
              <a:t>et al. </a:t>
            </a:r>
            <a:r>
              <a:rPr lang="en-US" sz="1000" i="1" dirty="0" err="1">
                <a:solidFill>
                  <a:srgbClr val="0070C0"/>
                </a:solidFill>
                <a:latin typeface="Arial" panose="020B0604020202020204" pitchFamily="34" charset="0"/>
                <a:cs typeface="Arial" panose="020B0604020202020204" pitchFamily="34" charset="0"/>
              </a:rPr>
              <a:t>Randomised</a:t>
            </a:r>
            <a:r>
              <a:rPr lang="en-US" sz="1000" i="1" dirty="0">
                <a:solidFill>
                  <a:srgbClr val="0070C0"/>
                </a:solidFill>
                <a:latin typeface="Arial" panose="020B0604020202020204" pitchFamily="34" charset="0"/>
                <a:cs typeface="Arial" panose="020B0604020202020204" pitchFamily="34" charset="0"/>
              </a:rPr>
              <a:t> trial of glutamine-enriched enteral nutrition on infectious</a:t>
            </a:r>
          </a:p>
          <a:p>
            <a:r>
              <a:rPr lang="en-US" sz="1000" i="1" dirty="0">
                <a:solidFill>
                  <a:srgbClr val="0070C0"/>
                </a:solidFill>
                <a:latin typeface="Arial" panose="020B0604020202020204" pitchFamily="34" charset="0"/>
                <a:cs typeface="Arial" panose="020B0604020202020204" pitchFamily="34" charset="0"/>
              </a:rPr>
              <a:t>morbidity in patients with multiple trauma. Lancet 1998;352:772e6.</a:t>
            </a:r>
          </a:p>
          <a:p>
            <a:r>
              <a:rPr lang="es-CO" sz="1000" i="1" dirty="0" err="1">
                <a:solidFill>
                  <a:srgbClr val="0070C0"/>
                </a:solidFill>
                <a:latin typeface="Arial" panose="020B0604020202020204" pitchFamily="34" charset="0"/>
                <a:cs typeface="Arial" panose="020B0604020202020204" pitchFamily="34" charset="0"/>
              </a:rPr>
              <a:t>Chua</a:t>
            </a:r>
            <a:r>
              <a:rPr lang="es-CO" sz="1000" i="1" dirty="0">
                <a:solidFill>
                  <a:srgbClr val="0070C0"/>
                </a:solidFill>
                <a:latin typeface="Arial" panose="020B0604020202020204" pitchFamily="34" charset="0"/>
                <a:cs typeface="Arial" panose="020B0604020202020204" pitchFamily="34" charset="0"/>
              </a:rPr>
              <a:t> HR, et al. </a:t>
            </a:r>
            <a:r>
              <a:rPr lang="en-US" sz="1000" i="1" dirty="0">
                <a:solidFill>
                  <a:srgbClr val="0070C0"/>
                </a:solidFill>
                <a:latin typeface="Arial" panose="020B0604020202020204" pitchFamily="34" charset="0"/>
                <a:cs typeface="Arial" panose="020B0604020202020204" pitchFamily="34" charset="0"/>
              </a:rPr>
              <a:t>Blood </a:t>
            </a:r>
            <a:r>
              <a:rPr lang="en-US" sz="1000" i="1" dirty="0" err="1">
                <a:solidFill>
                  <a:srgbClr val="0070C0"/>
                </a:solidFill>
                <a:latin typeface="Arial" panose="020B0604020202020204" pitchFamily="34" charset="0"/>
                <a:cs typeface="Arial" panose="020B0604020202020204" pitchFamily="34" charset="0"/>
              </a:rPr>
              <a:t>Purif</a:t>
            </a:r>
            <a:r>
              <a:rPr lang="en-US" sz="1000" i="1" dirty="0">
                <a:solidFill>
                  <a:srgbClr val="0070C0"/>
                </a:solidFill>
                <a:latin typeface="Arial" panose="020B0604020202020204" pitchFamily="34" charset="0"/>
                <a:cs typeface="Arial" panose="020B0604020202020204" pitchFamily="34" charset="0"/>
              </a:rPr>
              <a:t> 2012;33:292e9.</a:t>
            </a:r>
            <a:endParaRPr lang="es-CO" sz="1000" i="1"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9336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3"/>
          <p:cNvSpPr>
            <a:spLocks noGrp="1"/>
          </p:cNvSpPr>
          <p:nvPr>
            <p:ph type="title" idx="4294967295"/>
          </p:nvPr>
        </p:nvSpPr>
        <p:spPr>
          <a:xfrm>
            <a:off x="2286000" y="171056"/>
            <a:ext cx="7886700" cy="1143000"/>
          </a:xfrm>
        </p:spPr>
        <p:txBody>
          <a:bodyPr/>
          <a:lstStyle/>
          <a:p>
            <a:pPr algn="ctr"/>
            <a:r>
              <a:rPr lang="es-CO" sz="3200" b="1" dirty="0">
                <a:solidFill>
                  <a:srgbClr val="0070C0"/>
                </a:solidFill>
                <a:latin typeface="Arial" panose="020B0604020202020204" pitchFamily="34" charset="0"/>
                <a:cs typeface="Arial" panose="020B0604020202020204" pitchFamily="34" charset="0"/>
              </a:rPr>
              <a:t>La hiperglicemia es común</a:t>
            </a:r>
            <a:br>
              <a:rPr lang="es-CO" sz="3200" b="1" dirty="0">
                <a:solidFill>
                  <a:srgbClr val="0070C0"/>
                </a:solidFill>
                <a:latin typeface="Arial" panose="020B0604020202020204" pitchFamily="34" charset="0"/>
                <a:cs typeface="Arial" panose="020B0604020202020204" pitchFamily="34" charset="0"/>
              </a:rPr>
            </a:br>
            <a:r>
              <a:rPr lang="es-CO" sz="3200" b="1" dirty="0">
                <a:solidFill>
                  <a:srgbClr val="0070C0"/>
                </a:solidFill>
                <a:latin typeface="Arial" panose="020B0604020202020204" pitchFamily="34" charset="0"/>
                <a:cs typeface="Arial" panose="020B0604020202020204" pitchFamily="34" charset="0"/>
              </a:rPr>
              <a:t>entre los pacientes hospitalizados</a:t>
            </a:r>
          </a:p>
        </p:txBody>
      </p:sp>
      <p:sp>
        <p:nvSpPr>
          <p:cNvPr id="78" name="Text Box 14"/>
          <p:cNvSpPr txBox="1">
            <a:spLocks noChangeArrowheads="1"/>
          </p:cNvSpPr>
          <p:nvPr/>
        </p:nvSpPr>
        <p:spPr bwMode="auto">
          <a:xfrm>
            <a:off x="2286000" y="1768497"/>
            <a:ext cx="7543800" cy="2131353"/>
          </a:xfrm>
          <a:prstGeom prst="rect">
            <a:avLst/>
          </a:prstGeom>
          <a:noFill/>
          <a:ln w="9525">
            <a:noFill/>
            <a:miter lim="800000"/>
            <a:headEnd/>
            <a:tailEnd/>
          </a:ln>
        </p:spPr>
        <p:txBody>
          <a:bodyPr wrap="square">
            <a:prstTxWarp prst="textNoShape">
              <a:avLst/>
            </a:prstTxWarp>
            <a:spAutoFit/>
          </a:bodyPr>
          <a:lstStyle/>
          <a:p>
            <a:pPr>
              <a:lnSpc>
                <a:spcPts val="2880"/>
              </a:lnSpc>
              <a:spcAft>
                <a:spcPts val="1200"/>
              </a:spcAft>
            </a:pPr>
            <a:r>
              <a:rPr lang="en-US" sz="2000" dirty="0">
                <a:solidFill>
                  <a:srgbClr val="1D67B4"/>
                </a:solidFill>
                <a:latin typeface="Arial" panose="020B0604020202020204" pitchFamily="34" charset="0"/>
                <a:cs typeface="Arial" panose="020B0604020202020204" pitchFamily="34" charset="0"/>
              </a:rPr>
              <a:t>L</a:t>
            </a:r>
            <a:r>
              <a:rPr lang="es-CO" sz="2000" dirty="0">
                <a:solidFill>
                  <a:srgbClr val="1D67B4"/>
                </a:solidFill>
                <a:latin typeface="Arial" panose="020B0604020202020204" pitchFamily="34" charset="0"/>
                <a:cs typeface="Arial" panose="020B0604020202020204" pitchFamily="34" charset="0"/>
              </a:rPr>
              <a:t>a hiperglicemia se define como:</a:t>
            </a:r>
            <a:br>
              <a:rPr lang="es-CO" sz="2000" dirty="0">
                <a:solidFill>
                  <a:srgbClr val="1D67B4"/>
                </a:solidFill>
                <a:latin typeface="Arial" panose="020B0604020202020204" pitchFamily="34" charset="0"/>
                <a:cs typeface="Arial" panose="020B0604020202020204" pitchFamily="34" charset="0"/>
              </a:rPr>
            </a:br>
            <a:r>
              <a:rPr lang="es-CO" sz="2000" dirty="0">
                <a:solidFill>
                  <a:srgbClr val="1D67B4"/>
                </a:solidFill>
                <a:latin typeface="Arial" panose="020B0604020202020204" pitchFamily="34" charset="0"/>
                <a:cs typeface="Arial" panose="020B0604020202020204" pitchFamily="34" charset="0"/>
              </a:rPr>
              <a:t>Esta es una de las definiciones propuestas entre otras</a:t>
            </a:r>
            <a:br>
              <a:rPr lang="es-CO" sz="2000" dirty="0">
                <a:solidFill>
                  <a:srgbClr val="1D67B4"/>
                </a:solidFill>
                <a:latin typeface="Arial" panose="020B0604020202020204" pitchFamily="34" charset="0"/>
                <a:cs typeface="Arial" panose="020B0604020202020204" pitchFamily="34" charset="0"/>
              </a:rPr>
            </a:br>
            <a:r>
              <a:rPr lang="es-CO" sz="2000" dirty="0">
                <a:solidFill>
                  <a:srgbClr val="1D67B4"/>
                </a:solidFill>
                <a:latin typeface="Arial" panose="020B0604020202020204" pitchFamily="34" charset="0"/>
                <a:cs typeface="Arial" panose="020B0604020202020204" pitchFamily="34" charset="0"/>
              </a:rPr>
              <a:t>igualmente válidas</a:t>
            </a:r>
          </a:p>
          <a:p>
            <a:pPr>
              <a:spcAft>
                <a:spcPts val="1200"/>
              </a:spcAft>
              <a:buFont typeface="Arial"/>
              <a:buChar char="•"/>
            </a:pPr>
            <a:r>
              <a:rPr lang="es-CO" sz="2000" dirty="0">
                <a:solidFill>
                  <a:srgbClr val="1D67B4"/>
                </a:solidFill>
                <a:latin typeface="Arial" panose="020B0604020202020204" pitchFamily="34" charset="0"/>
                <a:cs typeface="Arial" panose="020B0604020202020204" pitchFamily="34" charset="0"/>
              </a:rPr>
              <a:t>  Glucosa en sangre en ayuno </a:t>
            </a:r>
            <a:r>
              <a:rPr lang="es-CO" sz="2000" dirty="0">
                <a:solidFill>
                  <a:srgbClr val="1D67B4"/>
                </a:solidFill>
                <a:latin typeface="Arial" panose="020B0604020202020204" pitchFamily="34" charset="0"/>
                <a:cs typeface="Arial" panose="020B0604020202020204" pitchFamily="34" charset="0"/>
                <a:sym typeface="Symbol" charset="2"/>
              </a:rPr>
              <a:t>&gt;</a:t>
            </a:r>
            <a:r>
              <a:rPr lang="es-CO" sz="2000" dirty="0">
                <a:solidFill>
                  <a:srgbClr val="1D67B4"/>
                </a:solidFill>
                <a:latin typeface="Arial" panose="020B0604020202020204" pitchFamily="34" charset="0"/>
                <a:cs typeface="Arial" panose="020B0604020202020204" pitchFamily="34" charset="0"/>
              </a:rPr>
              <a:t>126 mg/dL (7 mmol/L) x 2 O</a:t>
            </a:r>
            <a:endParaRPr lang="es-CO" sz="2000" i="1" dirty="0">
              <a:solidFill>
                <a:srgbClr val="1D67B4"/>
              </a:solidFill>
              <a:latin typeface="Arial" panose="020B0604020202020204" pitchFamily="34" charset="0"/>
              <a:cs typeface="Arial" panose="020B0604020202020204" pitchFamily="34" charset="0"/>
            </a:endParaRPr>
          </a:p>
          <a:p>
            <a:pPr>
              <a:spcAft>
                <a:spcPts val="600"/>
              </a:spcAft>
              <a:buSzPct val="125000"/>
              <a:buFont typeface="Arial"/>
              <a:buChar char="•"/>
            </a:pPr>
            <a:r>
              <a:rPr lang="es-CO" sz="2000" dirty="0">
                <a:solidFill>
                  <a:srgbClr val="1D67B4"/>
                </a:solidFill>
                <a:latin typeface="Arial" panose="020B0604020202020204" pitchFamily="34" charset="0"/>
                <a:cs typeface="Arial" panose="020B0604020202020204" pitchFamily="34" charset="0"/>
              </a:rPr>
              <a:t>  Glucosa en sangre aleatoria </a:t>
            </a:r>
            <a:r>
              <a:rPr lang="es-CO" sz="2000" dirty="0">
                <a:solidFill>
                  <a:srgbClr val="1D67B4"/>
                </a:solidFill>
                <a:latin typeface="Arial" panose="020B0604020202020204" pitchFamily="34" charset="0"/>
                <a:cs typeface="Arial" panose="020B0604020202020204" pitchFamily="34" charset="0"/>
                <a:sym typeface="Symbol" charset="2"/>
              </a:rPr>
              <a:t>&gt;</a:t>
            </a:r>
            <a:r>
              <a:rPr lang="es-CO" sz="2000" dirty="0">
                <a:solidFill>
                  <a:srgbClr val="1D67B4"/>
                </a:solidFill>
                <a:latin typeface="Arial" panose="020B0604020202020204" pitchFamily="34" charset="0"/>
                <a:cs typeface="Arial" panose="020B0604020202020204" pitchFamily="34" charset="0"/>
              </a:rPr>
              <a:t>200 mg/dL (11.1 mmol/L) x 2</a:t>
            </a:r>
          </a:p>
        </p:txBody>
      </p:sp>
      <p:sp>
        <p:nvSpPr>
          <p:cNvPr id="79" name="Rectangle 8"/>
          <p:cNvSpPr>
            <a:spLocks noChangeArrowheads="1"/>
          </p:cNvSpPr>
          <p:nvPr/>
        </p:nvSpPr>
        <p:spPr bwMode="auto">
          <a:xfrm>
            <a:off x="2414336" y="5987719"/>
            <a:ext cx="5505616" cy="246221"/>
          </a:xfrm>
          <a:prstGeom prst="rect">
            <a:avLst/>
          </a:prstGeom>
          <a:noFill/>
          <a:ln w="9525">
            <a:noFill/>
            <a:miter lim="800000"/>
            <a:headEnd/>
            <a:tailEnd/>
          </a:ln>
        </p:spPr>
        <p:txBody>
          <a:bodyPr wrap="square">
            <a:prstTxWarp prst="textNoShape">
              <a:avLst/>
            </a:prstTxWarp>
            <a:spAutoFit/>
          </a:bodyPr>
          <a:lstStyle/>
          <a:p>
            <a:r>
              <a:rPr lang="en-US" sz="1000" i="1" dirty="0" err="1">
                <a:solidFill>
                  <a:schemeClr val="accent1">
                    <a:lumMod val="75000"/>
                  </a:schemeClr>
                </a:solidFill>
                <a:latin typeface="Arial"/>
                <a:cs typeface="Arial"/>
              </a:rPr>
              <a:t>Umpierrez</a:t>
            </a:r>
            <a:r>
              <a:rPr lang="en-US" sz="1000" i="1" dirty="0">
                <a:solidFill>
                  <a:schemeClr val="accent1">
                    <a:lumMod val="75000"/>
                  </a:schemeClr>
                </a:solidFill>
                <a:latin typeface="Arial"/>
                <a:cs typeface="Arial"/>
              </a:rPr>
              <a:t> GE, et al. J </a:t>
            </a:r>
            <a:r>
              <a:rPr lang="en-US" sz="1000" i="1" dirty="0" err="1">
                <a:solidFill>
                  <a:schemeClr val="accent1">
                    <a:lumMod val="75000"/>
                  </a:schemeClr>
                </a:solidFill>
                <a:latin typeface="Arial"/>
                <a:cs typeface="Arial"/>
              </a:rPr>
              <a:t>Clin</a:t>
            </a:r>
            <a:r>
              <a:rPr lang="en-US" sz="1000" i="1" dirty="0">
                <a:solidFill>
                  <a:schemeClr val="accent1">
                    <a:lumMod val="75000"/>
                  </a:schemeClr>
                </a:solidFill>
                <a:latin typeface="Arial"/>
                <a:cs typeface="Arial"/>
              </a:rPr>
              <a:t> </a:t>
            </a:r>
            <a:r>
              <a:rPr lang="en-US" sz="1000" i="1" dirty="0" err="1">
                <a:solidFill>
                  <a:schemeClr val="accent1">
                    <a:lumMod val="75000"/>
                  </a:schemeClr>
                </a:solidFill>
                <a:latin typeface="Arial"/>
                <a:cs typeface="Arial"/>
              </a:rPr>
              <a:t>Endocrinol</a:t>
            </a:r>
            <a:r>
              <a:rPr lang="en-US" sz="1000" i="1" dirty="0">
                <a:solidFill>
                  <a:schemeClr val="accent1">
                    <a:lumMod val="75000"/>
                  </a:schemeClr>
                </a:solidFill>
                <a:latin typeface="Arial"/>
                <a:cs typeface="Arial"/>
              </a:rPr>
              <a:t> </a:t>
            </a:r>
            <a:r>
              <a:rPr lang="en-US" sz="1000" i="1" dirty="0" err="1">
                <a:solidFill>
                  <a:schemeClr val="accent1">
                    <a:lumMod val="75000"/>
                  </a:schemeClr>
                </a:solidFill>
                <a:latin typeface="Arial"/>
                <a:cs typeface="Arial"/>
              </a:rPr>
              <a:t>Metab</a:t>
            </a:r>
            <a:r>
              <a:rPr lang="en-US" sz="1000" i="1" dirty="0">
                <a:solidFill>
                  <a:schemeClr val="accent1">
                    <a:lumMod val="75000"/>
                  </a:schemeClr>
                </a:solidFill>
                <a:latin typeface="Arial"/>
                <a:cs typeface="Arial"/>
              </a:rPr>
              <a:t> 2002;87:978-982</a:t>
            </a:r>
            <a:r>
              <a:rPr lang="en-US" sz="1000" dirty="0">
                <a:solidFill>
                  <a:srgbClr val="595959"/>
                </a:solidFill>
                <a:latin typeface="Arial"/>
                <a:cs typeface="Arial"/>
              </a:rPr>
              <a:t>.</a:t>
            </a:r>
          </a:p>
        </p:txBody>
      </p:sp>
      <p:pic>
        <p:nvPicPr>
          <p:cNvPr id="82" name="Picture 81" descr="Untitled-1.psd"/>
          <p:cNvPicPr>
            <a:picLocks noChangeAspect="1"/>
          </p:cNvPicPr>
          <p:nvPr/>
        </p:nvPicPr>
        <p:blipFill>
          <a:blip r:embed="rId3"/>
          <a:stretch>
            <a:fillRect/>
          </a:stretch>
        </p:blipFill>
        <p:spPr>
          <a:xfrm>
            <a:off x="3276600" y="4021090"/>
            <a:ext cx="3387848" cy="1998713"/>
          </a:xfrm>
          <a:prstGeom prst="rect">
            <a:avLst/>
          </a:prstGeom>
        </p:spPr>
      </p:pic>
      <p:sp>
        <p:nvSpPr>
          <p:cNvPr id="83" name="TextBox 82"/>
          <p:cNvSpPr txBox="1"/>
          <p:nvPr/>
        </p:nvSpPr>
        <p:spPr>
          <a:xfrm>
            <a:off x="6934200" y="4191003"/>
            <a:ext cx="3124200" cy="1246495"/>
          </a:xfrm>
          <a:prstGeom prst="rect">
            <a:avLst/>
          </a:prstGeom>
          <a:noFill/>
        </p:spPr>
        <p:txBody>
          <a:bodyPr wrap="square" rtlCol="0">
            <a:spAutoFit/>
          </a:bodyPr>
          <a:lstStyle/>
          <a:p>
            <a:pPr>
              <a:lnSpc>
                <a:spcPts val="3120"/>
              </a:lnSpc>
              <a:buFont typeface="Wingdings" charset="2"/>
              <a:buChar char="u"/>
            </a:pPr>
            <a:r>
              <a:rPr lang="es-CO" b="1" dirty="0">
                <a:solidFill>
                  <a:srgbClr val="1D68B4"/>
                </a:solidFill>
                <a:latin typeface="Arial" panose="020B0604020202020204" pitchFamily="34" charset="0"/>
                <a:cs typeface="Arial" panose="020B0604020202020204" pitchFamily="34" charset="0"/>
              </a:rPr>
              <a:t>•</a:t>
            </a:r>
            <a:r>
              <a:rPr lang="es-CO" b="1" dirty="0">
                <a:latin typeface="Arial" panose="020B0604020202020204" pitchFamily="34" charset="0"/>
                <a:cs typeface="Arial" panose="020B0604020202020204" pitchFamily="34" charset="0"/>
              </a:rPr>
              <a:t> </a:t>
            </a:r>
            <a:r>
              <a:rPr lang="es-CO" b="1" dirty="0">
                <a:solidFill>
                  <a:srgbClr val="1D67B4"/>
                </a:solidFill>
                <a:latin typeface="Arial" panose="020B0604020202020204" pitchFamily="34" charset="0"/>
                <a:cs typeface="Arial" panose="020B0604020202020204" pitchFamily="34" charset="0"/>
              </a:rPr>
              <a:t>Normoglicemia</a:t>
            </a:r>
          </a:p>
          <a:p>
            <a:pPr>
              <a:lnSpc>
                <a:spcPts val="3120"/>
              </a:lnSpc>
              <a:buFont typeface="Wingdings" charset="2"/>
              <a:buChar char="u"/>
            </a:pPr>
            <a:r>
              <a:rPr lang="es-CO" b="1" dirty="0">
                <a:solidFill>
                  <a:srgbClr val="800000"/>
                </a:solidFill>
                <a:latin typeface="Arial" panose="020B0604020202020204" pitchFamily="34" charset="0"/>
                <a:cs typeface="Arial" panose="020B0604020202020204" pitchFamily="34" charset="0"/>
              </a:rPr>
              <a:t>• </a:t>
            </a:r>
            <a:r>
              <a:rPr lang="es-CO" b="1" dirty="0">
                <a:solidFill>
                  <a:srgbClr val="1D67B4"/>
                </a:solidFill>
                <a:latin typeface="Arial" panose="020B0604020202020204" pitchFamily="34" charset="0"/>
                <a:cs typeface="Arial" panose="020B0604020202020204" pitchFamily="34" charset="0"/>
              </a:rPr>
              <a:t>Diabetes diagnosticada</a:t>
            </a:r>
          </a:p>
          <a:p>
            <a:pPr>
              <a:lnSpc>
                <a:spcPts val="3120"/>
              </a:lnSpc>
              <a:buFont typeface="Wingdings" charset="2"/>
              <a:buChar char="u"/>
            </a:pPr>
            <a:r>
              <a:rPr lang="es-CO" b="1" dirty="0">
                <a:solidFill>
                  <a:srgbClr val="DB8017"/>
                </a:solidFill>
                <a:latin typeface="Arial" panose="020B0604020202020204" pitchFamily="34" charset="0"/>
                <a:cs typeface="Arial" panose="020B0604020202020204" pitchFamily="34" charset="0"/>
              </a:rPr>
              <a:t>•</a:t>
            </a:r>
            <a:r>
              <a:rPr lang="es-CO" b="1" dirty="0">
                <a:latin typeface="Arial" panose="020B0604020202020204" pitchFamily="34" charset="0"/>
                <a:cs typeface="Arial" panose="020B0604020202020204" pitchFamily="34" charset="0"/>
              </a:rPr>
              <a:t> </a:t>
            </a:r>
            <a:r>
              <a:rPr lang="es-CO" b="1" dirty="0">
                <a:solidFill>
                  <a:srgbClr val="1D67B4"/>
                </a:solidFill>
                <a:latin typeface="Arial" panose="020B0604020202020204" pitchFamily="34" charset="0"/>
                <a:cs typeface="Arial" panose="020B0604020202020204" pitchFamily="34" charset="0"/>
              </a:rPr>
              <a:t>Hiperglicemia de </a:t>
            </a:r>
            <a:r>
              <a:rPr lang="es-CO" b="1" dirty="0" err="1">
                <a:solidFill>
                  <a:srgbClr val="1D67B4"/>
                </a:solidFill>
                <a:latin typeface="Arial" panose="020B0604020202020204" pitchFamily="34" charset="0"/>
                <a:cs typeface="Arial" panose="020B0604020202020204" pitchFamily="34" charset="0"/>
              </a:rPr>
              <a:t>novo</a:t>
            </a:r>
            <a:endParaRPr lang="es-CO" b="1" dirty="0">
              <a:solidFill>
                <a:srgbClr val="1D67B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616860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470667" y="0"/>
            <a:ext cx="7277100" cy="1219200"/>
          </a:xfrm>
        </p:spPr>
        <p:txBody>
          <a:bodyPr/>
          <a:lstStyle/>
          <a:p>
            <a:pPr algn="ctr"/>
            <a:r>
              <a:rPr lang="es-CO" sz="3200" b="1" dirty="0">
                <a:solidFill>
                  <a:srgbClr val="0070C0"/>
                </a:solidFill>
                <a:latin typeface="Arial" panose="020B0604020202020204" pitchFamily="34" charset="0"/>
                <a:cs typeface="Arial" panose="020B0604020202020204" pitchFamily="34" charset="0"/>
              </a:rPr>
              <a:t>Hiperglicemia y mortalidad en</a:t>
            </a:r>
            <a:br>
              <a:rPr lang="es-CO" sz="3200" b="1" dirty="0">
                <a:solidFill>
                  <a:srgbClr val="0070C0"/>
                </a:solidFill>
                <a:latin typeface="Arial" panose="020B0604020202020204" pitchFamily="34" charset="0"/>
                <a:cs typeface="Arial" panose="020B0604020202020204" pitchFamily="34" charset="0"/>
              </a:rPr>
            </a:br>
            <a:r>
              <a:rPr lang="es-CO" sz="3200" b="1" dirty="0">
                <a:solidFill>
                  <a:srgbClr val="0070C0"/>
                </a:solidFill>
                <a:latin typeface="Arial" panose="020B0604020202020204" pitchFamily="34" charset="0"/>
                <a:cs typeface="Arial" panose="020B0604020202020204" pitchFamily="34" charset="0"/>
              </a:rPr>
              <a:t>la unidad de cuidados intensivos</a:t>
            </a:r>
          </a:p>
        </p:txBody>
      </p:sp>
      <p:pic>
        <p:nvPicPr>
          <p:cNvPr id="3" name="Picture 2" descr="GRAFIT-1.psd"/>
          <p:cNvPicPr>
            <a:picLocks noChangeAspect="1"/>
          </p:cNvPicPr>
          <p:nvPr/>
        </p:nvPicPr>
        <p:blipFill>
          <a:blip r:embed="rId3"/>
          <a:stretch>
            <a:fillRect/>
          </a:stretch>
        </p:blipFill>
        <p:spPr>
          <a:xfrm>
            <a:off x="2728688" y="1678519"/>
            <a:ext cx="7019079" cy="4012692"/>
          </a:xfrm>
          <a:prstGeom prst="rect">
            <a:avLst/>
          </a:prstGeom>
        </p:spPr>
      </p:pic>
      <p:sp>
        <p:nvSpPr>
          <p:cNvPr id="4" name="TextBox 3"/>
          <p:cNvSpPr txBox="1"/>
          <p:nvPr/>
        </p:nvSpPr>
        <p:spPr>
          <a:xfrm rot="16200000">
            <a:off x="152124" y="3353077"/>
            <a:ext cx="4637086" cy="369332"/>
          </a:xfrm>
          <a:prstGeom prst="rect">
            <a:avLst/>
          </a:prstGeom>
          <a:noFill/>
        </p:spPr>
        <p:txBody>
          <a:bodyPr wrap="square" rtlCol="0">
            <a:spAutoFit/>
          </a:bodyPr>
          <a:lstStyle/>
          <a:p>
            <a:pPr algn="ctr"/>
            <a:r>
              <a:rPr lang="es-ES_tradnl" dirty="0">
                <a:solidFill>
                  <a:srgbClr val="1969B5"/>
                </a:solidFill>
                <a:latin typeface="Arial" panose="020B0604020202020204" pitchFamily="34" charset="0"/>
                <a:cs typeface="Arial" panose="020B0604020202020204" pitchFamily="34" charset="0"/>
              </a:rPr>
              <a:t>Tasa de mortalidad (%)</a:t>
            </a:r>
          </a:p>
        </p:txBody>
      </p:sp>
      <p:sp>
        <p:nvSpPr>
          <p:cNvPr id="5" name="TextBox 4"/>
          <p:cNvSpPr txBox="1"/>
          <p:nvPr/>
        </p:nvSpPr>
        <p:spPr>
          <a:xfrm>
            <a:off x="3723111" y="5558417"/>
            <a:ext cx="5438775" cy="400110"/>
          </a:xfrm>
          <a:prstGeom prst="rect">
            <a:avLst/>
          </a:prstGeom>
          <a:noFill/>
        </p:spPr>
        <p:txBody>
          <a:bodyPr wrap="square" rtlCol="0">
            <a:spAutoFit/>
          </a:bodyPr>
          <a:lstStyle/>
          <a:p>
            <a:pPr algn="ctr"/>
            <a:r>
              <a:rPr lang="es-ES_tradnl" sz="2000" dirty="0">
                <a:solidFill>
                  <a:srgbClr val="1969B5"/>
                </a:solidFill>
                <a:latin typeface="Arial" panose="020B0604020202020204" pitchFamily="34" charset="0"/>
                <a:cs typeface="Arial" panose="020B0604020202020204" pitchFamily="34" charset="0"/>
              </a:rPr>
              <a:t>Glucosa promedio (</a:t>
            </a:r>
            <a:r>
              <a:rPr lang="es-ES_tradnl" sz="2000" dirty="0" err="1">
                <a:solidFill>
                  <a:srgbClr val="1969B5"/>
                </a:solidFill>
                <a:latin typeface="Arial" panose="020B0604020202020204" pitchFamily="34" charset="0"/>
                <a:cs typeface="Arial" panose="020B0604020202020204" pitchFamily="34" charset="0"/>
              </a:rPr>
              <a:t>mg</a:t>
            </a:r>
            <a:r>
              <a:rPr lang="es-ES_tradnl" sz="2000" dirty="0">
                <a:solidFill>
                  <a:srgbClr val="1969B5"/>
                </a:solidFill>
                <a:latin typeface="Arial" panose="020B0604020202020204" pitchFamily="34" charset="0"/>
                <a:cs typeface="Arial" panose="020B0604020202020204" pitchFamily="34" charset="0"/>
              </a:rPr>
              <a:t>/</a:t>
            </a:r>
            <a:r>
              <a:rPr lang="es-ES_tradnl" sz="2000" dirty="0" err="1">
                <a:solidFill>
                  <a:srgbClr val="1969B5"/>
                </a:solidFill>
                <a:latin typeface="Arial" panose="020B0604020202020204" pitchFamily="34" charset="0"/>
                <a:cs typeface="Arial" panose="020B0604020202020204" pitchFamily="34" charset="0"/>
              </a:rPr>
              <a:t>dL</a:t>
            </a:r>
            <a:r>
              <a:rPr lang="es-ES_tradnl" sz="2000" dirty="0">
                <a:solidFill>
                  <a:srgbClr val="1969B5"/>
                </a:solidFill>
                <a:latin typeface="Arial" panose="020B0604020202020204" pitchFamily="34" charset="0"/>
                <a:cs typeface="Arial" panose="020B0604020202020204" pitchFamily="34" charset="0"/>
              </a:rPr>
              <a:t>) (</a:t>
            </a:r>
            <a:r>
              <a:rPr lang="es-ES_tradnl" sz="2000" dirty="0" err="1">
                <a:solidFill>
                  <a:srgbClr val="1969B5"/>
                </a:solidFill>
                <a:latin typeface="Arial" panose="020B0604020202020204" pitchFamily="34" charset="0"/>
                <a:cs typeface="Arial" panose="020B0604020202020204" pitchFamily="34" charset="0"/>
              </a:rPr>
              <a:t>mmol</a:t>
            </a:r>
            <a:r>
              <a:rPr lang="es-ES_tradnl" sz="2000" dirty="0">
                <a:solidFill>
                  <a:srgbClr val="1969B5"/>
                </a:solidFill>
                <a:latin typeface="Arial" panose="020B0604020202020204" pitchFamily="34" charset="0"/>
                <a:cs typeface="Arial" panose="020B0604020202020204" pitchFamily="34" charset="0"/>
              </a:rPr>
              <a:t>/L)</a:t>
            </a:r>
          </a:p>
        </p:txBody>
      </p:sp>
      <p:sp>
        <p:nvSpPr>
          <p:cNvPr id="6" name="TextBox 5"/>
          <p:cNvSpPr txBox="1"/>
          <p:nvPr/>
        </p:nvSpPr>
        <p:spPr>
          <a:xfrm>
            <a:off x="2286000" y="6001866"/>
            <a:ext cx="5164138" cy="307777"/>
          </a:xfrm>
          <a:prstGeom prst="rect">
            <a:avLst/>
          </a:prstGeom>
          <a:noFill/>
        </p:spPr>
        <p:txBody>
          <a:bodyPr wrap="square" rtlCol="0">
            <a:spAutoFit/>
          </a:bodyPr>
          <a:lstStyle/>
          <a:p>
            <a:r>
              <a:rPr lang="en-US" sz="1400" i="1" dirty="0" err="1">
                <a:solidFill>
                  <a:schemeClr val="accent1">
                    <a:lumMod val="75000"/>
                  </a:schemeClr>
                </a:solidFill>
                <a:latin typeface="Arial" panose="020B0604020202020204" pitchFamily="34" charset="0"/>
                <a:ea typeface="ヒラギノ角ゴ Pro W3"/>
                <a:cs typeface="Arial" panose="020B0604020202020204" pitchFamily="34" charset="0"/>
              </a:rPr>
              <a:t>Krinsley</a:t>
            </a:r>
            <a:r>
              <a:rPr lang="en-US" sz="1400" i="1" dirty="0">
                <a:solidFill>
                  <a:schemeClr val="accent1">
                    <a:lumMod val="75000"/>
                  </a:schemeClr>
                </a:solidFill>
                <a:latin typeface="Arial" panose="020B0604020202020204" pitchFamily="34" charset="0"/>
                <a:ea typeface="ヒラギノ角ゴ Pro W3"/>
                <a:cs typeface="Arial" panose="020B0604020202020204" pitchFamily="34" charset="0"/>
              </a:rPr>
              <a:t> JS. Mayo </a:t>
            </a:r>
            <a:r>
              <a:rPr lang="en-US" sz="1400" i="1" dirty="0" err="1">
                <a:solidFill>
                  <a:schemeClr val="accent1">
                    <a:lumMod val="75000"/>
                  </a:schemeClr>
                </a:solidFill>
                <a:latin typeface="Arial" panose="020B0604020202020204" pitchFamily="34" charset="0"/>
                <a:ea typeface="ヒラギノ角ゴ Pro W3"/>
                <a:cs typeface="Arial" panose="020B0604020202020204" pitchFamily="34" charset="0"/>
              </a:rPr>
              <a:t>Clim</a:t>
            </a:r>
            <a:r>
              <a:rPr lang="en-US" sz="1400" i="1" dirty="0">
                <a:solidFill>
                  <a:schemeClr val="accent1">
                    <a:lumMod val="75000"/>
                  </a:schemeClr>
                </a:solidFill>
                <a:latin typeface="Arial" panose="020B0604020202020204" pitchFamily="34" charset="0"/>
                <a:ea typeface="ヒラギノ角ゴ Pro W3"/>
                <a:cs typeface="Arial" panose="020B0604020202020204" pitchFamily="34" charset="0"/>
              </a:rPr>
              <a:t> Proc 2003:78:1471-14-78</a:t>
            </a:r>
            <a:r>
              <a:rPr lang="en-US" sz="1000" i="1" dirty="0">
                <a:solidFill>
                  <a:srgbClr val="595959"/>
                </a:solidFill>
                <a:latin typeface="Arial" panose="020B0604020202020204" pitchFamily="34" charset="0"/>
                <a:ea typeface="ヒラギノ角ゴ Pro W3"/>
                <a:cs typeface="Arial" panose="020B0604020202020204" pitchFamily="34" charset="0"/>
              </a:rPr>
              <a:t>.</a:t>
            </a:r>
            <a:endParaRPr lang="es-ES_tradnl" sz="1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476078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txBox="1">
            <a:spLocks noChangeArrowheads="1"/>
          </p:cNvSpPr>
          <p:nvPr/>
        </p:nvSpPr>
        <p:spPr bwMode="auto">
          <a:xfrm>
            <a:off x="2286000" y="228600"/>
            <a:ext cx="6934200" cy="875184"/>
          </a:xfrm>
          <a:prstGeom prst="rect">
            <a:avLst/>
          </a:prstGeom>
          <a:noFill/>
          <a:ln w="9525">
            <a:noFill/>
            <a:miter lim="800000"/>
            <a:headEnd/>
            <a:tailEnd/>
          </a:ln>
        </p:spPr>
        <p:txBody>
          <a:bodyPr>
            <a:prstTxWarp prst="textNoShape">
              <a:avLst/>
            </a:prstTxWarp>
          </a:bodyPr>
          <a:lstStyle/>
          <a:p>
            <a:pPr marL="469900" indent="-469900">
              <a:lnSpc>
                <a:spcPct val="80000"/>
              </a:lnSpc>
              <a:spcBef>
                <a:spcPct val="20000"/>
              </a:spcBef>
              <a:buClr>
                <a:schemeClr val="accent2"/>
              </a:buClr>
            </a:pPr>
            <a:endParaRPr lang="en-US">
              <a:latin typeface="Arial" charset="0"/>
            </a:endParaRPr>
          </a:p>
        </p:txBody>
      </p:sp>
      <p:sp>
        <p:nvSpPr>
          <p:cNvPr id="10" name="Segnaposto data 1"/>
          <p:cNvSpPr txBox="1">
            <a:spLocks noGrp="1"/>
          </p:cNvSpPr>
          <p:nvPr/>
        </p:nvSpPr>
        <p:spPr bwMode="auto">
          <a:xfrm>
            <a:off x="1981200" y="6381750"/>
            <a:ext cx="1905000" cy="247650"/>
          </a:xfrm>
          <a:prstGeom prst="rect">
            <a:avLst/>
          </a:prstGeom>
          <a:noFill/>
          <a:ln w="9525">
            <a:noFill/>
            <a:miter lim="800000"/>
            <a:headEnd/>
            <a:tailEnd/>
          </a:ln>
        </p:spPr>
        <p:txBody>
          <a:bodyPr lIns="0" tIns="0" rIns="0" bIns="0">
            <a:prstTxWarp prst="textNoShape">
              <a:avLst/>
            </a:prstTxWarp>
          </a:bodyPr>
          <a:lstStyle/>
          <a:p>
            <a:pPr>
              <a:spcBef>
                <a:spcPct val="50000"/>
              </a:spcBef>
              <a:spcAft>
                <a:spcPct val="50000"/>
              </a:spcAft>
            </a:pPr>
            <a:r>
              <a:rPr lang="en-US" sz="800" dirty="0"/>
              <a:t> </a:t>
            </a:r>
          </a:p>
        </p:txBody>
      </p:sp>
      <p:graphicFrame>
        <p:nvGraphicFramePr>
          <p:cNvPr id="11" name="Group 62"/>
          <p:cNvGraphicFramePr>
            <a:graphicFrameLocks noGrp="1"/>
          </p:cNvGraphicFramePr>
          <p:nvPr>
            <p:extLst>
              <p:ext uri="{D42A27DB-BD31-4B8C-83A1-F6EECF244321}">
                <p14:modId xmlns:p14="http://schemas.microsoft.com/office/powerpoint/2010/main" val="2536542020"/>
              </p:ext>
            </p:extLst>
          </p:nvPr>
        </p:nvGraphicFramePr>
        <p:xfrm>
          <a:off x="1759314" y="1406776"/>
          <a:ext cx="8732836" cy="4231565"/>
        </p:xfrm>
        <a:graphic>
          <a:graphicData uri="http://schemas.openxmlformats.org/drawingml/2006/table">
            <a:tbl>
              <a:tblPr/>
              <a:tblGrid>
                <a:gridCol w="2173634">
                  <a:extLst>
                    <a:ext uri="{9D8B030D-6E8A-4147-A177-3AD203B41FA5}">
                      <a16:colId xmlns:a16="http://schemas.microsoft.com/office/drawing/2014/main" val="20000"/>
                    </a:ext>
                  </a:extLst>
                </a:gridCol>
                <a:gridCol w="1342481">
                  <a:extLst>
                    <a:ext uri="{9D8B030D-6E8A-4147-A177-3AD203B41FA5}">
                      <a16:colId xmlns:a16="http://schemas.microsoft.com/office/drawing/2014/main" val="20001"/>
                    </a:ext>
                  </a:extLst>
                </a:gridCol>
                <a:gridCol w="1874880">
                  <a:extLst>
                    <a:ext uri="{9D8B030D-6E8A-4147-A177-3AD203B41FA5}">
                      <a16:colId xmlns:a16="http://schemas.microsoft.com/office/drawing/2014/main" val="20002"/>
                    </a:ext>
                  </a:extLst>
                </a:gridCol>
                <a:gridCol w="3341841">
                  <a:extLst>
                    <a:ext uri="{9D8B030D-6E8A-4147-A177-3AD203B41FA5}">
                      <a16:colId xmlns:a16="http://schemas.microsoft.com/office/drawing/2014/main" val="20003"/>
                    </a:ext>
                  </a:extLst>
                </a:gridCol>
              </a:tblGrid>
              <a:tr h="380999">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800" b="1" i="0" u="none" strike="noStrike" cap="none" normalizeH="0" baseline="0" noProof="0" dirty="0">
                          <a:ln>
                            <a:noFill/>
                          </a:ln>
                          <a:solidFill>
                            <a:schemeClr val="bg1">
                              <a:alpha val="90000"/>
                            </a:schemeClr>
                          </a:solidFill>
                          <a:effectLst/>
                          <a:latin typeface="Arial" charset="0"/>
                          <a:ea typeface="ヒラギノ角ゴ Pro W3" charset="-128"/>
                          <a:cs typeface="ヒラギノ角ゴ Pro W3" charset="-128"/>
                        </a:rPr>
                        <a:t>Estudio</a:t>
                      </a:r>
                    </a:p>
                  </a:txBody>
                  <a:tcPr marL="0" marR="0" marT="0" marB="0"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800" b="1" i="0" u="none" strike="noStrike" cap="none" normalizeH="0" baseline="0" noProof="0" dirty="0">
                          <a:ln>
                            <a:noFill/>
                          </a:ln>
                          <a:solidFill>
                            <a:schemeClr val="bg1">
                              <a:alpha val="90000"/>
                            </a:schemeClr>
                          </a:solidFill>
                          <a:effectLst/>
                          <a:latin typeface="Arial" charset="0"/>
                          <a:ea typeface="ヒラギノ角ゴ Pro W3" charset="-128"/>
                          <a:cs typeface="ヒラギノ角ゴ Pro W3" charset="-128"/>
                        </a:rPr>
                        <a:t>Entorno</a:t>
                      </a:r>
                    </a:p>
                  </a:txBody>
                  <a:tcPr marL="0" marR="0" marT="0" marB="0"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800" b="1" i="0" u="none" strike="noStrike" cap="none" normalizeH="0" baseline="0" noProof="0" dirty="0">
                          <a:ln>
                            <a:noFill/>
                          </a:ln>
                          <a:solidFill>
                            <a:schemeClr val="bg1">
                              <a:alpha val="90000"/>
                            </a:schemeClr>
                          </a:solidFill>
                          <a:effectLst/>
                          <a:latin typeface="Arial" charset="0"/>
                          <a:ea typeface="ヒラギノ角ゴ Pro W3" charset="-128"/>
                          <a:cs typeface="ヒラギノ角ゴ Pro W3" charset="-128"/>
                        </a:rPr>
                        <a:t>Población</a:t>
                      </a:r>
                    </a:p>
                  </a:txBody>
                  <a:tcPr marL="0" marR="0" marT="0" marB="0"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800" b="1" i="0" u="none" strike="noStrike" cap="none" normalizeH="0" baseline="0" noProof="0" dirty="0">
                          <a:ln>
                            <a:noFill/>
                          </a:ln>
                          <a:solidFill>
                            <a:srgbClr val="FFFFFF"/>
                          </a:solidFill>
                          <a:effectLst/>
                          <a:latin typeface="Arial" charset="0"/>
                          <a:ea typeface="ヒラギノ角ゴ Pro W3" charset="-128"/>
                          <a:cs typeface="ヒラギノ角ゴ Pro W3" charset="-128"/>
                        </a:rPr>
                        <a:t>Resultado clínico</a:t>
                      </a:r>
                    </a:p>
                  </a:txBody>
                  <a:tcPr marL="0" marR="0" marT="0" marB="0"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492693">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200" b="1" i="0" u="none" strike="noStrike" cap="none" normalizeH="0" baseline="0" noProof="0" dirty="0" err="1">
                          <a:ln>
                            <a:noFill/>
                          </a:ln>
                          <a:solidFill>
                            <a:schemeClr val="accent1">
                              <a:lumMod val="50000"/>
                              <a:alpha val="90000"/>
                            </a:schemeClr>
                          </a:solidFill>
                          <a:effectLst/>
                          <a:latin typeface="Arial" charset="0"/>
                          <a:ea typeface="ヒラギノ角ゴ Pro W3" charset="-128"/>
                          <a:cs typeface="ヒラギノ角ゴ Pro W3" charset="-128"/>
                        </a:rPr>
                        <a:t>Furnary</a:t>
                      </a:r>
                      <a:r>
                        <a:rPr kumimoji="0" lang="es-CO" sz="1200" b="1" i="0" u="none" strike="noStrike" cap="none" normalizeH="0" baseline="0" noProof="0" dirty="0">
                          <a:ln>
                            <a:noFill/>
                          </a:ln>
                          <a:solidFill>
                            <a:schemeClr val="accent1">
                              <a:lumMod val="50000"/>
                              <a:alpha val="90000"/>
                            </a:schemeClr>
                          </a:solidFill>
                          <a:effectLst/>
                          <a:latin typeface="Arial" charset="0"/>
                          <a:ea typeface="ヒラギノ角ゴ Pro W3" charset="-128"/>
                          <a:cs typeface="ヒラギノ角ゴ Pro W3" charset="-128"/>
                        </a:rPr>
                        <a:t>, 1999</a:t>
                      </a: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chemeClr val="accent1">
                        <a:lumMod val="60000"/>
                        <a:lumOff val="40000"/>
                        <a:alpha val="27000"/>
                      </a:schemeClr>
                    </a:solid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200" b="1" i="0" u="none" strike="noStrike" cap="none" normalizeH="0" baseline="0" noProof="0" dirty="0">
                          <a:ln>
                            <a:noFill/>
                          </a:ln>
                          <a:solidFill>
                            <a:schemeClr val="accent1">
                              <a:lumMod val="50000"/>
                              <a:alpha val="90000"/>
                            </a:schemeClr>
                          </a:solidFill>
                          <a:effectLst/>
                          <a:latin typeface="Arial" charset="0"/>
                          <a:ea typeface="ヒラギノ角ゴ Pro W3" charset="-128"/>
                          <a:cs typeface="ヒラギノ角ゴ Pro W3" charset="-128"/>
                        </a:rPr>
                        <a:t>UCI</a:t>
                      </a: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chemeClr val="accent1">
                        <a:lumMod val="60000"/>
                        <a:lumOff val="40000"/>
                        <a:alpha val="27000"/>
                      </a:schemeClr>
                    </a:solid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200" b="1" i="0" u="none" strike="noStrike" cap="none" normalizeH="0" baseline="0" noProof="0" dirty="0">
                          <a:ln>
                            <a:noFill/>
                          </a:ln>
                          <a:solidFill>
                            <a:schemeClr val="accent1">
                              <a:lumMod val="50000"/>
                              <a:alpha val="90000"/>
                            </a:schemeClr>
                          </a:solidFill>
                          <a:effectLst/>
                          <a:latin typeface="Arial" charset="0"/>
                          <a:ea typeface="ヒラギノ角ゴ Pro W3" charset="-128"/>
                          <a:cs typeface="ヒラギノ角ゴ Pro W3" charset="-128"/>
                        </a:rPr>
                        <a:t>DM en cirugía</a:t>
                      </a:r>
                      <a:br>
                        <a:rPr kumimoji="0" lang="es-CO" sz="1200" b="1" i="0" u="none" strike="noStrike" cap="none" normalizeH="0" baseline="0" noProof="0" dirty="0">
                          <a:ln>
                            <a:noFill/>
                          </a:ln>
                          <a:solidFill>
                            <a:schemeClr val="accent1">
                              <a:lumMod val="50000"/>
                              <a:alpha val="90000"/>
                            </a:schemeClr>
                          </a:solidFill>
                          <a:effectLst/>
                          <a:latin typeface="Arial" charset="0"/>
                          <a:ea typeface="ヒラギノ角ゴ Pro W3" charset="-128"/>
                          <a:cs typeface="ヒラギノ角ゴ Pro W3" charset="-128"/>
                        </a:rPr>
                      </a:br>
                      <a:r>
                        <a:rPr kumimoji="0" lang="es-CO" sz="1200" b="1" i="0" u="none" strike="noStrike" cap="none" normalizeH="0" baseline="0" noProof="0" dirty="0">
                          <a:ln>
                            <a:noFill/>
                          </a:ln>
                          <a:solidFill>
                            <a:schemeClr val="accent1">
                              <a:lumMod val="50000"/>
                              <a:alpha val="90000"/>
                            </a:schemeClr>
                          </a:solidFill>
                          <a:effectLst/>
                          <a:latin typeface="Arial" charset="0"/>
                          <a:ea typeface="ヒラギノ角ゴ Pro W3" charset="-128"/>
                          <a:cs typeface="ヒラギノ角ゴ Pro W3" charset="-128"/>
                        </a:rPr>
                        <a:t> abierta de corazón</a:t>
                      </a: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chemeClr val="accent1">
                        <a:lumMod val="60000"/>
                        <a:lumOff val="40000"/>
                        <a:alpha val="27000"/>
                      </a:schemeClr>
                    </a:solid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ヒラギノ角ゴ Pro W3" charset="-128"/>
                          <a:cs typeface="Arial" panose="020B0604020202020204" pitchFamily="34" charset="0"/>
                        </a:rPr>
                        <a:t>65% </a:t>
                      </a:r>
                      <a: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Wingdings"/>
                          <a:cs typeface="Arial" panose="020B0604020202020204" pitchFamily="34" charset="0"/>
                          <a:sym typeface="Wingdings"/>
                        </a:rPr>
                        <a:t></a:t>
                      </a:r>
                      <a:r>
                        <a:rPr kumimoji="0" lang="es-CO" sz="1200" b="1" i="0" u="none" strike="noStrike" kern="1200" cap="none" normalizeH="0" baseline="0" noProof="0" dirty="0">
                          <a:ln>
                            <a:noFill/>
                          </a:ln>
                          <a:solidFill>
                            <a:schemeClr val="accent1">
                              <a:lumMod val="20000"/>
                              <a:lumOff val="80000"/>
                            </a:schemeClr>
                          </a:solidFill>
                          <a:effectLst/>
                          <a:latin typeface="Arial" panose="020B0604020202020204" pitchFamily="34" charset="0"/>
                          <a:ea typeface="ヒラギノ角ゴ Pro W3" charset="-128"/>
                          <a:cs typeface="Arial" panose="020B0604020202020204" pitchFamily="34" charset="0"/>
                          <a:sym typeface="Symbol" charset="2"/>
                        </a:rPr>
                        <a:t> </a:t>
                      </a:r>
                      <a: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ヒラギノ角ゴ Pro W3" charset="-128"/>
                          <a:cs typeface="Arial" panose="020B0604020202020204" pitchFamily="34" charset="0"/>
                          <a:sym typeface="Symbol" charset="2"/>
                        </a:rPr>
                        <a:t>infección</a:t>
                      </a: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rgbClr val="21A1D9">
                        <a:alpha val="63000"/>
                      </a:srgbClr>
                    </a:solidFill>
                  </a:tcPr>
                </a:tc>
                <a:extLst>
                  <a:ext uri="{0D108BD9-81ED-4DB2-BD59-A6C34878D82A}">
                    <a16:rowId xmlns:a16="http://schemas.microsoft.com/office/drawing/2014/main" val="10001"/>
                  </a:ext>
                </a:extLst>
              </a:tr>
              <a:tr h="340398">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200" b="1" i="0" u="none" strike="noStrike" cap="none" normalizeH="0" baseline="0" noProof="0" dirty="0" err="1">
                          <a:ln>
                            <a:noFill/>
                          </a:ln>
                          <a:solidFill>
                            <a:schemeClr val="accent1">
                              <a:lumMod val="50000"/>
                              <a:alpha val="90000"/>
                            </a:schemeClr>
                          </a:solidFill>
                          <a:effectLst/>
                          <a:latin typeface="Arial" charset="0"/>
                          <a:ea typeface="ヒラギノ角ゴ Pro W3" charset="-128"/>
                          <a:cs typeface="ヒラギノ角ゴ Pro W3" charset="-128"/>
                        </a:rPr>
                        <a:t>Furnary</a:t>
                      </a:r>
                      <a:r>
                        <a:rPr kumimoji="0" lang="es-CO" sz="1200" b="1" i="0" u="none" strike="noStrike" cap="none" normalizeH="0" baseline="0" noProof="0" dirty="0">
                          <a:ln>
                            <a:noFill/>
                          </a:ln>
                          <a:solidFill>
                            <a:schemeClr val="accent1">
                              <a:lumMod val="50000"/>
                              <a:alpha val="90000"/>
                            </a:schemeClr>
                          </a:solidFill>
                          <a:effectLst/>
                          <a:latin typeface="Arial" charset="0"/>
                          <a:ea typeface="ヒラギノ角ゴ Pro W3" charset="-128"/>
                          <a:cs typeface="ヒラギノ角ゴ Pro W3" charset="-128"/>
                        </a:rPr>
                        <a:t>, 2003</a:t>
                      </a: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chemeClr val="accent1">
                        <a:lumMod val="60000"/>
                        <a:lumOff val="40000"/>
                        <a:alpha val="27000"/>
                      </a:schemeClr>
                    </a:solid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200" b="1" i="0" u="none" strike="noStrike" cap="none" normalizeH="0" baseline="0" noProof="0" dirty="0">
                          <a:ln>
                            <a:noFill/>
                          </a:ln>
                          <a:solidFill>
                            <a:schemeClr val="accent1">
                              <a:lumMod val="50000"/>
                              <a:alpha val="90000"/>
                            </a:schemeClr>
                          </a:solidFill>
                          <a:effectLst/>
                          <a:latin typeface="Arial" charset="0"/>
                          <a:ea typeface="ヒラギノ角ゴ Pro W3" charset="-128"/>
                          <a:cs typeface="ヒラギノ角ゴ Pro W3" charset="-128"/>
                        </a:rPr>
                        <a:t>UCI</a:t>
                      </a: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chemeClr val="accent1">
                        <a:lumMod val="60000"/>
                        <a:lumOff val="40000"/>
                        <a:alpha val="27000"/>
                      </a:schemeClr>
                    </a:solid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200" b="1" i="0" u="none" strike="noStrike" cap="none" normalizeH="0" baseline="0" noProof="0" dirty="0">
                          <a:ln>
                            <a:noFill/>
                          </a:ln>
                          <a:solidFill>
                            <a:schemeClr val="accent1">
                              <a:lumMod val="50000"/>
                              <a:alpha val="90000"/>
                            </a:schemeClr>
                          </a:solidFill>
                          <a:effectLst/>
                          <a:latin typeface="Arial" charset="0"/>
                          <a:ea typeface="ヒラギノ角ゴ Pro W3" charset="-128"/>
                          <a:cs typeface="ヒラギノ角ゴ Pro W3" charset="-128"/>
                        </a:rPr>
                        <a:t>DM en CBC</a:t>
                      </a: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chemeClr val="accent1">
                        <a:lumMod val="60000"/>
                        <a:lumOff val="40000"/>
                        <a:alpha val="27000"/>
                      </a:schemeClr>
                    </a:solid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ヒラギノ角ゴ Pro W3" charset="-128"/>
                          <a:cs typeface="Arial" panose="020B0604020202020204" pitchFamily="34" charset="0"/>
                        </a:rPr>
                        <a:t>57% </a:t>
                      </a:r>
                      <a: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Wingdings"/>
                          <a:cs typeface="Arial" panose="020B0604020202020204" pitchFamily="34" charset="0"/>
                          <a:sym typeface="Wingdings"/>
                        </a:rPr>
                        <a:t></a:t>
                      </a:r>
                      <a: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ヒラギノ角ゴ Pro W3" charset="-128"/>
                          <a:cs typeface="Arial" panose="020B0604020202020204" pitchFamily="34" charset="0"/>
                          <a:sym typeface="Symbol" charset="2"/>
                        </a:rPr>
                        <a:t> mortalidad</a:t>
                      </a: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rgbClr val="21A1D9">
                        <a:alpha val="63000"/>
                      </a:srgbClr>
                    </a:solidFill>
                  </a:tcPr>
                </a:tc>
                <a:extLst>
                  <a:ext uri="{0D108BD9-81ED-4DB2-BD59-A6C34878D82A}">
                    <a16:rowId xmlns:a16="http://schemas.microsoft.com/office/drawing/2014/main" val="10002"/>
                  </a:ext>
                </a:extLst>
              </a:tr>
              <a:tr h="492693">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200" b="1" i="0" u="none" strike="noStrike" cap="none" normalizeH="0" baseline="0" noProof="0" dirty="0" err="1">
                          <a:ln>
                            <a:noFill/>
                          </a:ln>
                          <a:solidFill>
                            <a:schemeClr val="accent1">
                              <a:lumMod val="50000"/>
                              <a:alpha val="90000"/>
                            </a:schemeClr>
                          </a:solidFill>
                          <a:effectLst/>
                          <a:latin typeface="Arial" charset="0"/>
                          <a:ea typeface="ヒラギノ角ゴ Pro W3" charset="-128"/>
                          <a:cs typeface="ヒラギノ角ゴ Pro W3" charset="-128"/>
                        </a:rPr>
                        <a:t>Krinsley</a:t>
                      </a:r>
                      <a:r>
                        <a:rPr kumimoji="0" lang="es-CO" sz="1200" b="1" i="0" u="none" strike="noStrike" cap="none" normalizeH="0" baseline="0" noProof="0" dirty="0">
                          <a:ln>
                            <a:noFill/>
                          </a:ln>
                          <a:solidFill>
                            <a:schemeClr val="accent1">
                              <a:lumMod val="50000"/>
                              <a:alpha val="90000"/>
                            </a:schemeClr>
                          </a:solidFill>
                          <a:effectLst/>
                          <a:latin typeface="Arial" charset="0"/>
                          <a:ea typeface="ヒラギノ角ゴ Pro W3" charset="-128"/>
                          <a:cs typeface="ヒラギノ角ゴ Pro W3" charset="-128"/>
                        </a:rPr>
                        <a:t>, 2004</a:t>
                      </a: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chemeClr val="accent1">
                        <a:lumMod val="60000"/>
                        <a:lumOff val="40000"/>
                        <a:alpha val="27000"/>
                      </a:schemeClr>
                    </a:solid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200" b="1" i="0" u="none" strike="noStrike" cap="none" normalizeH="0" baseline="0" noProof="0" dirty="0">
                          <a:ln>
                            <a:noFill/>
                          </a:ln>
                          <a:solidFill>
                            <a:schemeClr val="accent1">
                              <a:lumMod val="50000"/>
                              <a:alpha val="90000"/>
                            </a:schemeClr>
                          </a:solidFill>
                          <a:effectLst/>
                          <a:latin typeface="Arial" charset="0"/>
                          <a:ea typeface="ヒラギノ角ゴ Pro W3" charset="-128"/>
                          <a:cs typeface="ヒラギノ角ゴ Pro W3" charset="-128"/>
                        </a:rPr>
                        <a:t>Médico / </a:t>
                      </a:r>
                      <a:r>
                        <a:rPr kumimoji="0" lang="es-CO" sz="1200" b="1" i="0" u="none" strike="noStrike" cap="none" normalizeH="0" baseline="0" noProof="0" dirty="0" err="1">
                          <a:ln>
                            <a:noFill/>
                          </a:ln>
                          <a:solidFill>
                            <a:schemeClr val="accent1">
                              <a:lumMod val="50000"/>
                              <a:alpha val="90000"/>
                            </a:schemeClr>
                          </a:solidFill>
                          <a:effectLst/>
                          <a:latin typeface="Arial" charset="0"/>
                          <a:ea typeface="ヒラギノ角ゴ Pro W3" charset="-128"/>
                          <a:cs typeface="ヒラギノ角ゴ Pro W3" charset="-128"/>
                        </a:rPr>
                        <a:t>quirurgicol</a:t>
                      </a:r>
                      <a:r>
                        <a:rPr kumimoji="0" lang="es-CO" sz="1200" b="1" i="0" u="none" strike="noStrike" cap="none" normalizeH="0" baseline="0" noProof="0" dirty="0">
                          <a:ln>
                            <a:noFill/>
                          </a:ln>
                          <a:solidFill>
                            <a:schemeClr val="accent1">
                              <a:lumMod val="50000"/>
                              <a:alpha val="90000"/>
                            </a:schemeClr>
                          </a:solidFill>
                          <a:effectLst/>
                          <a:latin typeface="Arial" charset="0"/>
                          <a:ea typeface="ヒラギノ角ゴ Pro W3" charset="-128"/>
                          <a:cs typeface="ヒラギノ角ゴ Pro W3" charset="-128"/>
                        </a:rPr>
                        <a:t> UCI </a:t>
                      </a: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chemeClr val="accent1">
                        <a:lumMod val="60000"/>
                        <a:lumOff val="40000"/>
                        <a:alpha val="27000"/>
                      </a:schemeClr>
                    </a:solid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200" b="1" i="0" u="none" strike="noStrike" cap="none" normalizeH="0" baseline="0" noProof="0" dirty="0">
                          <a:ln>
                            <a:noFill/>
                          </a:ln>
                          <a:solidFill>
                            <a:schemeClr val="accent1">
                              <a:lumMod val="50000"/>
                              <a:alpha val="90000"/>
                            </a:schemeClr>
                          </a:solidFill>
                          <a:effectLst/>
                          <a:latin typeface="Arial" charset="0"/>
                          <a:ea typeface="ヒラギノ角ゴ Pro W3" charset="-128"/>
                          <a:cs typeface="ヒラギノ角ゴ Pro W3" charset="-128"/>
                        </a:rPr>
                        <a:t>Mixta, no Cardiaca </a:t>
                      </a: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chemeClr val="accent1">
                        <a:lumMod val="60000"/>
                        <a:lumOff val="40000"/>
                        <a:alpha val="27000"/>
                      </a:schemeClr>
                    </a:solid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ヒラギノ角ゴ Pro W3" charset="-128"/>
                          <a:cs typeface="Arial" panose="020B0604020202020204" pitchFamily="34" charset="0"/>
                        </a:rPr>
                        <a:t>29% </a:t>
                      </a:r>
                      <a: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Wingdings"/>
                          <a:cs typeface="Arial" panose="020B0604020202020204" pitchFamily="34" charset="0"/>
                          <a:sym typeface="Wingdings"/>
                        </a:rPr>
                        <a:t></a:t>
                      </a:r>
                      <a: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ヒラギノ角ゴ Pro W3" charset="-128"/>
                          <a:cs typeface="Arial" panose="020B0604020202020204" pitchFamily="34" charset="0"/>
                          <a:sym typeface="Symbol" charset="2"/>
                        </a:rPr>
                        <a:t> mortalidad</a:t>
                      </a:r>
                      <a:endPar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ヒラギノ角ゴ Pro W3" charset="-128"/>
                        <a:cs typeface="Arial" panose="020B0604020202020204" pitchFamily="34" charset="0"/>
                      </a:endParaRP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rgbClr val="21A1D9">
                        <a:alpha val="63000"/>
                      </a:srgbClr>
                    </a:solidFill>
                  </a:tcPr>
                </a:tc>
                <a:extLst>
                  <a:ext uri="{0D108BD9-81ED-4DB2-BD59-A6C34878D82A}">
                    <a16:rowId xmlns:a16="http://schemas.microsoft.com/office/drawing/2014/main" val="10003"/>
                  </a:ext>
                </a:extLst>
              </a:tr>
              <a:tr h="379255">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200" b="1" i="0" u="none" strike="noStrike" cap="none" normalizeH="0" baseline="0" noProof="0" dirty="0" err="1">
                          <a:ln>
                            <a:noFill/>
                          </a:ln>
                          <a:solidFill>
                            <a:schemeClr val="accent1">
                              <a:lumMod val="50000"/>
                              <a:alpha val="90000"/>
                            </a:schemeClr>
                          </a:solidFill>
                          <a:effectLst/>
                          <a:latin typeface="Arial" charset="0"/>
                          <a:ea typeface="ヒラギノ角ゴ Pro W3" charset="-128"/>
                          <a:cs typeface="ヒラギノ角ゴ Pro W3" charset="-128"/>
                        </a:rPr>
                        <a:t>Malmberg</a:t>
                      </a:r>
                      <a:r>
                        <a:rPr kumimoji="0" lang="es-CO" sz="1200" b="1" i="0" u="none" strike="noStrike" cap="none" normalizeH="0" baseline="0" noProof="0" dirty="0">
                          <a:ln>
                            <a:noFill/>
                          </a:ln>
                          <a:solidFill>
                            <a:schemeClr val="accent1">
                              <a:lumMod val="50000"/>
                              <a:alpha val="90000"/>
                            </a:schemeClr>
                          </a:solidFill>
                          <a:effectLst/>
                          <a:latin typeface="Arial" charset="0"/>
                          <a:ea typeface="ヒラギノ角ゴ Pro W3" charset="-128"/>
                          <a:cs typeface="ヒラギノ角ゴ Pro W3" charset="-128"/>
                        </a:rPr>
                        <a:t>, 1995</a:t>
                      </a: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chemeClr val="accent1">
                        <a:lumMod val="60000"/>
                        <a:lumOff val="40000"/>
                        <a:alpha val="27000"/>
                      </a:schemeClr>
                    </a:solid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200" b="1" i="0" u="none" strike="noStrike" cap="none" normalizeH="0" baseline="0" noProof="0" dirty="0">
                          <a:ln>
                            <a:noFill/>
                          </a:ln>
                          <a:solidFill>
                            <a:schemeClr val="accent1">
                              <a:lumMod val="50000"/>
                              <a:alpha val="90000"/>
                            </a:schemeClr>
                          </a:solidFill>
                          <a:effectLst/>
                          <a:latin typeface="Arial" charset="0"/>
                          <a:ea typeface="ヒラギノ角ゴ Pro W3" charset="-128"/>
                          <a:cs typeface="ヒラギノ角ゴ Pro W3" charset="-128"/>
                        </a:rPr>
                        <a:t>UCI</a:t>
                      </a: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chemeClr val="accent1">
                        <a:lumMod val="60000"/>
                        <a:lumOff val="40000"/>
                        <a:alpha val="27000"/>
                      </a:schemeClr>
                    </a:solid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200" b="1" i="0" u="none" strike="noStrike" cap="none" normalizeH="0" baseline="0" noProof="0" dirty="0">
                          <a:ln>
                            <a:noFill/>
                          </a:ln>
                          <a:solidFill>
                            <a:schemeClr val="accent1">
                              <a:lumMod val="50000"/>
                              <a:alpha val="90000"/>
                            </a:schemeClr>
                          </a:solidFill>
                          <a:effectLst/>
                          <a:latin typeface="Arial" charset="0"/>
                          <a:ea typeface="ヒラギノ角ゴ Pro W3" charset="-128"/>
                          <a:cs typeface="ヒラギノ角ゴ Pro W3" charset="-128"/>
                        </a:rPr>
                        <a:t>Mixta</a:t>
                      </a: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chemeClr val="accent1">
                        <a:lumMod val="60000"/>
                        <a:lumOff val="40000"/>
                        <a:alpha val="27000"/>
                      </a:schemeClr>
                    </a:solid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ヒラギノ角ゴ Pro W3" charset="-128"/>
                          <a:cs typeface="Arial" panose="020B0604020202020204" pitchFamily="34" charset="0"/>
                        </a:rPr>
                        <a:t>28% </a:t>
                      </a:r>
                      <a: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Wingdings"/>
                          <a:cs typeface="Arial" panose="020B0604020202020204" pitchFamily="34" charset="0"/>
                          <a:sym typeface="Wingdings"/>
                        </a:rPr>
                        <a:t></a:t>
                      </a:r>
                      <a: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ヒラギノ角ゴ Pro W3" charset="-128"/>
                          <a:cs typeface="Arial" panose="020B0604020202020204" pitchFamily="34" charset="0"/>
                          <a:sym typeface="Symbol" charset="2"/>
                        </a:rPr>
                        <a:t> mortalidad</a:t>
                      </a:r>
                      <a:b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ヒラギノ角ゴ Pro W3" charset="-128"/>
                          <a:cs typeface="Arial" panose="020B0604020202020204" pitchFamily="34" charset="0"/>
                          <a:sym typeface="Symbol" charset="2"/>
                        </a:rPr>
                      </a:br>
                      <a: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ヒラギノ角ゴ Pro W3" charset="-128"/>
                          <a:cs typeface="Arial" panose="020B0604020202020204" pitchFamily="34" charset="0"/>
                        </a:rPr>
                        <a:t>después de 1 año</a:t>
                      </a: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rgbClr val="21A1D9">
                        <a:alpha val="63000"/>
                      </a:srgbClr>
                    </a:solidFill>
                  </a:tcPr>
                </a:tc>
                <a:extLst>
                  <a:ext uri="{0D108BD9-81ED-4DB2-BD59-A6C34878D82A}">
                    <a16:rowId xmlns:a16="http://schemas.microsoft.com/office/drawing/2014/main" val="10004"/>
                  </a:ext>
                </a:extLst>
              </a:tr>
              <a:tr h="1308741">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200" b="1" i="0" u="none" strike="noStrike" cap="none" normalizeH="0" baseline="0" noProof="0" dirty="0">
                          <a:ln>
                            <a:noFill/>
                          </a:ln>
                          <a:solidFill>
                            <a:schemeClr val="accent1">
                              <a:lumMod val="50000"/>
                              <a:alpha val="90000"/>
                            </a:schemeClr>
                          </a:solidFill>
                          <a:effectLst/>
                          <a:latin typeface="Arial" charset="0"/>
                          <a:ea typeface="ヒラギノ角ゴ Pro W3" charset="-128"/>
                          <a:cs typeface="ヒラギノ角ゴ Pro W3" charset="-128"/>
                        </a:rPr>
                        <a:t>Van den </a:t>
                      </a:r>
                      <a:r>
                        <a:rPr kumimoji="0" lang="es-CO" sz="1200" b="1" i="0" u="none" strike="noStrike" cap="none" normalizeH="0" baseline="0" noProof="0" dirty="0" err="1">
                          <a:ln>
                            <a:noFill/>
                          </a:ln>
                          <a:solidFill>
                            <a:schemeClr val="accent1">
                              <a:lumMod val="50000"/>
                              <a:alpha val="90000"/>
                            </a:schemeClr>
                          </a:solidFill>
                          <a:effectLst/>
                          <a:latin typeface="Arial" charset="0"/>
                          <a:ea typeface="ヒラギノ角ゴ Pro W3" charset="-128"/>
                          <a:cs typeface="ヒラギノ角ゴ Pro W3" charset="-128"/>
                        </a:rPr>
                        <a:t>Berghe</a:t>
                      </a:r>
                      <a:r>
                        <a:rPr kumimoji="0" lang="es-CO" sz="1200" b="1" i="0" u="none" strike="noStrike" cap="none" normalizeH="0" baseline="0" noProof="0" dirty="0">
                          <a:ln>
                            <a:noFill/>
                          </a:ln>
                          <a:solidFill>
                            <a:schemeClr val="accent1">
                              <a:lumMod val="50000"/>
                              <a:alpha val="90000"/>
                            </a:schemeClr>
                          </a:solidFill>
                          <a:effectLst/>
                          <a:latin typeface="Arial" charset="0"/>
                          <a:ea typeface="ヒラギノ角ゴ Pro W3" charset="-128"/>
                          <a:cs typeface="ヒラギノ角ゴ Pro W3" charset="-128"/>
                        </a:rPr>
                        <a:t>, 2001</a:t>
                      </a: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chemeClr val="accent1">
                        <a:lumMod val="60000"/>
                        <a:lumOff val="40000"/>
                        <a:alpha val="27000"/>
                      </a:schemeClr>
                    </a:solid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200" b="1" i="0" u="none" strike="noStrike" cap="none" normalizeH="0" baseline="0" noProof="0" dirty="0">
                          <a:ln>
                            <a:noFill/>
                          </a:ln>
                          <a:solidFill>
                            <a:schemeClr val="accent1">
                              <a:lumMod val="50000"/>
                              <a:alpha val="90000"/>
                            </a:schemeClr>
                          </a:solidFill>
                          <a:effectLst/>
                          <a:latin typeface="Arial" charset="0"/>
                          <a:ea typeface="ヒラギノ角ゴ Pro W3" charset="-128"/>
                          <a:cs typeface="ヒラギノ角ゴ Pro W3" charset="-128"/>
                        </a:rPr>
                        <a:t>Quirúrgico UCI</a:t>
                      </a: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chemeClr val="accent1">
                        <a:lumMod val="60000"/>
                        <a:lumOff val="40000"/>
                        <a:alpha val="27000"/>
                      </a:schemeClr>
                    </a:solid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200" b="1" i="0" u="none" strike="noStrike" cap="none" normalizeH="0" baseline="0" noProof="0" dirty="0">
                          <a:ln>
                            <a:noFill/>
                          </a:ln>
                          <a:solidFill>
                            <a:schemeClr val="accent1">
                              <a:lumMod val="50000"/>
                              <a:alpha val="90000"/>
                            </a:schemeClr>
                          </a:solidFill>
                          <a:effectLst/>
                          <a:latin typeface="Arial" charset="0"/>
                          <a:ea typeface="ヒラギノ角ゴ Pro W3" charset="-128"/>
                          <a:cs typeface="ヒラギノ角ゴ Pro W3" charset="-128"/>
                        </a:rPr>
                        <a:t>Mixta, con CBC</a:t>
                      </a: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chemeClr val="accent1">
                        <a:lumMod val="60000"/>
                        <a:lumOff val="40000"/>
                        <a:alpha val="27000"/>
                      </a:schemeClr>
                    </a:solid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ヒラギノ角ゴ Pro W3" charset="-128"/>
                          <a:cs typeface="Arial" panose="020B0604020202020204" pitchFamily="34" charset="0"/>
                        </a:rPr>
                        <a:t>42% </a:t>
                      </a:r>
                      <a: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Wingdings"/>
                          <a:cs typeface="Arial" panose="020B0604020202020204" pitchFamily="34" charset="0"/>
                          <a:sym typeface="Wingdings"/>
                        </a:rPr>
                        <a:t></a:t>
                      </a:r>
                      <a: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ヒラギノ角ゴ Pro W3" charset="-128"/>
                          <a:cs typeface="Arial" panose="020B0604020202020204" pitchFamily="34" charset="0"/>
                          <a:sym typeface="Symbol" charset="2"/>
                        </a:rPr>
                        <a:t> mortalidad</a:t>
                      </a:r>
                    </a:p>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ヒラギノ角ゴ Pro W3" charset="-128"/>
                          <a:cs typeface="Arial" panose="020B0604020202020204" pitchFamily="34" charset="0"/>
                          <a:sym typeface="Symbol" charset="2"/>
                        </a:rPr>
                        <a:t>40% </a:t>
                      </a:r>
                      <a: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Wingdings"/>
                          <a:cs typeface="Arial" panose="020B0604020202020204" pitchFamily="34" charset="0"/>
                          <a:sym typeface="Wingdings"/>
                        </a:rPr>
                        <a:t></a:t>
                      </a:r>
                      <a:r>
                        <a:rPr kumimoji="0" lang="es-CO" sz="1200" b="1" i="0" u="none" strike="noStrike" kern="1200" cap="none" normalizeH="0" baseline="0" noProof="0" dirty="0">
                          <a:ln>
                            <a:noFill/>
                          </a:ln>
                          <a:solidFill>
                            <a:schemeClr val="accent1">
                              <a:lumMod val="20000"/>
                              <a:lumOff val="80000"/>
                            </a:schemeClr>
                          </a:solidFill>
                          <a:effectLst/>
                          <a:latin typeface="Arial" panose="020B0604020202020204" pitchFamily="34" charset="0"/>
                          <a:ea typeface="ヒラギノ角ゴ Pro W3" charset="-128"/>
                          <a:cs typeface="Arial" panose="020B0604020202020204" pitchFamily="34" charset="0"/>
                          <a:sym typeface="Symbol" charset="2"/>
                        </a:rPr>
                        <a:t> </a:t>
                      </a:r>
                      <a: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ヒラギノ角ゴ Pro W3" charset="-128"/>
                          <a:cs typeface="Arial" panose="020B0604020202020204" pitchFamily="34" charset="0"/>
                          <a:sym typeface="Symbol" charset="2"/>
                        </a:rPr>
                        <a:t>infección/sepsis</a:t>
                      </a:r>
                    </a:p>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ヒラギノ角ゴ Pro W3" charset="-128"/>
                          <a:cs typeface="Arial" panose="020B0604020202020204" pitchFamily="34" charset="0"/>
                          <a:sym typeface="Symbol" charset="2"/>
                        </a:rPr>
                        <a:t>41% </a:t>
                      </a:r>
                      <a: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Wingdings"/>
                          <a:cs typeface="Arial" panose="020B0604020202020204" pitchFamily="34" charset="0"/>
                          <a:sym typeface="Wingdings"/>
                        </a:rPr>
                        <a:t></a:t>
                      </a:r>
                      <a: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ヒラギノ角ゴ Pro W3" charset="-128"/>
                          <a:cs typeface="Arial" panose="020B0604020202020204" pitchFamily="34" charset="0"/>
                          <a:sym typeface="Symbol" charset="2"/>
                        </a:rPr>
                        <a:t> insuficiencia renal aguda</a:t>
                      </a:r>
                    </a:p>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ヒラギノ角ゴ Pro W3" charset="-128"/>
                          <a:cs typeface="Arial" panose="020B0604020202020204" pitchFamily="34" charset="0"/>
                          <a:sym typeface="Symbol" charset="2"/>
                        </a:rPr>
                        <a:t>50% </a:t>
                      </a:r>
                      <a: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Wingdings"/>
                          <a:cs typeface="Arial" panose="020B0604020202020204" pitchFamily="34" charset="0"/>
                          <a:sym typeface="Wingdings"/>
                        </a:rPr>
                        <a:t></a:t>
                      </a:r>
                      <a: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ヒラギノ角ゴ Pro W3" charset="-128"/>
                          <a:cs typeface="Arial" panose="020B0604020202020204" pitchFamily="34" charset="0"/>
                          <a:sym typeface="Symbol" charset="2"/>
                        </a:rPr>
                        <a:t> necesidad de soporte</a:t>
                      </a:r>
                      <a:b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ヒラギノ角ゴ Pro W3" charset="-128"/>
                          <a:cs typeface="Arial" panose="020B0604020202020204" pitchFamily="34" charset="0"/>
                          <a:sym typeface="Symbol" charset="2"/>
                        </a:rPr>
                      </a:br>
                      <a: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ヒラギノ角ゴ Pro W3" charset="-128"/>
                          <a:cs typeface="Arial" panose="020B0604020202020204" pitchFamily="34" charset="0"/>
                          <a:sym typeface="Symbol" charset="2"/>
                        </a:rPr>
                        <a:t>prolongado con ventilador</a:t>
                      </a:r>
                      <a:b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ヒラギノ角ゴ Pro W3" charset="-128"/>
                          <a:cs typeface="Arial" panose="020B0604020202020204" pitchFamily="34" charset="0"/>
                          <a:sym typeface="Symbol" charset="2"/>
                        </a:rPr>
                      </a:br>
                      <a: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ヒラギノ角ゴ Pro W3" charset="-128"/>
                          <a:cs typeface="Arial" panose="020B0604020202020204" pitchFamily="34" charset="0"/>
                          <a:sym typeface="Symbol" charset="2"/>
                        </a:rPr>
                        <a:t>mecánico</a:t>
                      </a: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rgbClr val="21A1D9">
                        <a:alpha val="63000"/>
                      </a:srgbClr>
                    </a:solidFill>
                  </a:tcPr>
                </a:tc>
                <a:extLst>
                  <a:ext uri="{0D108BD9-81ED-4DB2-BD59-A6C34878D82A}">
                    <a16:rowId xmlns:a16="http://schemas.microsoft.com/office/drawing/2014/main" val="10005"/>
                  </a:ext>
                </a:extLst>
              </a:tr>
              <a:tr h="340398">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200" b="1" i="0" u="none" strike="noStrike" cap="none" normalizeH="0" baseline="0" noProof="0" dirty="0">
                          <a:ln>
                            <a:noFill/>
                          </a:ln>
                          <a:solidFill>
                            <a:schemeClr val="accent1">
                              <a:lumMod val="50000"/>
                              <a:alpha val="90000"/>
                            </a:schemeClr>
                          </a:solidFill>
                          <a:effectLst/>
                          <a:latin typeface="Arial" charset="0"/>
                          <a:ea typeface="ヒラギノ角ゴ Pro W3" charset="-128"/>
                          <a:cs typeface="ヒラギノ角ゴ Pro W3" charset="-128"/>
                        </a:rPr>
                        <a:t>Van den </a:t>
                      </a:r>
                      <a:r>
                        <a:rPr kumimoji="0" lang="es-CO" sz="1200" b="1" i="0" u="none" strike="noStrike" cap="none" normalizeH="0" baseline="0" noProof="0" dirty="0" err="1">
                          <a:ln>
                            <a:noFill/>
                          </a:ln>
                          <a:solidFill>
                            <a:schemeClr val="accent1">
                              <a:lumMod val="50000"/>
                              <a:alpha val="90000"/>
                            </a:schemeClr>
                          </a:solidFill>
                          <a:effectLst/>
                          <a:latin typeface="Arial" charset="0"/>
                          <a:ea typeface="ヒラギノ角ゴ Pro W3" charset="-128"/>
                          <a:cs typeface="ヒラギノ角ゴ Pro W3" charset="-128"/>
                        </a:rPr>
                        <a:t>Berghe</a:t>
                      </a:r>
                      <a:r>
                        <a:rPr kumimoji="0" lang="es-CO" sz="1200" b="1" i="0" u="none" strike="noStrike" cap="none" normalizeH="0" baseline="0" noProof="0" dirty="0">
                          <a:ln>
                            <a:noFill/>
                          </a:ln>
                          <a:solidFill>
                            <a:schemeClr val="accent1">
                              <a:lumMod val="50000"/>
                              <a:alpha val="90000"/>
                            </a:schemeClr>
                          </a:solidFill>
                          <a:effectLst/>
                          <a:latin typeface="Arial" charset="0"/>
                          <a:ea typeface="ヒラギノ角ゴ Pro W3" charset="-128"/>
                          <a:cs typeface="ヒラギノ角ゴ Pro W3" charset="-128"/>
                        </a:rPr>
                        <a:t>, 2006</a:t>
                      </a: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chemeClr val="accent1">
                        <a:lumMod val="60000"/>
                        <a:lumOff val="40000"/>
                        <a:alpha val="27000"/>
                      </a:schemeClr>
                    </a:solid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200" b="1" i="0" u="none" strike="noStrike" cap="none" normalizeH="0" baseline="0" noProof="0" dirty="0">
                          <a:ln>
                            <a:noFill/>
                          </a:ln>
                          <a:solidFill>
                            <a:schemeClr val="accent1">
                              <a:lumMod val="50000"/>
                              <a:alpha val="90000"/>
                            </a:schemeClr>
                          </a:solidFill>
                          <a:effectLst/>
                          <a:latin typeface="Arial" charset="0"/>
                          <a:ea typeface="ヒラギノ角ゴ Pro W3" charset="-128"/>
                          <a:cs typeface="ヒラギノ角ゴ Pro W3" charset="-128"/>
                        </a:rPr>
                        <a:t>Médico UCI</a:t>
                      </a: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chemeClr val="accent1">
                        <a:lumMod val="60000"/>
                        <a:lumOff val="40000"/>
                        <a:alpha val="27000"/>
                      </a:schemeClr>
                    </a:solid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200" b="1" i="0" u="none" strike="noStrike" cap="none" normalizeH="0" baseline="0" noProof="0" dirty="0">
                          <a:ln>
                            <a:noFill/>
                          </a:ln>
                          <a:solidFill>
                            <a:schemeClr val="accent1">
                              <a:lumMod val="50000"/>
                              <a:alpha val="90000"/>
                            </a:schemeClr>
                          </a:solidFill>
                          <a:effectLst/>
                          <a:latin typeface="Arial" charset="0"/>
                          <a:ea typeface="ヒラギノ角ゴ Pro W3" charset="-128"/>
                          <a:cs typeface="ヒラギノ角ゴ Pro W3" charset="-128"/>
                        </a:rPr>
                        <a:t>Mixta UMCI</a:t>
                      </a: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chemeClr val="accent1">
                        <a:lumMod val="60000"/>
                        <a:lumOff val="40000"/>
                        <a:alpha val="27000"/>
                      </a:schemeClr>
                    </a:solid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ヒラギノ角ゴ Pro W3" charset="-128"/>
                          <a:cs typeface="Arial" panose="020B0604020202020204" pitchFamily="34" charset="0"/>
                          <a:sym typeface="Symbol" charset="2"/>
                        </a:rPr>
                        <a:t>Sin diferencia</a:t>
                      </a: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rgbClr val="21A1D9">
                        <a:alpha val="63000"/>
                      </a:srgbClr>
                    </a:solidFill>
                  </a:tcPr>
                </a:tc>
                <a:extLst>
                  <a:ext uri="{0D108BD9-81ED-4DB2-BD59-A6C34878D82A}">
                    <a16:rowId xmlns:a16="http://schemas.microsoft.com/office/drawing/2014/main" val="10006"/>
                  </a:ext>
                </a:extLst>
              </a:tr>
              <a:tr h="496388">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200" b="1" i="0" u="none" strike="noStrike" cap="none" normalizeH="0" baseline="0" noProof="0" dirty="0">
                          <a:ln>
                            <a:noFill/>
                          </a:ln>
                          <a:solidFill>
                            <a:schemeClr val="accent1">
                              <a:lumMod val="50000"/>
                              <a:alpha val="90000"/>
                            </a:schemeClr>
                          </a:solidFill>
                          <a:effectLst/>
                          <a:latin typeface="Arial" charset="0"/>
                          <a:ea typeface="ヒラギノ角ゴ Pro W3" charset="-128"/>
                          <a:cs typeface="ヒラギノ角ゴ Pro W3" charset="-128"/>
                        </a:rPr>
                        <a:t>Lazar, 2004</a:t>
                      </a: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chemeClr val="accent1">
                        <a:lumMod val="60000"/>
                        <a:lumOff val="40000"/>
                        <a:alpha val="27000"/>
                      </a:schemeClr>
                    </a:solid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200" b="1" i="0" u="none" strike="noStrike" cap="none" normalizeH="0" baseline="0" noProof="0" dirty="0" err="1">
                          <a:ln>
                            <a:noFill/>
                          </a:ln>
                          <a:solidFill>
                            <a:schemeClr val="accent1">
                              <a:lumMod val="50000"/>
                              <a:alpha val="90000"/>
                            </a:schemeClr>
                          </a:solidFill>
                          <a:effectLst/>
                          <a:latin typeface="Arial" charset="0"/>
                          <a:ea typeface="ヒラギノ角ゴ Pro W3" charset="-128"/>
                          <a:cs typeface="ヒラギノ角ゴ Pro W3" charset="-128"/>
                        </a:rPr>
                        <a:t>Cx</a:t>
                      </a:r>
                      <a:r>
                        <a:rPr kumimoji="0" lang="es-CO" sz="1200" b="1" i="0" u="none" strike="noStrike" cap="none" normalizeH="0" baseline="0" noProof="0" dirty="0">
                          <a:ln>
                            <a:noFill/>
                          </a:ln>
                          <a:solidFill>
                            <a:schemeClr val="accent1">
                              <a:lumMod val="50000"/>
                              <a:alpha val="90000"/>
                            </a:schemeClr>
                          </a:solidFill>
                          <a:effectLst/>
                          <a:latin typeface="Arial" charset="0"/>
                          <a:ea typeface="ヒラギノ角ゴ Pro W3" charset="-128"/>
                          <a:cs typeface="ヒラギノ角ゴ Pro W3" charset="-128"/>
                        </a:rPr>
                        <a:t> y UCI</a:t>
                      </a: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chemeClr val="accent1">
                        <a:lumMod val="60000"/>
                        <a:lumOff val="40000"/>
                        <a:alpha val="27000"/>
                      </a:schemeClr>
                    </a:solid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200" b="1" i="0" u="none" strike="noStrike" cap="none" normalizeH="0" baseline="0" noProof="0" dirty="0">
                          <a:ln>
                            <a:noFill/>
                          </a:ln>
                          <a:solidFill>
                            <a:schemeClr val="accent1">
                              <a:lumMod val="50000"/>
                              <a:alpha val="90000"/>
                            </a:schemeClr>
                          </a:solidFill>
                          <a:effectLst/>
                          <a:latin typeface="Arial" charset="0"/>
                          <a:ea typeface="ヒラギノ角ゴ Pro W3" charset="-128"/>
                          <a:cs typeface="ヒラギノ角ゴ Pro W3" charset="-128"/>
                        </a:rPr>
                        <a:t>CBC y DM</a:t>
                      </a: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chemeClr val="accent1">
                        <a:lumMod val="60000"/>
                        <a:lumOff val="40000"/>
                        <a:alpha val="27000"/>
                      </a:schemeClr>
                    </a:solidFill>
                  </a:tcPr>
                </a:tc>
                <a:tc>
                  <a:txBody>
                    <a:bodyPr/>
                    <a:lstStyle/>
                    <a:p>
                      <a:pPr marL="0" marR="0" lvl="0" indent="0" algn="ctr" defTabSz="914400" rtl="0" eaLnBrk="1" fontAlgn="base" latinLnBrk="0" hangingPunct="1">
                        <a:lnSpc>
                          <a:spcPct val="90000"/>
                        </a:lnSpc>
                        <a:spcBef>
                          <a:spcPct val="25000"/>
                        </a:spcBef>
                        <a:spcAft>
                          <a:spcPct val="0"/>
                        </a:spcAft>
                        <a:buClrTx/>
                        <a:buSzTx/>
                        <a:buFont typeface="Wingdings" charset="2"/>
                        <a:buNone/>
                        <a:tabLst/>
                      </a:pPr>
                      <a: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ヒラギノ角ゴ Pro W3" charset="-128"/>
                          <a:cs typeface="Arial" panose="020B0604020202020204" pitchFamily="34" charset="0"/>
                        </a:rPr>
                        <a:t>60% </a:t>
                      </a:r>
                      <a: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Wingdings"/>
                          <a:cs typeface="Arial" panose="020B0604020202020204" pitchFamily="34" charset="0"/>
                          <a:sym typeface="Wingdings"/>
                        </a:rPr>
                        <a:t></a:t>
                      </a:r>
                      <a:r>
                        <a:rPr kumimoji="0" lang="es-CO" sz="1200" b="1" i="0" u="none" strike="noStrike" cap="none" normalizeH="0" baseline="0" noProof="0" dirty="0">
                          <a:ln>
                            <a:noFill/>
                          </a:ln>
                          <a:solidFill>
                            <a:schemeClr val="accent1">
                              <a:lumMod val="20000"/>
                              <a:lumOff val="80000"/>
                            </a:schemeClr>
                          </a:solidFill>
                          <a:effectLst/>
                          <a:latin typeface="Arial" panose="020B0604020202020204" pitchFamily="34" charset="0"/>
                          <a:ea typeface="ヒラギノ角ゴ Pro W3" charset="-128"/>
                          <a:cs typeface="Arial" panose="020B0604020202020204" pitchFamily="34" charset="0"/>
                          <a:sym typeface="Symbol" charset="2"/>
                        </a:rPr>
                        <a:t> fibrilación auricular  posoperatoria, supervivencia de 2 años</a:t>
                      </a:r>
                    </a:p>
                  </a:txBody>
                  <a:tcPr marL="0" marR="0" marT="0" marB="0"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rgbClr val="21A1D9">
                        <a:alpha val="63000"/>
                      </a:srgbClr>
                    </a:solidFill>
                  </a:tcPr>
                </a:tc>
                <a:extLst>
                  <a:ext uri="{0D108BD9-81ED-4DB2-BD59-A6C34878D82A}">
                    <a16:rowId xmlns:a16="http://schemas.microsoft.com/office/drawing/2014/main" val="10007"/>
                  </a:ext>
                </a:extLst>
              </a:tr>
            </a:tbl>
          </a:graphicData>
        </a:graphic>
      </p:graphicFrame>
      <p:sp>
        <p:nvSpPr>
          <p:cNvPr id="12" name="Text Box 72"/>
          <p:cNvSpPr txBox="1">
            <a:spLocks noChangeArrowheads="1"/>
          </p:cNvSpPr>
          <p:nvPr/>
        </p:nvSpPr>
        <p:spPr bwMode="auto">
          <a:xfrm>
            <a:off x="0" y="6119930"/>
            <a:ext cx="7315200" cy="246221"/>
          </a:xfrm>
          <a:prstGeom prst="rect">
            <a:avLst/>
          </a:prstGeom>
          <a:noFill/>
          <a:ln w="9525">
            <a:noFill/>
            <a:miter lim="800000"/>
            <a:headEnd/>
            <a:tailEnd/>
          </a:ln>
        </p:spPr>
        <p:txBody>
          <a:bodyPr wrap="square">
            <a:prstTxWarp prst="textNoShape">
              <a:avLst/>
            </a:prstTxWarp>
            <a:spAutoFit/>
          </a:bodyPr>
          <a:lstStyle/>
          <a:p>
            <a:pPr lvl="4">
              <a:spcBef>
                <a:spcPct val="50000"/>
              </a:spcBef>
              <a:spcAft>
                <a:spcPct val="50000"/>
              </a:spcAft>
            </a:pPr>
            <a:r>
              <a:rPr lang="en-US" sz="1000" i="1" dirty="0" err="1">
                <a:solidFill>
                  <a:schemeClr val="accent1">
                    <a:lumMod val="75000"/>
                  </a:schemeClr>
                </a:solidFill>
                <a:latin typeface="Arial"/>
                <a:cs typeface="Arial"/>
              </a:rPr>
              <a:t>Kitabchi</a:t>
            </a:r>
            <a:r>
              <a:rPr lang="en-US" sz="1000" i="1" dirty="0">
                <a:solidFill>
                  <a:schemeClr val="accent1">
                    <a:lumMod val="75000"/>
                  </a:schemeClr>
                </a:solidFill>
                <a:latin typeface="Arial"/>
                <a:cs typeface="Arial"/>
              </a:rPr>
              <a:t> AE, et al. Metabolism 2008;57:116-120</a:t>
            </a:r>
            <a:r>
              <a:rPr lang="en-US" sz="1000" dirty="0">
                <a:solidFill>
                  <a:srgbClr val="595959"/>
                </a:solidFill>
                <a:latin typeface="Arial"/>
                <a:cs typeface="Arial"/>
              </a:rPr>
              <a:t>.</a:t>
            </a:r>
          </a:p>
        </p:txBody>
      </p:sp>
      <p:sp>
        <p:nvSpPr>
          <p:cNvPr id="13" name="Title 3"/>
          <p:cNvSpPr txBox="1">
            <a:spLocks/>
          </p:cNvSpPr>
          <p:nvPr/>
        </p:nvSpPr>
        <p:spPr bwMode="auto">
          <a:xfrm>
            <a:off x="1524000" y="140680"/>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defRPr/>
            </a:pPr>
            <a:r>
              <a:rPr lang="es-CO" sz="3200" b="1" dirty="0">
                <a:solidFill>
                  <a:srgbClr val="1D67B4"/>
                </a:solidFill>
                <a:latin typeface="Arial" panose="020B0604020202020204" pitchFamily="34" charset="0"/>
                <a:ea typeface="ＭＳ Ｐゴシック" charset="-128"/>
                <a:cs typeface="Arial" panose="020B0604020202020204" pitchFamily="34" charset="0"/>
              </a:rPr>
              <a:t>El control glicémico ayuda a mejorar resultados del paciente en la UCI</a:t>
            </a:r>
          </a:p>
        </p:txBody>
      </p:sp>
      <p:sp>
        <p:nvSpPr>
          <p:cNvPr id="14" name="TextBox 13"/>
          <p:cNvSpPr txBox="1"/>
          <p:nvPr/>
        </p:nvSpPr>
        <p:spPr>
          <a:xfrm>
            <a:off x="3098133" y="5677315"/>
            <a:ext cx="3575383" cy="400110"/>
          </a:xfrm>
          <a:prstGeom prst="rect">
            <a:avLst/>
          </a:prstGeom>
          <a:noFill/>
        </p:spPr>
        <p:txBody>
          <a:bodyPr wrap="square" rtlCol="0">
            <a:spAutoFit/>
          </a:bodyPr>
          <a:lstStyle/>
          <a:p>
            <a:r>
              <a:rPr lang="es-CO" sz="1000" dirty="0">
                <a:solidFill>
                  <a:srgbClr val="1D67B4"/>
                </a:solidFill>
                <a:latin typeface="Arial" panose="020B0604020202020204" pitchFamily="34" charset="0"/>
                <a:cs typeface="Arial" panose="020B0604020202020204" pitchFamily="34" charset="0"/>
              </a:rPr>
              <a:t>UCI=    unidad de cuidados intensivos,</a:t>
            </a:r>
          </a:p>
          <a:p>
            <a:r>
              <a:rPr lang="es-CO" sz="1000" dirty="0">
                <a:solidFill>
                  <a:srgbClr val="1D67B4"/>
                </a:solidFill>
                <a:latin typeface="Arial" panose="020B0604020202020204" pitchFamily="34" charset="0"/>
                <a:cs typeface="Arial" panose="020B0604020202020204" pitchFamily="34" charset="0"/>
              </a:rPr>
              <a:t>DM=     diabetes mellitus, CBC=cirugía de baipás coronario</a:t>
            </a:r>
          </a:p>
        </p:txBody>
      </p:sp>
      <p:sp>
        <p:nvSpPr>
          <p:cNvPr id="2" name="Rectángulo 1">
            <a:extLst>
              <a:ext uri="{FF2B5EF4-FFF2-40B4-BE49-F238E27FC236}">
                <a16:creationId xmlns:a16="http://schemas.microsoft.com/office/drawing/2014/main" id="{120D8D37-85D1-014F-96D6-D0E19C15DBBD}"/>
              </a:ext>
            </a:extLst>
          </p:cNvPr>
          <p:cNvSpPr/>
          <p:nvPr/>
        </p:nvSpPr>
        <p:spPr>
          <a:xfrm>
            <a:off x="6657473" y="5673784"/>
            <a:ext cx="3031959" cy="400110"/>
          </a:xfrm>
          <a:prstGeom prst="rect">
            <a:avLst/>
          </a:prstGeom>
        </p:spPr>
        <p:txBody>
          <a:bodyPr wrap="square">
            <a:spAutoFit/>
          </a:bodyPr>
          <a:lstStyle/>
          <a:p>
            <a:r>
              <a:rPr lang="es-CO" sz="1000" dirty="0">
                <a:solidFill>
                  <a:srgbClr val="1D67B4"/>
                </a:solidFill>
                <a:latin typeface="Arial" panose="020B0604020202020204" pitchFamily="34" charset="0"/>
                <a:cs typeface="Arial" panose="020B0604020202020204" pitchFamily="34" charset="0"/>
              </a:rPr>
              <a:t>UMCI= unidad móvil de cuidados intensivos,</a:t>
            </a:r>
          </a:p>
          <a:p>
            <a:r>
              <a:rPr lang="es-CO" sz="1000" dirty="0">
                <a:solidFill>
                  <a:srgbClr val="1D67B4"/>
                </a:solidFill>
                <a:latin typeface="Arial" panose="020B0604020202020204" pitchFamily="34" charset="0"/>
                <a:cs typeface="Arial" panose="020B0604020202020204" pitchFamily="34" charset="0"/>
              </a:rPr>
              <a:t>UCIC= unidad de cuidados intensivos coronarios</a:t>
            </a:r>
          </a:p>
        </p:txBody>
      </p:sp>
    </p:spTree>
    <p:extLst>
      <p:ext uri="{BB962C8B-B14F-4D97-AF65-F5344CB8AC3E}">
        <p14:creationId xmlns:p14="http://schemas.microsoft.com/office/powerpoint/2010/main" val="24968208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txBox="1">
            <a:spLocks noChangeArrowheads="1"/>
          </p:cNvSpPr>
          <p:nvPr/>
        </p:nvSpPr>
        <p:spPr bwMode="auto">
          <a:xfrm>
            <a:off x="2286000" y="609600"/>
            <a:ext cx="6934200" cy="839180"/>
          </a:xfrm>
          <a:prstGeom prst="rect">
            <a:avLst/>
          </a:prstGeom>
          <a:noFill/>
          <a:ln w="9525">
            <a:noFill/>
            <a:miter lim="800000"/>
            <a:headEnd/>
            <a:tailEnd/>
          </a:ln>
        </p:spPr>
        <p:txBody>
          <a:bodyPr>
            <a:prstTxWarp prst="textNoShape">
              <a:avLst/>
            </a:prstTxWarp>
          </a:bodyPr>
          <a:lstStyle/>
          <a:p>
            <a:pPr marL="469900" indent="-469900">
              <a:lnSpc>
                <a:spcPct val="80000"/>
              </a:lnSpc>
              <a:spcBef>
                <a:spcPct val="20000"/>
              </a:spcBef>
              <a:buClr>
                <a:schemeClr val="accent2"/>
              </a:buClr>
            </a:pPr>
            <a:endParaRPr lang="en-US">
              <a:latin typeface="Arial" charset="0"/>
            </a:endParaRPr>
          </a:p>
        </p:txBody>
      </p:sp>
      <p:sp>
        <p:nvSpPr>
          <p:cNvPr id="32" name="Title 7"/>
          <p:cNvSpPr txBox="1">
            <a:spLocks/>
          </p:cNvSpPr>
          <p:nvPr/>
        </p:nvSpPr>
        <p:spPr bwMode="auto">
          <a:xfrm>
            <a:off x="1705711" y="228600"/>
            <a:ext cx="8809892"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0" indent="0" algn="l" rtl="0" eaLnBrk="0" fontAlgn="base" hangingPunct="0">
              <a:spcBef>
                <a:spcPct val="0"/>
              </a:spcBef>
              <a:spcAft>
                <a:spcPct val="0"/>
              </a:spcAft>
              <a:tabLst/>
              <a:defRPr sz="3600" kern="1200">
                <a:solidFill>
                  <a:srgbClr val="1D67B4"/>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1"/>
                </a:solidFill>
                <a:latin typeface="Arial" pitchFamily="-60" charset="0"/>
                <a:ea typeface="ＭＳ Ｐゴシック" charset="-128"/>
                <a:cs typeface="ＭＳ Ｐゴシック" charset="-128"/>
              </a:defRPr>
            </a:lvl2pPr>
            <a:lvl3pPr algn="ctr" rtl="0" eaLnBrk="0" fontAlgn="base" hangingPunct="0">
              <a:spcBef>
                <a:spcPct val="0"/>
              </a:spcBef>
              <a:spcAft>
                <a:spcPct val="0"/>
              </a:spcAft>
              <a:defRPr sz="4400">
                <a:solidFill>
                  <a:schemeClr val="tx1"/>
                </a:solidFill>
                <a:latin typeface="Arial" pitchFamily="-60" charset="0"/>
                <a:ea typeface="ＭＳ Ｐゴシック" charset="-128"/>
                <a:cs typeface="ＭＳ Ｐゴシック" charset="-128"/>
              </a:defRPr>
            </a:lvl3pPr>
            <a:lvl4pPr algn="ctr" rtl="0" eaLnBrk="0" fontAlgn="base" hangingPunct="0">
              <a:spcBef>
                <a:spcPct val="0"/>
              </a:spcBef>
              <a:spcAft>
                <a:spcPct val="0"/>
              </a:spcAft>
              <a:defRPr sz="4400">
                <a:solidFill>
                  <a:schemeClr val="tx1"/>
                </a:solidFill>
                <a:latin typeface="Arial" pitchFamily="-60" charset="0"/>
                <a:ea typeface="ＭＳ Ｐゴシック" charset="-128"/>
                <a:cs typeface="ＭＳ Ｐゴシック" charset="-128"/>
              </a:defRPr>
            </a:lvl4pPr>
            <a:lvl5pPr algn="ctr" rtl="0" eaLnBrk="0" fontAlgn="base" hangingPunct="0">
              <a:spcBef>
                <a:spcPct val="0"/>
              </a:spcBef>
              <a:spcAft>
                <a:spcPct val="0"/>
              </a:spcAft>
              <a:defRPr sz="4400">
                <a:solidFill>
                  <a:schemeClr val="tx1"/>
                </a:solidFill>
                <a:latin typeface="Arial" pitchFamily="-60" charset="0"/>
                <a:ea typeface="ＭＳ Ｐゴシック" charset="-128"/>
                <a:cs typeface="ＭＳ Ｐゴシック"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ctr"/>
            <a:r>
              <a:rPr lang="es-CO" sz="2800" b="1" dirty="0">
                <a:latin typeface="Arial" panose="020B0604020202020204" pitchFamily="34" charset="0"/>
                <a:cs typeface="Arial" panose="020B0604020202020204" pitchFamily="34" charset="0"/>
              </a:rPr>
              <a:t>Efecto de una fórmula específica para diabetes sobre la variabilidad glicémica de pacientes alimentados por sonda</a:t>
            </a:r>
          </a:p>
        </p:txBody>
      </p:sp>
      <p:sp>
        <p:nvSpPr>
          <p:cNvPr id="18" name="TextBox 17"/>
          <p:cNvSpPr txBox="1"/>
          <p:nvPr/>
        </p:nvSpPr>
        <p:spPr>
          <a:xfrm rot="16200000">
            <a:off x="1619815" y="3252390"/>
            <a:ext cx="2286000" cy="400110"/>
          </a:xfrm>
          <a:prstGeom prst="rect">
            <a:avLst/>
          </a:prstGeom>
          <a:noFill/>
        </p:spPr>
        <p:txBody>
          <a:bodyPr wrap="square" rtlCol="0">
            <a:spAutoFit/>
          </a:bodyPr>
          <a:lstStyle/>
          <a:p>
            <a:pPr algn="ctr"/>
            <a:r>
              <a:rPr lang="en-US" sz="2000" dirty="0" err="1">
                <a:solidFill>
                  <a:srgbClr val="1969B5"/>
                </a:solidFill>
              </a:rPr>
              <a:t>Glucosa</a:t>
            </a:r>
            <a:r>
              <a:rPr lang="en-US" sz="2000" dirty="0">
                <a:solidFill>
                  <a:srgbClr val="1969B5"/>
                </a:solidFill>
              </a:rPr>
              <a:t>, mg/</a:t>
            </a:r>
            <a:r>
              <a:rPr lang="en-US" sz="2000" dirty="0" err="1">
                <a:solidFill>
                  <a:srgbClr val="1969B5"/>
                </a:solidFill>
              </a:rPr>
              <a:t>dL</a:t>
            </a:r>
            <a:endParaRPr lang="es-ES_tradnl" sz="2000" dirty="0">
              <a:solidFill>
                <a:srgbClr val="1969B5"/>
              </a:solidFill>
            </a:endParaRPr>
          </a:p>
        </p:txBody>
      </p:sp>
      <p:sp>
        <p:nvSpPr>
          <p:cNvPr id="19" name="TextBox 18"/>
          <p:cNvSpPr txBox="1"/>
          <p:nvPr/>
        </p:nvSpPr>
        <p:spPr>
          <a:xfrm>
            <a:off x="4109788" y="5586046"/>
            <a:ext cx="5667375" cy="461665"/>
          </a:xfrm>
          <a:prstGeom prst="rect">
            <a:avLst/>
          </a:prstGeom>
          <a:noFill/>
        </p:spPr>
        <p:txBody>
          <a:bodyPr wrap="square" rtlCol="0">
            <a:spAutoFit/>
          </a:bodyPr>
          <a:lstStyle/>
          <a:p>
            <a:r>
              <a:rPr lang="es-CO" sz="1200" dirty="0">
                <a:solidFill>
                  <a:srgbClr val="1D67B4"/>
                </a:solidFill>
              </a:rPr>
              <a:t>FEAS = Fórmula Estándar de Alimentación por Sonda</a:t>
            </a:r>
            <a:br>
              <a:rPr lang="es-CO" sz="1200" dirty="0">
                <a:solidFill>
                  <a:srgbClr val="1D67B4"/>
                </a:solidFill>
              </a:rPr>
            </a:br>
            <a:r>
              <a:rPr lang="es-CO" sz="1200" dirty="0">
                <a:solidFill>
                  <a:srgbClr val="1D67B4"/>
                </a:solidFill>
              </a:rPr>
              <a:t>FED =   Fórmula Específica para una Enfermedad</a:t>
            </a:r>
          </a:p>
        </p:txBody>
      </p:sp>
      <p:sp>
        <p:nvSpPr>
          <p:cNvPr id="20" name="TextBox 19"/>
          <p:cNvSpPr txBox="1"/>
          <p:nvPr/>
        </p:nvSpPr>
        <p:spPr>
          <a:xfrm>
            <a:off x="2562759" y="6118940"/>
            <a:ext cx="4554538" cy="400110"/>
          </a:xfrm>
          <a:prstGeom prst="rect">
            <a:avLst/>
          </a:prstGeom>
          <a:noFill/>
        </p:spPr>
        <p:txBody>
          <a:bodyPr wrap="square" rtlCol="0">
            <a:spAutoFit/>
          </a:bodyPr>
          <a:lstStyle/>
          <a:p>
            <a:r>
              <a:rPr lang="en-US" sz="1000" i="1" dirty="0" err="1">
                <a:solidFill>
                  <a:schemeClr val="accent1">
                    <a:lumMod val="75000"/>
                  </a:schemeClr>
                </a:solidFill>
                <a:latin typeface="Arial"/>
                <a:cs typeface="Arial"/>
              </a:rPr>
              <a:t>Kitabchi</a:t>
            </a:r>
            <a:r>
              <a:rPr lang="en-US" sz="1000" i="1" dirty="0">
                <a:solidFill>
                  <a:schemeClr val="accent1">
                    <a:lumMod val="75000"/>
                  </a:schemeClr>
                </a:solidFill>
                <a:latin typeface="Arial"/>
                <a:cs typeface="Arial"/>
              </a:rPr>
              <a:t> AE, et al. Metabolism 2008;57:116-120.</a:t>
            </a:r>
          </a:p>
          <a:p>
            <a:endParaRPr lang="es-ES_tradnl" sz="1000" dirty="0"/>
          </a:p>
        </p:txBody>
      </p:sp>
      <p:pic>
        <p:nvPicPr>
          <p:cNvPr id="8" name="Picture 7" descr="GRAFIT2.psd"/>
          <p:cNvPicPr>
            <a:picLocks noChangeAspect="1"/>
          </p:cNvPicPr>
          <p:nvPr/>
        </p:nvPicPr>
        <p:blipFill>
          <a:blip r:embed="rId3"/>
          <a:stretch>
            <a:fillRect/>
          </a:stretch>
        </p:blipFill>
        <p:spPr>
          <a:xfrm>
            <a:off x="3165224" y="1699846"/>
            <a:ext cx="5881288" cy="3850141"/>
          </a:xfrm>
          <a:prstGeom prst="rect">
            <a:avLst/>
          </a:prstGeom>
        </p:spPr>
      </p:pic>
    </p:spTree>
    <p:extLst>
      <p:ext uri="{BB962C8B-B14F-4D97-AF65-F5344CB8AC3E}">
        <p14:creationId xmlns:p14="http://schemas.microsoft.com/office/powerpoint/2010/main" val="127857517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p:cNvGraphicFramePr/>
          <p:nvPr>
            <p:extLst>
              <p:ext uri="{D42A27DB-BD31-4B8C-83A1-F6EECF244321}">
                <p14:modId xmlns:p14="http://schemas.microsoft.com/office/powerpoint/2010/main" val="188196772"/>
              </p:ext>
            </p:extLst>
          </p:nvPr>
        </p:nvGraphicFramePr>
        <p:xfrm>
          <a:off x="1828801" y="2220914"/>
          <a:ext cx="3078163" cy="2960687"/>
        </p:xfrm>
        <a:graphic>
          <a:graphicData uri="http://schemas.openxmlformats.org/drawingml/2006/chart">
            <c:chart xmlns:c="http://schemas.openxmlformats.org/drawingml/2006/chart" xmlns:r="http://schemas.openxmlformats.org/officeDocument/2006/relationships" r:id="rId3"/>
          </a:graphicData>
        </a:graphic>
      </p:graphicFrame>
      <p:sp>
        <p:nvSpPr>
          <p:cNvPr id="1030" name="Text Box 10"/>
          <p:cNvSpPr txBox="1">
            <a:spLocks noChangeArrowheads="1"/>
          </p:cNvSpPr>
          <p:nvPr/>
        </p:nvSpPr>
        <p:spPr bwMode="auto">
          <a:xfrm>
            <a:off x="1866900" y="5862678"/>
            <a:ext cx="7162800" cy="246221"/>
          </a:xfrm>
          <a:prstGeom prst="rect">
            <a:avLst/>
          </a:prstGeom>
          <a:noFill/>
          <a:ln w="9525">
            <a:noFill/>
            <a:miter lim="800000"/>
            <a:headEnd/>
            <a:tailEnd/>
          </a:ln>
        </p:spPr>
        <p:txBody>
          <a:bodyPr wrap="square">
            <a:prstTxWarp prst="textNoShape">
              <a:avLst/>
            </a:prstTxWarp>
            <a:spAutoFit/>
          </a:bodyPr>
          <a:lstStyle/>
          <a:p>
            <a:r>
              <a:rPr lang="en-US" sz="1000" i="1" dirty="0" err="1">
                <a:solidFill>
                  <a:schemeClr val="accent1">
                    <a:lumMod val="75000"/>
                  </a:schemeClr>
                </a:solidFill>
                <a:latin typeface="Arial"/>
                <a:cs typeface="Arial"/>
              </a:rPr>
              <a:t>Alish</a:t>
            </a:r>
            <a:r>
              <a:rPr lang="en-US" sz="1000" i="1" dirty="0">
                <a:solidFill>
                  <a:schemeClr val="accent1">
                    <a:lumMod val="75000"/>
                  </a:schemeClr>
                </a:solidFill>
                <a:latin typeface="Arial"/>
                <a:cs typeface="Arial"/>
              </a:rPr>
              <a:t> CJ, et al. Diabetes </a:t>
            </a:r>
            <a:r>
              <a:rPr lang="en-US" sz="1000" i="1" dirty="0" err="1">
                <a:solidFill>
                  <a:schemeClr val="accent1">
                    <a:lumMod val="75000"/>
                  </a:schemeClr>
                </a:solidFill>
                <a:latin typeface="Arial"/>
                <a:cs typeface="Arial"/>
              </a:rPr>
              <a:t>Technol</a:t>
            </a:r>
            <a:r>
              <a:rPr lang="en-US" sz="1000" i="1" dirty="0">
                <a:solidFill>
                  <a:schemeClr val="accent1">
                    <a:lumMod val="75000"/>
                  </a:schemeClr>
                </a:solidFill>
                <a:latin typeface="Arial"/>
                <a:cs typeface="Arial"/>
              </a:rPr>
              <a:t> </a:t>
            </a:r>
            <a:r>
              <a:rPr lang="en-US" sz="1000" i="1" dirty="0" err="1">
                <a:solidFill>
                  <a:schemeClr val="accent1">
                    <a:lumMod val="75000"/>
                  </a:schemeClr>
                </a:solidFill>
                <a:latin typeface="Arial"/>
                <a:cs typeface="Arial"/>
              </a:rPr>
              <a:t>Ther</a:t>
            </a:r>
            <a:r>
              <a:rPr lang="en-US" sz="1000" i="1" dirty="0">
                <a:solidFill>
                  <a:schemeClr val="accent1">
                    <a:lumMod val="75000"/>
                  </a:schemeClr>
                </a:solidFill>
                <a:latin typeface="Arial"/>
                <a:cs typeface="Arial"/>
              </a:rPr>
              <a:t> 2010;12:419-425. </a:t>
            </a:r>
          </a:p>
        </p:txBody>
      </p:sp>
      <p:sp>
        <p:nvSpPr>
          <p:cNvPr id="14" name="Title 3"/>
          <p:cNvSpPr txBox="1">
            <a:spLocks/>
          </p:cNvSpPr>
          <p:nvPr/>
        </p:nvSpPr>
        <p:spPr bwMode="auto">
          <a:xfrm>
            <a:off x="1600200" y="8445"/>
            <a:ext cx="8991600" cy="1524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s-CO" sz="3200" b="1" dirty="0">
                <a:solidFill>
                  <a:srgbClr val="1D67B4"/>
                </a:solidFill>
                <a:latin typeface="Arial" panose="020B0604020202020204" pitchFamily="34" charset="0"/>
                <a:cs typeface="Arial" panose="020B0604020202020204" pitchFamily="34" charset="0"/>
              </a:rPr>
              <a:t>Efectos de las fórmulas específicas para</a:t>
            </a:r>
          </a:p>
          <a:p>
            <a:pPr algn="ctr"/>
            <a:r>
              <a:rPr lang="es-CO" sz="3200" b="1" dirty="0">
                <a:solidFill>
                  <a:srgbClr val="1D67B4"/>
                </a:solidFill>
                <a:latin typeface="Arial" panose="020B0604020202020204" pitchFamily="34" charset="0"/>
                <a:cs typeface="Arial" panose="020B0604020202020204" pitchFamily="34" charset="0"/>
              </a:rPr>
              <a:t>diabetes en glucosa e insulina promedio</a:t>
            </a:r>
            <a:endParaRPr lang="es-CO" sz="3200" b="1" dirty="0">
              <a:solidFill>
                <a:srgbClr val="1D67B4"/>
              </a:solidFill>
              <a:latin typeface="Arial" panose="020B0604020202020204" pitchFamily="34" charset="0"/>
              <a:ea typeface="ＭＳ Ｐゴシック" charset="-128"/>
              <a:cs typeface="Arial" panose="020B0604020202020204" pitchFamily="34" charset="0"/>
            </a:endParaRPr>
          </a:p>
        </p:txBody>
      </p:sp>
      <p:sp>
        <p:nvSpPr>
          <p:cNvPr id="17" name="Text Box 6"/>
          <p:cNvSpPr txBox="1">
            <a:spLocks noChangeArrowheads="1"/>
          </p:cNvSpPr>
          <p:nvPr/>
        </p:nvSpPr>
        <p:spPr bwMode="auto">
          <a:xfrm>
            <a:off x="1935164" y="1600201"/>
            <a:ext cx="3286125" cy="646331"/>
          </a:xfrm>
          <a:prstGeom prst="rect">
            <a:avLst/>
          </a:prstGeom>
          <a:noFill/>
          <a:ln w="9525">
            <a:noFill/>
            <a:miter lim="800000"/>
            <a:headEnd/>
            <a:tailEnd/>
          </a:ln>
        </p:spPr>
        <p:txBody>
          <a:bodyPr wrap="square">
            <a:prstTxWarp prst="textNoShape">
              <a:avLst/>
            </a:prstTxWarp>
            <a:spAutoFit/>
          </a:bodyPr>
          <a:lstStyle/>
          <a:p>
            <a:pPr algn="ctr"/>
            <a:r>
              <a:rPr lang="es-CO" b="1" dirty="0">
                <a:solidFill>
                  <a:srgbClr val="1969B5"/>
                </a:solidFill>
                <a:latin typeface="Arial" charset="0"/>
                <a:ea typeface="Arial" charset="0"/>
                <a:cs typeface="Arial" charset="0"/>
              </a:rPr>
              <a:t>Glucosa promedio durante</a:t>
            </a:r>
            <a:br>
              <a:rPr lang="es-CO" b="1" dirty="0">
                <a:solidFill>
                  <a:srgbClr val="1969B5"/>
                </a:solidFill>
                <a:latin typeface="Arial" charset="0"/>
                <a:ea typeface="Arial" charset="0"/>
                <a:cs typeface="Arial" charset="0"/>
              </a:rPr>
            </a:br>
            <a:r>
              <a:rPr lang="es-CO" b="1" dirty="0">
                <a:solidFill>
                  <a:srgbClr val="1969B5"/>
                </a:solidFill>
                <a:latin typeface="Arial" charset="0"/>
                <a:ea typeface="Arial" charset="0"/>
                <a:cs typeface="Arial" charset="0"/>
              </a:rPr>
              <a:t>la alimentación continua</a:t>
            </a:r>
          </a:p>
        </p:txBody>
      </p:sp>
      <p:sp>
        <p:nvSpPr>
          <p:cNvPr id="18" name="Text Box 7"/>
          <p:cNvSpPr txBox="1">
            <a:spLocks noChangeArrowheads="1"/>
          </p:cNvSpPr>
          <p:nvPr/>
        </p:nvSpPr>
        <p:spPr bwMode="auto">
          <a:xfrm>
            <a:off x="5029201" y="2459743"/>
            <a:ext cx="1304925" cy="307777"/>
          </a:xfrm>
          <a:prstGeom prst="rect">
            <a:avLst/>
          </a:prstGeom>
          <a:noFill/>
          <a:ln w="9525">
            <a:noFill/>
            <a:miter lim="800000"/>
            <a:headEnd/>
            <a:tailEnd/>
          </a:ln>
        </p:spPr>
        <p:txBody>
          <a:bodyPr wrap="square">
            <a:prstTxWarp prst="textNoShape">
              <a:avLst/>
            </a:prstTxWarp>
            <a:spAutoFit/>
          </a:bodyPr>
          <a:lstStyle/>
          <a:p>
            <a:r>
              <a:rPr lang="en-US" sz="1400" b="1" dirty="0">
                <a:solidFill>
                  <a:srgbClr val="1969B5"/>
                </a:solidFill>
              </a:rPr>
              <a:t>(</a:t>
            </a:r>
            <a:r>
              <a:rPr lang="en-US" sz="1400" b="1" i="1" dirty="0">
                <a:solidFill>
                  <a:srgbClr val="1969B5"/>
                </a:solidFill>
              </a:rPr>
              <a:t>P</a:t>
            </a:r>
            <a:r>
              <a:rPr lang="en-US" sz="1400" b="1" dirty="0">
                <a:solidFill>
                  <a:srgbClr val="1969B5"/>
                </a:solidFill>
              </a:rPr>
              <a:t>=0.024)</a:t>
            </a:r>
          </a:p>
        </p:txBody>
      </p:sp>
      <p:graphicFrame>
        <p:nvGraphicFramePr>
          <p:cNvPr id="19" name="Chart 18"/>
          <p:cNvGraphicFramePr/>
          <p:nvPr>
            <p:extLst>
              <p:ext uri="{D42A27DB-BD31-4B8C-83A1-F6EECF244321}">
                <p14:modId xmlns:p14="http://schemas.microsoft.com/office/powerpoint/2010/main" val="648527736"/>
              </p:ext>
            </p:extLst>
          </p:nvPr>
        </p:nvGraphicFramePr>
        <p:xfrm>
          <a:off x="6781800" y="2667000"/>
          <a:ext cx="2895600" cy="2971800"/>
        </p:xfrm>
        <a:graphic>
          <a:graphicData uri="http://schemas.openxmlformats.org/drawingml/2006/chart">
            <c:chart xmlns:c="http://schemas.openxmlformats.org/drawingml/2006/chart" xmlns:r="http://schemas.openxmlformats.org/officeDocument/2006/relationships" r:id="rId4"/>
          </a:graphicData>
        </a:graphic>
      </p:graphicFrame>
      <p:sp>
        <p:nvSpPr>
          <p:cNvPr id="20" name="Text Box 6"/>
          <p:cNvSpPr txBox="1">
            <a:spLocks noChangeArrowheads="1"/>
          </p:cNvSpPr>
          <p:nvPr/>
        </p:nvSpPr>
        <p:spPr bwMode="auto">
          <a:xfrm>
            <a:off x="6609551" y="1536412"/>
            <a:ext cx="3581400" cy="923330"/>
          </a:xfrm>
          <a:prstGeom prst="rect">
            <a:avLst/>
          </a:prstGeom>
          <a:noFill/>
          <a:ln w="9525">
            <a:noFill/>
            <a:miter lim="800000"/>
            <a:headEnd/>
            <a:tailEnd/>
          </a:ln>
        </p:spPr>
        <p:txBody>
          <a:bodyPr wrap="square">
            <a:prstTxWarp prst="textNoShape">
              <a:avLst/>
            </a:prstTxWarp>
            <a:spAutoFit/>
          </a:bodyPr>
          <a:lstStyle/>
          <a:p>
            <a:pPr algn="ctr"/>
            <a:r>
              <a:rPr lang="es-CO" b="1" dirty="0">
                <a:solidFill>
                  <a:srgbClr val="1969B5"/>
                </a:solidFill>
                <a:latin typeface="Arial" charset="0"/>
                <a:ea typeface="Arial" charset="0"/>
                <a:cs typeface="Arial" charset="0"/>
              </a:rPr>
              <a:t>Cambios en la dosis de insulina durante la alimentación continua</a:t>
            </a:r>
          </a:p>
        </p:txBody>
      </p:sp>
      <p:sp>
        <p:nvSpPr>
          <p:cNvPr id="21" name="Text Box 7"/>
          <p:cNvSpPr txBox="1">
            <a:spLocks noChangeArrowheads="1"/>
          </p:cNvSpPr>
          <p:nvPr/>
        </p:nvSpPr>
        <p:spPr bwMode="auto">
          <a:xfrm>
            <a:off x="9049024" y="2524194"/>
            <a:ext cx="1618976" cy="338554"/>
          </a:xfrm>
          <a:prstGeom prst="rect">
            <a:avLst/>
          </a:prstGeom>
          <a:noFill/>
          <a:ln w="9525">
            <a:noFill/>
            <a:miter lim="800000"/>
            <a:headEnd/>
            <a:tailEnd/>
          </a:ln>
        </p:spPr>
        <p:txBody>
          <a:bodyPr wrap="square">
            <a:prstTxWarp prst="textNoShape">
              <a:avLst/>
            </a:prstTxWarp>
            <a:spAutoFit/>
          </a:bodyPr>
          <a:lstStyle/>
          <a:p>
            <a:r>
              <a:rPr lang="en-US" sz="1400" b="1" dirty="0">
                <a:solidFill>
                  <a:srgbClr val="1969B5"/>
                </a:solidFill>
              </a:rPr>
              <a:t>(</a:t>
            </a:r>
            <a:r>
              <a:rPr lang="en-US" sz="1400" b="1" i="1" dirty="0">
                <a:solidFill>
                  <a:srgbClr val="1969B5"/>
                </a:solidFill>
              </a:rPr>
              <a:t>P</a:t>
            </a:r>
            <a:r>
              <a:rPr lang="en-US" sz="1400" b="1" dirty="0">
                <a:solidFill>
                  <a:srgbClr val="1969B5"/>
                </a:solidFill>
              </a:rPr>
              <a:t>=0.039</a:t>
            </a:r>
            <a:r>
              <a:rPr lang="en-US" sz="1600" b="1" dirty="0">
                <a:solidFill>
                  <a:srgbClr val="1969B5"/>
                </a:solidFill>
              </a:rPr>
              <a:t>)</a:t>
            </a:r>
          </a:p>
        </p:txBody>
      </p:sp>
      <p:sp>
        <p:nvSpPr>
          <p:cNvPr id="11" name="TextBox 10"/>
          <p:cNvSpPr txBox="1"/>
          <p:nvPr/>
        </p:nvSpPr>
        <p:spPr>
          <a:xfrm>
            <a:off x="2672158" y="5039370"/>
            <a:ext cx="2057400" cy="461665"/>
          </a:xfrm>
          <a:prstGeom prst="rect">
            <a:avLst/>
          </a:prstGeom>
          <a:noFill/>
        </p:spPr>
        <p:txBody>
          <a:bodyPr wrap="square" rtlCol="0">
            <a:spAutoFit/>
          </a:bodyPr>
          <a:lstStyle/>
          <a:p>
            <a:r>
              <a:rPr lang="es-CO" sz="1200" dirty="0">
                <a:solidFill>
                  <a:srgbClr val="1969B5"/>
                </a:solidFill>
                <a:latin typeface="Arial" charset="0"/>
                <a:ea typeface="Arial" charset="0"/>
                <a:cs typeface="Arial" charset="0"/>
              </a:rPr>
              <a:t>Glucosa promedio (mg/dL)</a:t>
            </a:r>
          </a:p>
          <a:p>
            <a:endParaRPr lang="es-ES_tradnl" sz="1200" dirty="0">
              <a:solidFill>
                <a:srgbClr val="1969B5"/>
              </a:solidFill>
            </a:endParaRPr>
          </a:p>
        </p:txBody>
      </p:sp>
      <p:sp>
        <p:nvSpPr>
          <p:cNvPr id="12" name="TextBox 11"/>
          <p:cNvSpPr txBox="1"/>
          <p:nvPr/>
        </p:nvSpPr>
        <p:spPr>
          <a:xfrm>
            <a:off x="7391399" y="5402181"/>
            <a:ext cx="3068053" cy="461665"/>
          </a:xfrm>
          <a:prstGeom prst="rect">
            <a:avLst/>
          </a:prstGeom>
          <a:noFill/>
        </p:spPr>
        <p:txBody>
          <a:bodyPr wrap="square" rtlCol="0">
            <a:spAutoFit/>
          </a:bodyPr>
          <a:lstStyle/>
          <a:p>
            <a:r>
              <a:rPr lang="es-CO" sz="1200" dirty="0">
                <a:solidFill>
                  <a:srgbClr val="1969B5"/>
                </a:solidFill>
                <a:latin typeface="Arial" charset="0"/>
                <a:ea typeface="Arial" charset="0"/>
                <a:cs typeface="Arial" charset="0"/>
              </a:rPr>
              <a:t>Cambio en la insulina (Unidades/día)</a:t>
            </a:r>
          </a:p>
          <a:p>
            <a:endParaRPr lang="es-ES_tradnl" sz="1200" dirty="0">
              <a:solidFill>
                <a:srgbClr val="1969B5"/>
              </a:solidFill>
            </a:endParaRPr>
          </a:p>
        </p:txBody>
      </p:sp>
      <p:sp>
        <p:nvSpPr>
          <p:cNvPr id="15" name="TextBox 14"/>
          <p:cNvSpPr txBox="1"/>
          <p:nvPr/>
        </p:nvSpPr>
        <p:spPr>
          <a:xfrm>
            <a:off x="5562600" y="3200400"/>
            <a:ext cx="1066800" cy="1938992"/>
          </a:xfrm>
          <a:prstGeom prst="rect">
            <a:avLst/>
          </a:prstGeom>
          <a:noFill/>
        </p:spPr>
        <p:txBody>
          <a:bodyPr wrap="square" rtlCol="0">
            <a:spAutoFit/>
          </a:bodyPr>
          <a:lstStyle/>
          <a:p>
            <a:r>
              <a:rPr lang="es-CO" sz="1200" dirty="0">
                <a:solidFill>
                  <a:srgbClr val="1969B5"/>
                </a:solidFill>
                <a:latin typeface="Arial" charset="0"/>
                <a:ea typeface="Arial" charset="0"/>
                <a:cs typeface="Arial" charset="0"/>
              </a:rPr>
              <a:t>FEAS: Fórmula</a:t>
            </a:r>
          </a:p>
          <a:p>
            <a:r>
              <a:rPr lang="es-CO" sz="1200" dirty="0">
                <a:solidFill>
                  <a:srgbClr val="1969B5"/>
                </a:solidFill>
                <a:latin typeface="Arial" charset="0"/>
                <a:ea typeface="Arial" charset="0"/>
                <a:cs typeface="Arial" charset="0"/>
              </a:rPr>
              <a:t>Estándar</a:t>
            </a:r>
          </a:p>
          <a:p>
            <a:endParaRPr lang="es-CO" sz="1200" dirty="0">
              <a:solidFill>
                <a:srgbClr val="1969B5"/>
              </a:solidFill>
              <a:latin typeface="Arial" charset="0"/>
              <a:ea typeface="Arial" charset="0"/>
              <a:cs typeface="Arial" charset="0"/>
            </a:endParaRPr>
          </a:p>
          <a:p>
            <a:r>
              <a:rPr lang="es-CO" sz="1200" dirty="0">
                <a:solidFill>
                  <a:srgbClr val="1969B5"/>
                </a:solidFill>
                <a:latin typeface="Arial" charset="0"/>
                <a:ea typeface="Arial" charset="0"/>
                <a:cs typeface="Arial" charset="0"/>
              </a:rPr>
              <a:t>FED: Fórmula específica</a:t>
            </a:r>
          </a:p>
          <a:p>
            <a:r>
              <a:rPr lang="es-CO" sz="1200" dirty="0">
                <a:solidFill>
                  <a:srgbClr val="1969B5"/>
                </a:solidFill>
                <a:latin typeface="Arial" charset="0"/>
                <a:ea typeface="Arial" charset="0"/>
                <a:cs typeface="Arial" charset="0"/>
              </a:rPr>
              <a:t>para</a:t>
            </a:r>
          </a:p>
          <a:p>
            <a:r>
              <a:rPr lang="es-CO" sz="1200" dirty="0">
                <a:solidFill>
                  <a:srgbClr val="1969B5"/>
                </a:solidFill>
                <a:latin typeface="Arial" charset="0"/>
                <a:ea typeface="Arial" charset="0"/>
                <a:cs typeface="Arial" charset="0"/>
              </a:rPr>
              <a:t>diabetes</a:t>
            </a:r>
          </a:p>
          <a:p>
            <a:endParaRPr lang="es-ES_tradnl" sz="1200" dirty="0">
              <a:solidFill>
                <a:srgbClr val="1969B5"/>
              </a:solidFill>
            </a:endParaRPr>
          </a:p>
        </p:txBody>
      </p:sp>
      <p:sp>
        <p:nvSpPr>
          <p:cNvPr id="22" name="Rectangle 21"/>
          <p:cNvSpPr/>
          <p:nvPr/>
        </p:nvSpPr>
        <p:spPr>
          <a:xfrm>
            <a:off x="5334000" y="3276600"/>
            <a:ext cx="228600" cy="228600"/>
          </a:xfrm>
          <a:prstGeom prst="rect">
            <a:avLst/>
          </a:prstGeom>
          <a:solidFill>
            <a:srgbClr val="1D67B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3" name="Rectangle 22"/>
          <p:cNvSpPr/>
          <p:nvPr/>
        </p:nvSpPr>
        <p:spPr>
          <a:xfrm>
            <a:off x="5334000" y="4038600"/>
            <a:ext cx="228600" cy="228600"/>
          </a:xfrm>
          <a:prstGeom prst="rect">
            <a:avLst/>
          </a:prstGeom>
          <a:solidFill>
            <a:srgbClr val="21A1D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1827494" y="224551"/>
            <a:ext cx="8537009" cy="1325563"/>
          </a:xfrm>
        </p:spPr>
        <p:txBody>
          <a:bodyPr>
            <a:normAutofit/>
          </a:bodyPr>
          <a:lstStyle/>
          <a:p>
            <a:pPr algn="ctr"/>
            <a:r>
              <a:rPr lang="es-CO" sz="2800" b="1" dirty="0">
                <a:solidFill>
                  <a:srgbClr val="0070C0"/>
                </a:solidFill>
                <a:latin typeface="Arial" panose="020B0604020202020204" pitchFamily="34" charset="0"/>
                <a:cs typeface="Arial" panose="020B0604020202020204" pitchFamily="34" charset="0"/>
              </a:rPr>
              <a:t>Impacto de una fórmula nutricional específica para diabetes en pacientes con DM 2 en la unidad de cuidado intensivo</a:t>
            </a:r>
          </a:p>
        </p:txBody>
      </p:sp>
      <p:pic>
        <p:nvPicPr>
          <p:cNvPr id="7" name="Imagen 6">
            <a:extLst>
              <a:ext uri="{FF2B5EF4-FFF2-40B4-BE49-F238E27FC236}">
                <a16:creationId xmlns:a16="http://schemas.microsoft.com/office/drawing/2014/main" id="{4C650DD5-8B16-4C31-91E9-7C84386A3C25}"/>
              </a:ext>
            </a:extLst>
          </p:cNvPr>
          <p:cNvPicPr>
            <a:picLocks noChangeAspect="1"/>
          </p:cNvPicPr>
          <p:nvPr/>
        </p:nvPicPr>
        <p:blipFill>
          <a:blip r:embed="rId3">
            <a:clrChange>
              <a:clrFrom>
                <a:srgbClr val="FFFFFF"/>
              </a:clrFrom>
              <a:clrTo>
                <a:srgbClr val="FFFFFF">
                  <a:alpha val="0"/>
                </a:srgbClr>
              </a:clrTo>
            </a:clrChange>
            <a:duotone>
              <a:prstClr val="black"/>
              <a:schemeClr val="accent1">
                <a:tint val="45000"/>
                <a:satMod val="400000"/>
              </a:schemeClr>
            </a:duotone>
          </a:blip>
          <a:stretch>
            <a:fillRect/>
          </a:stretch>
        </p:blipFill>
        <p:spPr>
          <a:xfrm>
            <a:off x="1554048" y="1716385"/>
            <a:ext cx="9083903" cy="4601350"/>
          </a:xfrm>
          <a:prstGeom prst="rect">
            <a:avLst/>
          </a:prstGeom>
        </p:spPr>
      </p:pic>
      <p:sp>
        <p:nvSpPr>
          <p:cNvPr id="3" name="Rectángulo 2">
            <a:extLst>
              <a:ext uri="{FF2B5EF4-FFF2-40B4-BE49-F238E27FC236}">
                <a16:creationId xmlns:a16="http://schemas.microsoft.com/office/drawing/2014/main" id="{5F322757-F4DB-42D9-AEF8-9F1DA9C186F9}"/>
              </a:ext>
            </a:extLst>
          </p:cNvPr>
          <p:cNvSpPr/>
          <p:nvPr/>
        </p:nvSpPr>
        <p:spPr>
          <a:xfrm>
            <a:off x="8701608" y="5919690"/>
            <a:ext cx="3153508" cy="246221"/>
          </a:xfrm>
          <a:prstGeom prst="rect">
            <a:avLst/>
          </a:prstGeom>
        </p:spPr>
        <p:txBody>
          <a:bodyPr wrap="square">
            <a:spAutoFit/>
          </a:bodyPr>
          <a:lstStyle/>
          <a:p>
            <a:r>
              <a:rPr lang="es-CO" sz="1000" i="1" dirty="0">
                <a:solidFill>
                  <a:srgbClr val="0070C0"/>
                </a:solidFill>
                <a:latin typeface="Arial" panose="020B0604020202020204" pitchFamily="34" charset="0"/>
                <a:cs typeface="Arial" panose="020B0604020202020204" pitchFamily="34" charset="0"/>
              </a:rPr>
              <a:t>Yin-Yi H, et al.  </a:t>
            </a:r>
            <a:r>
              <a:rPr lang="en-US" sz="1000" i="1" dirty="0">
                <a:solidFill>
                  <a:srgbClr val="0070C0"/>
                </a:solidFill>
                <a:latin typeface="Arial" panose="020B0604020202020204" pitchFamily="34" charset="0"/>
                <a:cs typeface="Arial" panose="020B0604020202020204" pitchFamily="34" charset="0"/>
              </a:rPr>
              <a:t>Clin </a:t>
            </a:r>
            <a:r>
              <a:rPr lang="en-US" sz="1000" i="1" dirty="0" err="1">
                <a:solidFill>
                  <a:srgbClr val="0070C0"/>
                </a:solidFill>
                <a:latin typeface="Arial" panose="020B0604020202020204" pitchFamily="34" charset="0"/>
                <a:cs typeface="Arial" panose="020B0604020202020204" pitchFamily="34" charset="0"/>
              </a:rPr>
              <a:t>Nutr</a:t>
            </a:r>
            <a:r>
              <a:rPr lang="en-US" sz="1000" i="1" dirty="0">
                <a:solidFill>
                  <a:srgbClr val="0070C0"/>
                </a:solidFill>
                <a:latin typeface="Arial" panose="020B0604020202020204" pitchFamily="34" charset="0"/>
                <a:cs typeface="Arial" panose="020B0604020202020204" pitchFamily="34" charset="0"/>
              </a:rPr>
              <a:t> 2017;  36 (6): 1567-1572</a:t>
            </a:r>
            <a:endParaRPr lang="es-CO" sz="1000" i="1"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6217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gambro.com/Global/Globalweb/Patient_information/Images/PatInfo_AcuteCare_Large_664x195.jpg"/>
          <p:cNvPicPr>
            <a:picLocks noChangeAspect="1" noChangeArrowheads="1"/>
          </p:cNvPicPr>
          <p:nvPr/>
        </p:nvPicPr>
        <p:blipFill>
          <a:blip r:embed="rId3"/>
          <a:srcRect l="18823" t="4922" r="30408"/>
          <a:stretch>
            <a:fillRect/>
          </a:stretch>
        </p:blipFill>
        <p:spPr bwMode="auto">
          <a:xfrm>
            <a:off x="7865799" y="4189071"/>
            <a:ext cx="3417973" cy="1883665"/>
          </a:xfrm>
          <a:prstGeom prst="rect">
            <a:avLst/>
          </a:prstGeom>
          <a:noFill/>
          <a:ln w="9525">
            <a:noFill/>
            <a:miter lim="800000"/>
            <a:headEnd/>
            <a:tailEnd/>
          </a:ln>
        </p:spPr>
      </p:pic>
      <p:sp>
        <p:nvSpPr>
          <p:cNvPr id="7" name="TextBox 7"/>
          <p:cNvSpPr txBox="1">
            <a:spLocks noChangeArrowheads="1"/>
          </p:cNvSpPr>
          <p:nvPr/>
        </p:nvSpPr>
        <p:spPr bwMode="auto">
          <a:xfrm>
            <a:off x="784104" y="5210962"/>
            <a:ext cx="5231685" cy="861774"/>
          </a:xfrm>
          <a:prstGeom prst="rect">
            <a:avLst/>
          </a:prstGeom>
          <a:noFill/>
          <a:ln w="9525">
            <a:noFill/>
            <a:miter lim="800000"/>
            <a:headEnd/>
            <a:tailEnd/>
          </a:ln>
        </p:spPr>
        <p:txBody>
          <a:bodyPr wrap="square">
            <a:prstTxWarp prst="textNoShape">
              <a:avLst/>
            </a:prstTxWarp>
            <a:spAutoFit/>
          </a:bodyPr>
          <a:lstStyle/>
          <a:p>
            <a:r>
              <a:rPr lang="en-US" sz="1000" i="1" dirty="0" err="1">
                <a:solidFill>
                  <a:schemeClr val="accent1">
                    <a:lumMod val="75000"/>
                  </a:schemeClr>
                </a:solidFill>
                <a:latin typeface="Arial" charset="0"/>
                <a:ea typeface="Arial" charset="0"/>
                <a:cs typeface="Arial" charset="0"/>
              </a:rPr>
              <a:t>Bihorac</a:t>
            </a:r>
            <a:r>
              <a:rPr lang="en-US" sz="1000" i="1" dirty="0">
                <a:solidFill>
                  <a:schemeClr val="accent1">
                    <a:lumMod val="75000"/>
                  </a:schemeClr>
                </a:solidFill>
                <a:latin typeface="Arial" charset="0"/>
                <a:ea typeface="Arial" charset="0"/>
                <a:cs typeface="Arial" charset="0"/>
              </a:rPr>
              <a:t> A, et al. Ann </a:t>
            </a:r>
            <a:r>
              <a:rPr lang="en-US" sz="1000" i="1" dirty="0" err="1">
                <a:solidFill>
                  <a:schemeClr val="accent1">
                    <a:lumMod val="75000"/>
                  </a:schemeClr>
                </a:solidFill>
                <a:latin typeface="Arial" charset="0"/>
                <a:ea typeface="Arial" charset="0"/>
                <a:cs typeface="Arial" charset="0"/>
              </a:rPr>
              <a:t>Surg</a:t>
            </a:r>
            <a:r>
              <a:rPr lang="en-US" sz="1000" i="1" dirty="0">
                <a:solidFill>
                  <a:schemeClr val="accent1">
                    <a:lumMod val="75000"/>
                  </a:schemeClr>
                </a:solidFill>
                <a:latin typeface="Arial" charset="0"/>
                <a:ea typeface="Arial" charset="0"/>
                <a:cs typeface="Arial" charset="0"/>
              </a:rPr>
              <a:t> 2010;252:158-165.</a:t>
            </a:r>
          </a:p>
          <a:p>
            <a:r>
              <a:rPr lang="en-US" sz="1000" i="1" dirty="0">
                <a:solidFill>
                  <a:schemeClr val="accent1">
                    <a:lumMod val="75000"/>
                  </a:schemeClr>
                </a:solidFill>
                <a:latin typeface="Arial" charset="0"/>
                <a:ea typeface="Arial" charset="0"/>
                <a:cs typeface="Arial" charset="0"/>
              </a:rPr>
              <a:t>Park WY, et al. Korean J Intern Med 2010;25:181-187. </a:t>
            </a:r>
            <a:endParaRPr lang="en-US" sz="1000" b="1" i="1" dirty="0">
              <a:solidFill>
                <a:schemeClr val="accent1">
                  <a:lumMod val="75000"/>
                </a:schemeClr>
              </a:solidFill>
              <a:latin typeface="Arial" charset="0"/>
              <a:ea typeface="Arial" charset="0"/>
              <a:cs typeface="Arial" charset="0"/>
            </a:endParaRPr>
          </a:p>
          <a:p>
            <a:r>
              <a:rPr lang="en-US" sz="1000" i="1" dirty="0">
                <a:solidFill>
                  <a:schemeClr val="accent1">
                    <a:lumMod val="75000"/>
                  </a:schemeClr>
                </a:solidFill>
                <a:latin typeface="Arial" charset="0"/>
                <a:ea typeface="Arial" charset="0"/>
                <a:cs typeface="Arial" charset="0"/>
              </a:rPr>
              <a:t>Bentley ML, et al. </a:t>
            </a:r>
            <a:r>
              <a:rPr lang="en-US" sz="1000" i="1" dirty="0" err="1">
                <a:solidFill>
                  <a:schemeClr val="accent1">
                    <a:lumMod val="75000"/>
                  </a:schemeClr>
                </a:solidFill>
                <a:latin typeface="Arial" charset="0"/>
                <a:ea typeface="Arial" charset="0"/>
                <a:cs typeface="Arial" charset="0"/>
              </a:rPr>
              <a:t>Crit</a:t>
            </a:r>
            <a:r>
              <a:rPr lang="en-US" sz="1000" i="1" dirty="0">
                <a:solidFill>
                  <a:schemeClr val="accent1">
                    <a:lumMod val="75000"/>
                  </a:schemeClr>
                </a:solidFill>
                <a:latin typeface="Arial" charset="0"/>
                <a:ea typeface="Arial" charset="0"/>
                <a:cs typeface="Arial" charset="0"/>
              </a:rPr>
              <a:t> Care Med 2010;38 (6 Suppl):S169-S174.</a:t>
            </a:r>
          </a:p>
          <a:p>
            <a:r>
              <a:rPr lang="en-US" sz="1000" i="1" dirty="0" err="1">
                <a:solidFill>
                  <a:schemeClr val="accent1">
                    <a:lumMod val="75000"/>
                  </a:schemeClr>
                </a:solidFill>
                <a:latin typeface="Arial" charset="0"/>
                <a:ea typeface="Arial" charset="0"/>
                <a:cs typeface="Arial" charset="0"/>
              </a:rPr>
              <a:t>Okusa</a:t>
            </a:r>
            <a:r>
              <a:rPr lang="en-US" sz="1000" i="1" dirty="0">
                <a:solidFill>
                  <a:schemeClr val="accent1">
                    <a:lumMod val="75000"/>
                  </a:schemeClr>
                </a:solidFill>
                <a:latin typeface="Arial" charset="0"/>
                <a:ea typeface="Arial" charset="0"/>
                <a:cs typeface="Arial" charset="0"/>
              </a:rPr>
              <a:t> MD. </a:t>
            </a:r>
            <a:r>
              <a:rPr lang="en-US" sz="1000" i="1" dirty="0" err="1">
                <a:solidFill>
                  <a:schemeClr val="accent1">
                    <a:lumMod val="75000"/>
                  </a:schemeClr>
                </a:solidFill>
                <a:latin typeface="Arial" charset="0"/>
                <a:ea typeface="Arial" charset="0"/>
                <a:cs typeface="Arial" charset="0"/>
              </a:rPr>
              <a:t>Contrib</a:t>
            </a:r>
            <a:r>
              <a:rPr lang="en-US" sz="1000" i="1" dirty="0">
                <a:solidFill>
                  <a:schemeClr val="accent1">
                    <a:lumMod val="75000"/>
                  </a:schemeClr>
                </a:solidFill>
                <a:latin typeface="Arial" charset="0"/>
                <a:ea typeface="Arial" charset="0"/>
                <a:cs typeface="Arial" charset="0"/>
              </a:rPr>
              <a:t> </a:t>
            </a:r>
            <a:r>
              <a:rPr lang="en-US" sz="1000" i="1" dirty="0" err="1">
                <a:solidFill>
                  <a:schemeClr val="accent1">
                    <a:lumMod val="75000"/>
                  </a:schemeClr>
                </a:solidFill>
                <a:latin typeface="Arial" charset="0"/>
                <a:ea typeface="Arial" charset="0"/>
                <a:cs typeface="Arial" charset="0"/>
              </a:rPr>
              <a:t>Nephrol</a:t>
            </a:r>
            <a:r>
              <a:rPr lang="en-US" sz="1000" i="1" dirty="0">
                <a:solidFill>
                  <a:schemeClr val="accent1">
                    <a:lumMod val="75000"/>
                  </a:schemeClr>
                </a:solidFill>
                <a:latin typeface="Arial" charset="0"/>
                <a:ea typeface="Arial" charset="0"/>
                <a:cs typeface="Arial" charset="0"/>
              </a:rPr>
              <a:t> 2010;165:153-158. </a:t>
            </a:r>
          </a:p>
          <a:p>
            <a:endParaRPr lang="en-US" sz="1000" dirty="0">
              <a:solidFill>
                <a:srgbClr val="595959"/>
              </a:solidFill>
            </a:endParaRPr>
          </a:p>
        </p:txBody>
      </p:sp>
      <p:sp>
        <p:nvSpPr>
          <p:cNvPr id="9" name="Title 3"/>
          <p:cNvSpPr txBox="1">
            <a:spLocks/>
          </p:cNvSpPr>
          <p:nvPr/>
        </p:nvSpPr>
        <p:spPr bwMode="auto">
          <a:xfrm>
            <a:off x="1969416" y="103737"/>
            <a:ext cx="8288338" cy="1295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s-CO" sz="3200" b="1" dirty="0">
                <a:solidFill>
                  <a:srgbClr val="1D67B4"/>
                </a:solidFill>
                <a:latin typeface="Arial" panose="020B0604020202020204" pitchFamily="34" charset="0"/>
                <a:cs typeface="Arial" panose="020B0604020202020204" pitchFamily="34" charset="0"/>
              </a:rPr>
              <a:t>Incidencia y consecuencias</a:t>
            </a:r>
            <a:br>
              <a:rPr lang="es-CO" sz="3200" b="1" dirty="0">
                <a:solidFill>
                  <a:srgbClr val="1D67B4"/>
                </a:solidFill>
                <a:latin typeface="Arial" panose="020B0604020202020204" pitchFamily="34" charset="0"/>
                <a:cs typeface="Arial" panose="020B0604020202020204" pitchFamily="34" charset="0"/>
              </a:rPr>
            </a:br>
            <a:r>
              <a:rPr lang="es-CO" sz="3200" b="1" dirty="0">
                <a:solidFill>
                  <a:srgbClr val="1D67B4"/>
                </a:solidFill>
                <a:latin typeface="Arial" panose="020B0604020202020204" pitchFamily="34" charset="0"/>
                <a:cs typeface="Arial" panose="020B0604020202020204" pitchFamily="34" charset="0"/>
              </a:rPr>
              <a:t>de la lesión renal aguda</a:t>
            </a:r>
            <a:endParaRPr lang="es-CO" sz="3200" b="1" dirty="0">
              <a:solidFill>
                <a:srgbClr val="1D67B4"/>
              </a:solidFill>
              <a:latin typeface="Arial" panose="020B0604020202020204" pitchFamily="34" charset="0"/>
              <a:ea typeface="ＭＳ Ｐゴシック" charset="-128"/>
              <a:cs typeface="Arial" panose="020B0604020202020204" pitchFamily="34" charset="0"/>
            </a:endParaRPr>
          </a:p>
        </p:txBody>
      </p:sp>
      <p:sp>
        <p:nvSpPr>
          <p:cNvPr id="10" name="TextBox 9"/>
          <p:cNvSpPr txBox="1"/>
          <p:nvPr/>
        </p:nvSpPr>
        <p:spPr>
          <a:xfrm>
            <a:off x="1241304" y="1535426"/>
            <a:ext cx="5886327" cy="2196755"/>
          </a:xfrm>
          <a:prstGeom prst="rect">
            <a:avLst/>
          </a:prstGeom>
          <a:noFill/>
        </p:spPr>
        <p:txBody>
          <a:bodyPr wrap="square" rtlCol="0">
            <a:spAutoFit/>
          </a:bodyPr>
          <a:lstStyle/>
          <a:p>
            <a:pPr>
              <a:spcAft>
                <a:spcPts val="1200"/>
              </a:spcAft>
            </a:pPr>
            <a:r>
              <a:rPr lang="es-CO" sz="2400" b="1" dirty="0">
                <a:solidFill>
                  <a:srgbClr val="1969B5"/>
                </a:solidFill>
                <a:latin typeface="Arial" panose="020B0604020202020204" pitchFamily="34" charset="0"/>
                <a:cs typeface="Arial" panose="020B0604020202020204" pitchFamily="34" charset="0"/>
              </a:rPr>
              <a:t>Incidencia</a:t>
            </a:r>
          </a:p>
          <a:p>
            <a:pPr marL="180000" indent="-90000">
              <a:lnSpc>
                <a:spcPts val="2460"/>
              </a:lnSpc>
            </a:pPr>
            <a:r>
              <a:rPr lang="es-CO" sz="2000" dirty="0">
                <a:solidFill>
                  <a:srgbClr val="1D67B4"/>
                </a:solidFill>
                <a:latin typeface="Arial" panose="020B0604020202020204" pitchFamily="34" charset="0"/>
                <a:ea typeface="Verdana" panose="020B0604030504040204" pitchFamily="34" charset="0"/>
                <a:cs typeface="Arial" panose="020B0604020202020204" pitchFamily="34" charset="0"/>
              </a:rPr>
              <a:t>• Traumatismo cerrado: 26%</a:t>
            </a:r>
          </a:p>
          <a:p>
            <a:pPr marL="180000" indent="-90000">
              <a:lnSpc>
                <a:spcPts val="2460"/>
              </a:lnSpc>
            </a:pPr>
            <a:r>
              <a:rPr lang="es-CO" sz="2000" dirty="0">
                <a:solidFill>
                  <a:srgbClr val="1D67B4"/>
                </a:solidFill>
                <a:latin typeface="Arial" panose="020B0604020202020204" pitchFamily="34" charset="0"/>
                <a:ea typeface="Verdana" panose="020B0604030504040204" pitchFamily="34" charset="0"/>
                <a:cs typeface="Arial" panose="020B0604020202020204" pitchFamily="34" charset="0"/>
              </a:rPr>
              <a:t>• Unidad de cuidados intensivos: 41.3%</a:t>
            </a:r>
          </a:p>
          <a:p>
            <a:pPr marL="180000" indent="-90000">
              <a:lnSpc>
                <a:spcPts val="2460"/>
              </a:lnSpc>
            </a:pPr>
            <a:r>
              <a:rPr lang="es-CO" sz="2000" dirty="0">
                <a:solidFill>
                  <a:srgbClr val="1D67B4"/>
                </a:solidFill>
                <a:latin typeface="Arial" panose="020B0604020202020204" pitchFamily="34" charset="0"/>
                <a:ea typeface="Verdana" panose="020B0604030504040204" pitchFamily="34" charset="0"/>
                <a:cs typeface="Arial" panose="020B0604020202020204" pitchFamily="34" charset="0"/>
              </a:rPr>
              <a:t>• Paciente con enfermedades críticas: 20-30%</a:t>
            </a:r>
          </a:p>
          <a:p>
            <a:pPr marL="180000" indent="-90000">
              <a:lnSpc>
                <a:spcPts val="2460"/>
              </a:lnSpc>
            </a:pPr>
            <a:r>
              <a:rPr lang="es-CO" sz="2000" dirty="0">
                <a:solidFill>
                  <a:srgbClr val="1D67B4"/>
                </a:solidFill>
                <a:latin typeface="Arial" panose="020B0604020202020204" pitchFamily="34" charset="0"/>
                <a:ea typeface="Verdana" panose="020B0604030504040204" pitchFamily="34" charset="0"/>
                <a:cs typeface="Arial" panose="020B0604020202020204" pitchFamily="34" charset="0"/>
              </a:rPr>
              <a:t>• 25% de estas relacionadas con</a:t>
            </a:r>
            <a:br>
              <a:rPr lang="es-CO" sz="2000" dirty="0">
                <a:solidFill>
                  <a:srgbClr val="1D67B4"/>
                </a:solidFill>
                <a:latin typeface="Arial" panose="020B0604020202020204" pitchFamily="34" charset="0"/>
                <a:ea typeface="Verdana" panose="020B0604030504040204" pitchFamily="34" charset="0"/>
                <a:cs typeface="Arial" panose="020B0604020202020204" pitchFamily="34" charset="0"/>
              </a:rPr>
            </a:br>
            <a:r>
              <a:rPr lang="es-CO" sz="2000" dirty="0">
                <a:solidFill>
                  <a:srgbClr val="1D67B4"/>
                </a:solidFill>
                <a:latin typeface="Arial" panose="020B0604020202020204" pitchFamily="34" charset="0"/>
                <a:ea typeface="Verdana" panose="020B0604030504040204" pitchFamily="34" charset="0"/>
                <a:cs typeface="Arial" panose="020B0604020202020204" pitchFamily="34" charset="0"/>
              </a:rPr>
              <a:t> medicamentos</a:t>
            </a:r>
          </a:p>
        </p:txBody>
      </p:sp>
      <p:sp>
        <p:nvSpPr>
          <p:cNvPr id="11" name="TextBox 10"/>
          <p:cNvSpPr txBox="1"/>
          <p:nvPr/>
        </p:nvSpPr>
        <p:spPr>
          <a:xfrm>
            <a:off x="6821594" y="1535426"/>
            <a:ext cx="5017480" cy="2517356"/>
          </a:xfrm>
          <a:prstGeom prst="rect">
            <a:avLst/>
          </a:prstGeom>
          <a:noFill/>
        </p:spPr>
        <p:txBody>
          <a:bodyPr wrap="square" rtlCol="0">
            <a:spAutoFit/>
          </a:bodyPr>
          <a:lstStyle/>
          <a:p>
            <a:pPr>
              <a:spcAft>
                <a:spcPts val="1200"/>
              </a:spcAft>
            </a:pPr>
            <a:r>
              <a:rPr lang="es-CO" sz="2400" b="1" dirty="0">
                <a:solidFill>
                  <a:srgbClr val="1969B5"/>
                </a:solidFill>
                <a:latin typeface="Arial" panose="020B0604020202020204" pitchFamily="34" charset="0"/>
                <a:cs typeface="Arial" panose="020B0604020202020204" pitchFamily="34" charset="0"/>
              </a:rPr>
              <a:t>Consecuencias</a:t>
            </a:r>
          </a:p>
          <a:p>
            <a:pPr marL="270000" indent="-187200">
              <a:lnSpc>
                <a:spcPts val="2520"/>
              </a:lnSpc>
            </a:pPr>
            <a:r>
              <a:rPr lang="es-CO" dirty="0">
                <a:solidFill>
                  <a:srgbClr val="1D67B4"/>
                </a:solidFill>
                <a:latin typeface="Arial" panose="020B0604020202020204" pitchFamily="34" charset="0"/>
                <a:cs typeface="Arial" panose="020B0604020202020204" pitchFamily="34" charset="0"/>
              </a:rPr>
              <a:t>•</a:t>
            </a:r>
            <a:r>
              <a:rPr lang="es-CO" sz="2000" dirty="0">
                <a:solidFill>
                  <a:srgbClr val="1D67B4"/>
                </a:solidFill>
                <a:latin typeface="Arial" panose="020B0604020202020204" pitchFamily="34" charset="0"/>
                <a:cs typeface="Arial" panose="020B0604020202020204" pitchFamily="34" charset="0"/>
              </a:rPr>
              <a:t>	Riesgo ajustado, 3 veces más elevado, de muertes en el hospital</a:t>
            </a:r>
          </a:p>
          <a:p>
            <a:pPr marL="270000" indent="-187200">
              <a:lnSpc>
                <a:spcPts val="2520"/>
              </a:lnSpc>
            </a:pPr>
            <a:r>
              <a:rPr lang="es-CO" sz="2000" dirty="0">
                <a:solidFill>
                  <a:srgbClr val="1D67B4"/>
                </a:solidFill>
                <a:latin typeface="Arial" panose="020B0604020202020204" pitchFamily="34" charset="0"/>
                <a:cs typeface="Arial" panose="020B0604020202020204" pitchFamily="34" charset="0"/>
              </a:rPr>
              <a:t>•	Incremento en la mortalidad, en la duración de la estancia hospitalaria y en los costos</a:t>
            </a:r>
          </a:p>
          <a:p>
            <a:pPr marL="270000" indent="-187200">
              <a:lnSpc>
                <a:spcPts val="2520"/>
              </a:lnSpc>
            </a:pPr>
            <a:r>
              <a:rPr lang="es-CO" sz="2000" dirty="0">
                <a:solidFill>
                  <a:srgbClr val="1D67B4"/>
                </a:solidFill>
                <a:latin typeface="Arial" panose="020B0604020202020204" pitchFamily="34" charset="0"/>
                <a:cs typeface="Arial" panose="020B0604020202020204" pitchFamily="34" charset="0"/>
              </a:rPr>
              <a:t>•	Afecta órganos distantes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28"/>
          <p:cNvSpPr>
            <a:spLocks/>
          </p:cNvSpPr>
          <p:nvPr/>
        </p:nvSpPr>
        <p:spPr bwMode="auto">
          <a:xfrm>
            <a:off x="8966398" y="5433972"/>
            <a:ext cx="1275862" cy="913261"/>
          </a:xfrm>
          <a:prstGeom prst="rect">
            <a:avLst/>
          </a:prstGeom>
          <a:solidFill>
            <a:srgbClr val="21A1D9"/>
          </a:solidFill>
          <a:ln w="9525">
            <a:noFill/>
            <a:miter lim="800000"/>
            <a:headEnd/>
            <a:tailEnd/>
          </a:ln>
          <a:effectLst>
            <a:outerShdw blurRad="50800" dist="38100" dir="2700000" algn="tl" rotWithShape="0">
              <a:prstClr val="black">
                <a:alpha val="40000"/>
              </a:prstClr>
            </a:outerShdw>
          </a:effectLst>
        </p:spPr>
        <p:txBody>
          <a:bodyPr lIns="0" tIns="0" rIns="0" bIns="0"/>
          <a:lstStyle/>
          <a:p>
            <a:endParaRPr lang="en-US">
              <a:latin typeface="Arial" panose="020B0604020202020204" pitchFamily="34" charset="0"/>
              <a:cs typeface="Arial" panose="020B0604020202020204" pitchFamily="34" charset="0"/>
            </a:endParaRPr>
          </a:p>
        </p:txBody>
      </p:sp>
      <p:sp>
        <p:nvSpPr>
          <p:cNvPr id="6" name="Title 3"/>
          <p:cNvSpPr>
            <a:spLocks noGrp="1"/>
          </p:cNvSpPr>
          <p:nvPr>
            <p:ph type="title" idx="4294967295"/>
          </p:nvPr>
        </p:nvSpPr>
        <p:spPr>
          <a:xfrm>
            <a:off x="2355452" y="181706"/>
            <a:ext cx="7840662" cy="990600"/>
          </a:xfrm>
        </p:spPr>
        <p:txBody>
          <a:bodyPr>
            <a:noAutofit/>
          </a:bodyPr>
          <a:lstStyle/>
          <a:p>
            <a:pPr algn="ctr">
              <a:lnSpc>
                <a:spcPct val="100000"/>
              </a:lnSpc>
            </a:pPr>
            <a:r>
              <a:rPr lang="es-CO" sz="3200" b="1" dirty="0">
                <a:solidFill>
                  <a:srgbClr val="0070C0"/>
                </a:solidFill>
                <a:latin typeface="Arial" panose="020B0604020202020204" pitchFamily="34" charset="0"/>
                <a:cs typeface="Arial" panose="020B0604020202020204" pitchFamily="34" charset="0"/>
              </a:rPr>
              <a:t>Respuesta inflamatoria en </a:t>
            </a:r>
            <a:br>
              <a:rPr lang="es-CO" sz="3200" b="1" dirty="0">
                <a:solidFill>
                  <a:srgbClr val="0070C0"/>
                </a:solidFill>
                <a:latin typeface="Arial" panose="020B0604020202020204" pitchFamily="34" charset="0"/>
                <a:cs typeface="Arial" panose="020B0604020202020204" pitchFamily="34" charset="0"/>
              </a:rPr>
            </a:br>
            <a:r>
              <a:rPr lang="es-CO" sz="3200" b="1" dirty="0">
                <a:solidFill>
                  <a:srgbClr val="0070C0"/>
                </a:solidFill>
                <a:latin typeface="Arial" panose="020B0604020202020204" pitchFamily="34" charset="0"/>
                <a:cs typeface="Arial" panose="020B0604020202020204" pitchFamily="34" charset="0"/>
              </a:rPr>
              <a:t>Sepsis / Infección</a:t>
            </a:r>
          </a:p>
        </p:txBody>
      </p:sp>
      <p:sp>
        <p:nvSpPr>
          <p:cNvPr id="31" name="Line 27"/>
          <p:cNvSpPr>
            <a:spLocks noChangeShapeType="1"/>
          </p:cNvSpPr>
          <p:nvPr/>
        </p:nvSpPr>
        <p:spPr bwMode="auto">
          <a:xfrm>
            <a:off x="8762147" y="6006566"/>
            <a:ext cx="12700" cy="12700"/>
          </a:xfrm>
          <a:prstGeom prst="line">
            <a:avLst/>
          </a:prstGeom>
          <a:noFill/>
          <a:ln w="38100">
            <a:solidFill>
              <a:srgbClr val="1D67B4"/>
            </a:solidFill>
            <a:round/>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a:latin typeface="Arial" panose="020B0604020202020204" pitchFamily="34" charset="0"/>
              <a:cs typeface="Arial" panose="020B0604020202020204" pitchFamily="34" charset="0"/>
            </a:endParaRPr>
          </a:p>
        </p:txBody>
      </p:sp>
      <p:sp>
        <p:nvSpPr>
          <p:cNvPr id="34" name="Rectangle 29"/>
          <p:cNvSpPr>
            <a:spLocks/>
          </p:cNvSpPr>
          <p:nvPr/>
        </p:nvSpPr>
        <p:spPr bwMode="auto">
          <a:xfrm>
            <a:off x="8909103" y="5552766"/>
            <a:ext cx="1385888" cy="71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40638" bIns="0"/>
          <a:lstStyle/>
          <a:p>
            <a:pPr marL="39688" algn="ctr">
              <a:spcBef>
                <a:spcPts val="1150"/>
              </a:spcBef>
            </a:pPr>
            <a:r>
              <a:rPr lang="en-US" sz="1600" b="1" dirty="0">
                <a:solidFill>
                  <a:schemeClr val="bg1"/>
                </a:solidFill>
                <a:latin typeface="Arial" panose="020B0604020202020204" pitchFamily="34" charset="0"/>
                <a:cs typeface="Arial" panose="020B0604020202020204" pitchFamily="34" charset="0"/>
                <a:sym typeface="Arial Narrow" charset="0"/>
              </a:rPr>
              <a:t>FOM</a:t>
            </a:r>
          </a:p>
          <a:p>
            <a:pPr marL="39688" algn="ctr"/>
            <a:r>
              <a:rPr lang="en-US" sz="1600" b="1" dirty="0" err="1">
                <a:solidFill>
                  <a:schemeClr val="bg1"/>
                </a:solidFill>
                <a:latin typeface="Arial" panose="020B0604020202020204" pitchFamily="34" charset="0"/>
                <a:cs typeface="Arial" panose="020B0604020202020204" pitchFamily="34" charset="0"/>
                <a:sym typeface="Arial Narrow" charset="0"/>
              </a:rPr>
              <a:t>Tardía</a:t>
            </a:r>
            <a:r>
              <a:rPr lang="en-US" sz="1600" b="1" dirty="0">
                <a:solidFill>
                  <a:schemeClr val="bg1"/>
                </a:solidFill>
                <a:latin typeface="Arial" panose="020B0604020202020204" pitchFamily="34" charset="0"/>
                <a:cs typeface="Arial" panose="020B0604020202020204" pitchFamily="34" charset="0"/>
                <a:sym typeface="Arial Narrow" charset="0"/>
              </a:rPr>
              <a:t> </a:t>
            </a:r>
          </a:p>
          <a:p>
            <a:pPr marL="39688" algn="ctr"/>
            <a:r>
              <a:rPr lang="en-US" sz="1600" b="1" dirty="0">
                <a:solidFill>
                  <a:schemeClr val="bg1"/>
                </a:solidFill>
                <a:latin typeface="Arial" panose="020B0604020202020204" pitchFamily="34" charset="0"/>
                <a:cs typeface="Arial" panose="020B0604020202020204" pitchFamily="34" charset="0"/>
                <a:sym typeface="Arial Narrow" charset="0"/>
              </a:rPr>
              <a:t>PICS</a:t>
            </a:r>
          </a:p>
        </p:txBody>
      </p:sp>
      <p:sp>
        <p:nvSpPr>
          <p:cNvPr id="45" name="Text Box 4"/>
          <p:cNvSpPr txBox="1">
            <a:spLocks noChangeArrowheads="1"/>
          </p:cNvSpPr>
          <p:nvPr/>
        </p:nvSpPr>
        <p:spPr bwMode="auto">
          <a:xfrm>
            <a:off x="1092945" y="5793236"/>
            <a:ext cx="5647569" cy="553998"/>
          </a:xfrm>
          <a:prstGeom prst="rect">
            <a:avLst/>
          </a:prstGeom>
          <a:noFill/>
          <a:ln w="9525">
            <a:noFill/>
            <a:miter lim="800000"/>
            <a:headEnd/>
            <a:tailEnd/>
          </a:ln>
        </p:spPr>
        <p:txBody>
          <a:bodyPr wrap="square">
            <a:prstTxWarp prst="textNoShape">
              <a:avLst/>
            </a:prstTxWarp>
            <a:spAutoFit/>
          </a:bodyPr>
          <a:lstStyle/>
          <a:p>
            <a:r>
              <a:rPr lang="en-US" sz="1000" i="1" dirty="0" err="1">
                <a:solidFill>
                  <a:schemeClr val="accent1">
                    <a:lumMod val="75000"/>
                  </a:schemeClr>
                </a:solidFill>
                <a:latin typeface="Arial" panose="020B0604020202020204" pitchFamily="34" charset="0"/>
                <a:cs typeface="Arial" panose="020B0604020202020204" pitchFamily="34" charset="0"/>
              </a:rPr>
              <a:t>Wischmeyer</a:t>
            </a:r>
            <a:r>
              <a:rPr lang="en-US" sz="1000" i="1" dirty="0">
                <a:solidFill>
                  <a:schemeClr val="accent1">
                    <a:lumMod val="75000"/>
                  </a:schemeClr>
                </a:solidFill>
                <a:latin typeface="Arial" panose="020B0604020202020204" pitchFamily="34" charset="0"/>
                <a:cs typeface="Arial" panose="020B0604020202020204" pitchFamily="34" charset="0"/>
              </a:rPr>
              <a:t> PE, et al. </a:t>
            </a:r>
            <a:r>
              <a:rPr lang="en-US" sz="1000" i="1" dirty="0" err="1">
                <a:solidFill>
                  <a:schemeClr val="accent1">
                    <a:lumMod val="75000"/>
                  </a:schemeClr>
                </a:solidFill>
                <a:latin typeface="Arial" panose="020B0604020202020204" pitchFamily="34" charset="0"/>
                <a:cs typeface="Arial" panose="020B0604020202020204" pitchFamily="34" charset="0"/>
              </a:rPr>
              <a:t>Crit</a:t>
            </a:r>
            <a:r>
              <a:rPr lang="en-US" sz="1000" i="1" dirty="0">
                <a:solidFill>
                  <a:schemeClr val="accent1">
                    <a:lumMod val="75000"/>
                  </a:schemeClr>
                </a:solidFill>
                <a:latin typeface="Arial" panose="020B0604020202020204" pitchFamily="34" charset="0"/>
                <a:cs typeface="Arial" panose="020B0604020202020204" pitchFamily="34" charset="0"/>
              </a:rPr>
              <a:t> Care Clin </a:t>
            </a:r>
            <a:r>
              <a:rPr lang="fi-FI" sz="1000" i="1" dirty="0">
                <a:solidFill>
                  <a:schemeClr val="accent1">
                    <a:lumMod val="75000"/>
                  </a:schemeClr>
                </a:solidFill>
                <a:latin typeface="Arial" panose="020B0604020202020204" pitchFamily="34" charset="0"/>
                <a:cs typeface="Arial" panose="020B0604020202020204" pitchFamily="34" charset="0"/>
              </a:rPr>
              <a:t>2010;26:433-441. </a:t>
            </a:r>
          </a:p>
          <a:p>
            <a:r>
              <a:rPr lang="en-US" sz="1000" i="1" dirty="0">
                <a:solidFill>
                  <a:schemeClr val="accent1">
                    <a:lumMod val="75000"/>
                  </a:schemeClr>
                </a:solidFill>
                <a:latin typeface="Arial" panose="020B0604020202020204" pitchFamily="34" charset="0"/>
                <a:cs typeface="Arial" panose="020B0604020202020204" pitchFamily="34" charset="0"/>
              </a:rPr>
              <a:t>Hegazi RA et al. </a:t>
            </a:r>
            <a:r>
              <a:rPr lang="en-US" sz="1000" i="1" dirty="0" err="1">
                <a:solidFill>
                  <a:schemeClr val="accent1">
                    <a:lumMod val="75000"/>
                  </a:schemeClr>
                </a:solidFill>
                <a:latin typeface="Arial" panose="020B0604020202020204" pitchFamily="34" charset="0"/>
                <a:cs typeface="Arial" panose="020B0604020202020204" pitchFamily="34" charset="0"/>
              </a:rPr>
              <a:t>Crit</a:t>
            </a:r>
            <a:r>
              <a:rPr lang="en-US" sz="1000" i="1" dirty="0">
                <a:solidFill>
                  <a:schemeClr val="accent1">
                    <a:lumMod val="75000"/>
                  </a:schemeClr>
                </a:solidFill>
                <a:latin typeface="Arial" panose="020B0604020202020204" pitchFamily="34" charset="0"/>
                <a:cs typeface="Arial" panose="020B0604020202020204" pitchFamily="34" charset="0"/>
              </a:rPr>
              <a:t> Care 2011;15:234. Moore F, et al. </a:t>
            </a:r>
          </a:p>
          <a:p>
            <a:r>
              <a:rPr lang="en-US" sz="1000" i="1" dirty="0" err="1">
                <a:solidFill>
                  <a:schemeClr val="accent1">
                    <a:lumMod val="75000"/>
                  </a:schemeClr>
                </a:solidFill>
                <a:latin typeface="Arial" panose="020B0604020202020204" pitchFamily="34" charset="0"/>
                <a:cs typeface="Arial" panose="020B0604020202020204" pitchFamily="34" charset="0"/>
              </a:rPr>
              <a:t>Nutr</a:t>
            </a:r>
            <a:r>
              <a:rPr lang="en-US" sz="1000" i="1" dirty="0">
                <a:solidFill>
                  <a:schemeClr val="accent1">
                    <a:lumMod val="75000"/>
                  </a:schemeClr>
                </a:solidFill>
                <a:latin typeface="Arial" panose="020B0604020202020204" pitchFamily="34" charset="0"/>
                <a:cs typeface="Arial" panose="020B0604020202020204" pitchFamily="34" charset="0"/>
              </a:rPr>
              <a:t> Clin </a:t>
            </a:r>
            <a:r>
              <a:rPr lang="en-US" sz="1000" i="1" dirty="0" err="1">
                <a:solidFill>
                  <a:schemeClr val="accent1">
                    <a:lumMod val="75000"/>
                  </a:schemeClr>
                </a:solidFill>
                <a:latin typeface="Arial" panose="020B0604020202020204" pitchFamily="34" charset="0"/>
                <a:cs typeface="Arial" panose="020B0604020202020204" pitchFamily="34" charset="0"/>
              </a:rPr>
              <a:t>Pract</a:t>
            </a:r>
            <a:r>
              <a:rPr lang="en-US" sz="1000" i="1" dirty="0">
                <a:solidFill>
                  <a:schemeClr val="accent1">
                    <a:lumMod val="75000"/>
                  </a:schemeClr>
                </a:solidFill>
                <a:latin typeface="Arial" panose="020B0604020202020204" pitchFamily="34" charset="0"/>
                <a:cs typeface="Arial" panose="020B0604020202020204" pitchFamily="34" charset="0"/>
              </a:rPr>
              <a:t> 2017; 32 (1 Suppl): 121S-127S</a:t>
            </a:r>
          </a:p>
        </p:txBody>
      </p:sp>
      <p:sp>
        <p:nvSpPr>
          <p:cNvPr id="5" name="Line 3"/>
          <p:cNvSpPr>
            <a:spLocks noChangeShapeType="1"/>
          </p:cNvSpPr>
          <p:nvPr/>
        </p:nvSpPr>
        <p:spPr bwMode="auto">
          <a:xfrm>
            <a:off x="3098468" y="3339763"/>
            <a:ext cx="7038406" cy="1420"/>
          </a:xfrm>
          <a:prstGeom prst="line">
            <a:avLst/>
          </a:prstGeom>
          <a:noFill/>
          <a:ln w="25400">
            <a:solidFill>
              <a:srgbClr val="595959"/>
            </a:solidFill>
            <a:round/>
            <a:headEnd/>
            <a:tailEnd/>
          </a:ln>
          <a:extLst>
            <a:ext uri="{909E8E84-426E-40dd-AFC4-6F175D3DCCD1}">
              <a14:hiddenFill xmlns:a14="http://schemas.microsoft.com/office/drawing/2010/main" xmlns="">
                <a:noFill/>
              </a14:hiddenFill>
            </a:ext>
          </a:extLst>
        </p:spPr>
        <p:txBody>
          <a:bodyPr lIns="0" tIns="0" rIns="0" bIns="0"/>
          <a:lstStyle/>
          <a:p>
            <a:endParaRPr lang="en-US">
              <a:latin typeface="Arial" panose="020B0604020202020204" pitchFamily="34" charset="0"/>
              <a:cs typeface="Arial" panose="020B0604020202020204" pitchFamily="34" charset="0"/>
            </a:endParaRPr>
          </a:p>
        </p:txBody>
      </p:sp>
      <p:sp>
        <p:nvSpPr>
          <p:cNvPr id="7" name="AutoShape 2"/>
          <p:cNvSpPr>
            <a:spLocks/>
          </p:cNvSpPr>
          <p:nvPr/>
        </p:nvSpPr>
        <p:spPr bwMode="auto">
          <a:xfrm>
            <a:off x="2447062" y="2600346"/>
            <a:ext cx="617122" cy="681502"/>
          </a:xfrm>
          <a:custGeom>
            <a:avLst/>
            <a:gdLst>
              <a:gd name="T0" fmla="*/ 8472 w 21600"/>
              <a:gd name="T1" fmla="*/ 0 h 21600"/>
              <a:gd name="T2" fmla="*/ 0 w 21600"/>
              <a:gd name="T3" fmla="*/ 3890 h 21600"/>
              <a:gd name="T4" fmla="*/ 7602 w 21600"/>
              <a:gd name="T5" fmla="*/ 8382 h 21600"/>
              <a:gd name="T6" fmla="*/ 5022 w 21600"/>
              <a:gd name="T7" fmla="*/ 9705 h 21600"/>
              <a:gd name="T8" fmla="*/ 12222 w 21600"/>
              <a:gd name="T9" fmla="*/ 13897 h 21600"/>
              <a:gd name="T10" fmla="*/ 10012 w 21600"/>
              <a:gd name="T11" fmla="*/ 14915 h 21600"/>
              <a:gd name="T12" fmla="*/ 21600 w 21600"/>
              <a:gd name="T13" fmla="*/ 21600 h 21600"/>
              <a:gd name="T14" fmla="*/ 14767 w 21600"/>
              <a:gd name="T15" fmla="*/ 12877 h 21600"/>
              <a:gd name="T16" fmla="*/ 16577 w 21600"/>
              <a:gd name="T17" fmla="*/ 12007 h 21600"/>
              <a:gd name="T18" fmla="*/ 11050 w 21600"/>
              <a:gd name="T19" fmla="*/ 6797 h 21600"/>
              <a:gd name="T20" fmla="*/ 12860 w 21600"/>
              <a:gd name="T21" fmla="*/ 6080 h 21600"/>
              <a:gd name="T22" fmla="*/ 8472 w 21600"/>
              <a:gd name="T23" fmla="*/ 0 h 21600"/>
              <a:gd name="T24" fmla="*/ 8472 w 21600"/>
              <a:gd name="T25" fmla="*/ 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600" h="21600">
                <a:moveTo>
                  <a:pt x="8472" y="0"/>
                </a:moveTo>
                <a:lnTo>
                  <a:pt x="0" y="3890"/>
                </a:lnTo>
                <a:lnTo>
                  <a:pt x="7602" y="8382"/>
                </a:lnTo>
                <a:lnTo>
                  <a:pt x="5022" y="9705"/>
                </a:lnTo>
                <a:lnTo>
                  <a:pt x="12222" y="13897"/>
                </a:lnTo>
                <a:lnTo>
                  <a:pt x="10012" y="14915"/>
                </a:lnTo>
                <a:lnTo>
                  <a:pt x="21600" y="21600"/>
                </a:lnTo>
                <a:lnTo>
                  <a:pt x="14767" y="12877"/>
                </a:lnTo>
                <a:lnTo>
                  <a:pt x="16577" y="12007"/>
                </a:lnTo>
                <a:lnTo>
                  <a:pt x="11050" y="6797"/>
                </a:lnTo>
                <a:lnTo>
                  <a:pt x="12860" y="6080"/>
                </a:lnTo>
                <a:lnTo>
                  <a:pt x="8472" y="0"/>
                </a:lnTo>
                <a:close/>
                <a:moveTo>
                  <a:pt x="8472" y="0"/>
                </a:moveTo>
              </a:path>
            </a:pathLst>
          </a:custGeom>
          <a:solidFill>
            <a:srgbClr val="21A1D9"/>
          </a:solidFill>
          <a:ln w="9525">
            <a:noFill/>
            <a:round/>
            <a:headEnd/>
            <a:tailEnd/>
          </a:ln>
          <a:effectLst>
            <a:outerShdw blurRad="50800" dist="38100" dir="2700000" algn="tl" rotWithShape="0">
              <a:prstClr val="black">
                <a:alpha val="40000"/>
              </a:prstClr>
            </a:outerShdw>
          </a:effectLst>
        </p:spPr>
        <p:txBody>
          <a:bodyPr lIns="0" tIns="0" rIns="0" bIns="0"/>
          <a:lstStyle/>
          <a:p>
            <a:endParaRPr lang="en-US">
              <a:latin typeface="Arial" panose="020B0604020202020204" pitchFamily="34" charset="0"/>
              <a:cs typeface="Arial" panose="020B0604020202020204" pitchFamily="34" charset="0"/>
            </a:endParaRPr>
          </a:p>
        </p:txBody>
      </p:sp>
      <p:sp>
        <p:nvSpPr>
          <p:cNvPr id="8" name="Freeform 7"/>
          <p:cNvSpPr>
            <a:spLocks/>
          </p:cNvSpPr>
          <p:nvPr/>
        </p:nvSpPr>
        <p:spPr bwMode="auto">
          <a:xfrm>
            <a:off x="3122678" y="2815231"/>
            <a:ext cx="7038406" cy="1363418"/>
          </a:xfrm>
          <a:custGeom>
            <a:avLst/>
            <a:gdLst>
              <a:gd name="T0" fmla="*/ 0 w 21600"/>
              <a:gd name="T1" fmla="*/ 609600 h 21600"/>
              <a:gd name="T2" fmla="*/ 1600101 w 21600"/>
              <a:gd name="T3" fmla="*/ 0 h 21600"/>
              <a:gd name="T4" fmla="*/ 3200545 w 21600"/>
              <a:gd name="T5" fmla="*/ 609600 h 21600"/>
              <a:gd name="T6" fmla="*/ 5562713 w 21600"/>
              <a:gd name="T7" fmla="*/ 1524000 h 21600"/>
              <a:gd name="T8" fmla="*/ 7391400 w 21600"/>
              <a:gd name="T9" fmla="*/ 60960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8640"/>
                </a:moveTo>
                <a:cubicBezTo>
                  <a:pt x="1559" y="4320"/>
                  <a:pt x="3118" y="0"/>
                  <a:pt x="4676" y="0"/>
                </a:cubicBezTo>
                <a:cubicBezTo>
                  <a:pt x="6235" y="0"/>
                  <a:pt x="7423" y="5040"/>
                  <a:pt x="9353" y="8640"/>
                </a:cubicBezTo>
                <a:cubicBezTo>
                  <a:pt x="11282" y="12240"/>
                  <a:pt x="14214" y="21600"/>
                  <a:pt x="16256" y="21600"/>
                </a:cubicBezTo>
                <a:cubicBezTo>
                  <a:pt x="18297" y="21600"/>
                  <a:pt x="20709" y="10800"/>
                  <a:pt x="21600" y="8640"/>
                </a:cubicBezTo>
              </a:path>
            </a:pathLst>
          </a:custGeom>
          <a:noFill/>
          <a:ln w="63500" cap="flat">
            <a:solidFill>
              <a:srgbClr val="1D67B4"/>
            </a:solid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Lst>
        </p:spPr>
        <p:txBody>
          <a:bodyPr lIns="0" tIns="0" rIns="0" bIns="0"/>
          <a:lstStyle/>
          <a:p>
            <a:endParaRPr lang="en-US">
              <a:latin typeface="Arial" panose="020B0604020202020204" pitchFamily="34" charset="0"/>
              <a:cs typeface="Arial" panose="020B0604020202020204" pitchFamily="34" charset="0"/>
            </a:endParaRPr>
          </a:p>
        </p:txBody>
      </p:sp>
      <p:sp>
        <p:nvSpPr>
          <p:cNvPr id="9" name="Freeform 5"/>
          <p:cNvSpPr>
            <a:spLocks/>
          </p:cNvSpPr>
          <p:nvPr/>
        </p:nvSpPr>
        <p:spPr bwMode="auto">
          <a:xfrm>
            <a:off x="3103381" y="2087921"/>
            <a:ext cx="7074687" cy="2795007"/>
          </a:xfrm>
          <a:custGeom>
            <a:avLst/>
            <a:gdLst>
              <a:gd name="T0" fmla="*/ 0 w 21600"/>
              <a:gd name="T1" fmla="*/ 1371611 h 21600"/>
              <a:gd name="T2" fmla="*/ 1531990 w 21600"/>
              <a:gd name="T3" fmla="*/ 0 h 21600"/>
              <a:gd name="T4" fmla="*/ 3217042 w 21600"/>
              <a:gd name="T5" fmla="*/ 1371611 h 21600"/>
              <a:gd name="T6" fmla="*/ 5591387 w 21600"/>
              <a:gd name="T7" fmla="*/ 3124200 h 21600"/>
              <a:gd name="T8" fmla="*/ 7429500 w 21600"/>
              <a:gd name="T9" fmla="*/ 1371611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9483"/>
                </a:moveTo>
                <a:cubicBezTo>
                  <a:pt x="1447" y="4741"/>
                  <a:pt x="2895" y="0"/>
                  <a:pt x="4454" y="0"/>
                </a:cubicBezTo>
                <a:cubicBezTo>
                  <a:pt x="6012" y="0"/>
                  <a:pt x="7386" y="5883"/>
                  <a:pt x="9353" y="9483"/>
                </a:cubicBezTo>
                <a:cubicBezTo>
                  <a:pt x="11320" y="13083"/>
                  <a:pt x="14214" y="21600"/>
                  <a:pt x="16256" y="21600"/>
                </a:cubicBezTo>
                <a:cubicBezTo>
                  <a:pt x="18297" y="21600"/>
                  <a:pt x="20709" y="11502"/>
                  <a:pt x="21600" y="9483"/>
                </a:cubicBezTo>
              </a:path>
            </a:pathLst>
          </a:custGeom>
          <a:noFill/>
          <a:ln w="63500" cap="flat">
            <a:solidFill>
              <a:schemeClr val="accent1">
                <a:lumMod val="40000"/>
                <a:lumOff val="60000"/>
              </a:schemeClr>
            </a:solid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Lst>
        </p:spPr>
        <p:txBody>
          <a:bodyPr lIns="0" tIns="0" rIns="0" bIns="0"/>
          <a:lstStyle/>
          <a:p>
            <a:endParaRPr lang="en-US">
              <a:latin typeface="Arial" panose="020B0604020202020204" pitchFamily="34" charset="0"/>
              <a:cs typeface="Arial" panose="020B0604020202020204" pitchFamily="34" charset="0"/>
            </a:endParaRPr>
          </a:p>
        </p:txBody>
      </p:sp>
      <p:sp>
        <p:nvSpPr>
          <p:cNvPr id="11" name="Rectangle 6"/>
          <p:cNvSpPr>
            <a:spLocks/>
          </p:cNvSpPr>
          <p:nvPr/>
        </p:nvSpPr>
        <p:spPr bwMode="auto">
          <a:xfrm>
            <a:off x="2206954" y="1657594"/>
            <a:ext cx="1148881" cy="673663"/>
          </a:xfrm>
          <a:prstGeom prst="rect">
            <a:avLst/>
          </a:prstGeom>
          <a:solidFill>
            <a:srgbClr val="21A1D9"/>
          </a:solidFill>
          <a:ln w="9525">
            <a:noFill/>
            <a:miter lim="800000"/>
            <a:headEnd/>
            <a:tailEnd/>
          </a:ln>
          <a:effectLst/>
        </p:spPr>
        <p:txBody>
          <a:bodyPr lIns="0" tIns="0" rIns="0" bIns="0"/>
          <a:lstStyle/>
          <a:p>
            <a:endParaRPr lang="en-US">
              <a:latin typeface="Arial" panose="020B0604020202020204" pitchFamily="34" charset="0"/>
              <a:cs typeface="Arial" panose="020B0604020202020204" pitchFamily="34" charset="0"/>
            </a:endParaRPr>
          </a:p>
        </p:txBody>
      </p:sp>
      <p:sp>
        <p:nvSpPr>
          <p:cNvPr id="12" name="Rectangle 7"/>
          <p:cNvSpPr>
            <a:spLocks/>
          </p:cNvSpPr>
          <p:nvPr/>
        </p:nvSpPr>
        <p:spPr bwMode="auto">
          <a:xfrm>
            <a:off x="2235676" y="1686982"/>
            <a:ext cx="1095972" cy="506377"/>
          </a:xfrm>
          <a:prstGeom prst="rect">
            <a:avLst/>
          </a:prstGeom>
          <a:solidFill>
            <a:srgbClr val="21A1D9"/>
          </a:solidFill>
          <a:ln w="12700">
            <a:noFill/>
            <a:miter lim="800000"/>
            <a:headEnd/>
            <a:tailEnd/>
          </a:ln>
        </p:spPr>
        <p:txBody>
          <a:bodyPr lIns="0" tIns="0" rIns="40638" bIns="0"/>
          <a:lstStyle/>
          <a:p>
            <a:pPr marL="39688" algn="ctr">
              <a:spcBef>
                <a:spcPts val="900"/>
              </a:spcBef>
            </a:pPr>
            <a:r>
              <a:rPr lang="en-US" b="1" dirty="0" err="1">
                <a:solidFill>
                  <a:srgbClr val="FFFFFF"/>
                </a:solidFill>
                <a:latin typeface="Arial" panose="020B0604020202020204" pitchFamily="34" charset="0"/>
                <a:cs typeface="Arial" panose="020B0604020202020204" pitchFamily="34" charset="0"/>
                <a:sym typeface="Arial Narrow" charset="0"/>
              </a:rPr>
              <a:t>Infección</a:t>
            </a:r>
            <a:r>
              <a:rPr lang="en-US" b="1" dirty="0">
                <a:solidFill>
                  <a:srgbClr val="FFFFFF"/>
                </a:solidFill>
                <a:latin typeface="Arial" panose="020B0604020202020204" pitchFamily="34" charset="0"/>
                <a:cs typeface="Arial" panose="020B0604020202020204" pitchFamily="34" charset="0"/>
                <a:sym typeface="Arial Narrow" charset="0"/>
              </a:rPr>
              <a:t> </a:t>
            </a:r>
            <a:r>
              <a:rPr lang="en-US" b="1" dirty="0" err="1">
                <a:solidFill>
                  <a:srgbClr val="FFFFFF"/>
                </a:solidFill>
                <a:latin typeface="Arial" panose="020B0604020202020204" pitchFamily="34" charset="0"/>
                <a:cs typeface="Arial" panose="020B0604020202020204" pitchFamily="34" charset="0"/>
                <a:sym typeface="Arial Narrow" charset="0"/>
              </a:rPr>
              <a:t>primaria</a:t>
            </a:r>
            <a:endParaRPr lang="en-US" b="1" dirty="0">
              <a:solidFill>
                <a:srgbClr val="FFFFFF"/>
              </a:solidFill>
              <a:latin typeface="Arial" panose="020B0604020202020204" pitchFamily="34" charset="0"/>
              <a:cs typeface="Arial" panose="020B0604020202020204" pitchFamily="34" charset="0"/>
              <a:sym typeface="Arial Narrow" charset="0"/>
            </a:endParaRPr>
          </a:p>
        </p:txBody>
      </p:sp>
      <p:grpSp>
        <p:nvGrpSpPr>
          <p:cNvPr id="13" name="Group 13"/>
          <p:cNvGrpSpPr>
            <a:grpSpLocks/>
          </p:cNvGrpSpPr>
          <p:nvPr/>
        </p:nvGrpSpPr>
        <p:grpSpPr bwMode="auto">
          <a:xfrm>
            <a:off x="6973295" y="3814916"/>
            <a:ext cx="2411103" cy="954392"/>
            <a:chOff x="0" y="0"/>
            <a:chExt cx="1594" cy="672"/>
          </a:xfrm>
        </p:grpSpPr>
        <p:sp>
          <p:nvSpPr>
            <p:cNvPr id="14" name="Line 9"/>
            <p:cNvSpPr>
              <a:spLocks noChangeShapeType="1"/>
            </p:cNvSpPr>
            <p:nvPr/>
          </p:nvSpPr>
          <p:spPr bwMode="auto">
            <a:xfrm rot="10800000" flipH="1">
              <a:off x="959" y="336"/>
              <a:ext cx="1" cy="336"/>
            </a:xfrm>
            <a:prstGeom prst="line">
              <a:avLst/>
            </a:prstGeom>
            <a:noFill/>
            <a:ln w="38100">
              <a:solidFill>
                <a:srgbClr val="1D67B4"/>
              </a:solidFill>
              <a:round/>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a:latin typeface="Arial" panose="020B0604020202020204" pitchFamily="34" charset="0"/>
                <a:cs typeface="Arial" panose="020B0604020202020204" pitchFamily="34" charset="0"/>
              </a:endParaRPr>
            </a:p>
          </p:txBody>
        </p:sp>
        <p:sp>
          <p:nvSpPr>
            <p:cNvPr id="15" name="Line 10"/>
            <p:cNvSpPr>
              <a:spLocks noChangeShapeType="1"/>
            </p:cNvSpPr>
            <p:nvPr/>
          </p:nvSpPr>
          <p:spPr bwMode="auto">
            <a:xfrm rot="10800000" flipH="1">
              <a:off x="0" y="0"/>
              <a:ext cx="95" cy="96"/>
            </a:xfrm>
            <a:prstGeom prst="line">
              <a:avLst/>
            </a:prstGeom>
            <a:noFill/>
            <a:ln w="38100">
              <a:solidFill>
                <a:srgbClr val="1D67B4"/>
              </a:solidFill>
              <a:round/>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a:latin typeface="Arial" panose="020B0604020202020204" pitchFamily="34" charset="0"/>
                <a:cs typeface="Arial" panose="020B0604020202020204" pitchFamily="34" charset="0"/>
              </a:endParaRPr>
            </a:p>
          </p:txBody>
        </p:sp>
        <p:sp>
          <p:nvSpPr>
            <p:cNvPr id="16" name="Line 11"/>
            <p:cNvSpPr>
              <a:spLocks noChangeShapeType="1"/>
            </p:cNvSpPr>
            <p:nvPr/>
          </p:nvSpPr>
          <p:spPr bwMode="auto">
            <a:xfrm rot="10800000" flipH="1">
              <a:off x="339" y="152"/>
              <a:ext cx="88" cy="223"/>
            </a:xfrm>
            <a:prstGeom prst="line">
              <a:avLst/>
            </a:prstGeom>
            <a:noFill/>
            <a:ln w="38100">
              <a:solidFill>
                <a:srgbClr val="1D67B4"/>
              </a:solidFill>
              <a:round/>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a:latin typeface="Arial" panose="020B0604020202020204" pitchFamily="34" charset="0"/>
                <a:cs typeface="Arial" panose="020B0604020202020204" pitchFamily="34" charset="0"/>
              </a:endParaRPr>
            </a:p>
          </p:txBody>
        </p:sp>
        <p:sp>
          <p:nvSpPr>
            <p:cNvPr id="17" name="Line 12"/>
            <p:cNvSpPr>
              <a:spLocks noChangeShapeType="1"/>
            </p:cNvSpPr>
            <p:nvPr/>
          </p:nvSpPr>
          <p:spPr bwMode="auto">
            <a:xfrm rot="10800000">
              <a:off x="1450" y="144"/>
              <a:ext cx="144" cy="96"/>
            </a:xfrm>
            <a:prstGeom prst="line">
              <a:avLst/>
            </a:prstGeom>
            <a:noFill/>
            <a:ln w="38100">
              <a:solidFill>
                <a:srgbClr val="1D67B4"/>
              </a:solidFill>
              <a:round/>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a:latin typeface="Arial" panose="020B0604020202020204" pitchFamily="34" charset="0"/>
                <a:cs typeface="Arial" panose="020B0604020202020204" pitchFamily="34" charset="0"/>
              </a:endParaRPr>
            </a:p>
          </p:txBody>
        </p:sp>
      </p:grpSp>
      <p:grpSp>
        <p:nvGrpSpPr>
          <p:cNvPr id="18" name="Group 17"/>
          <p:cNvGrpSpPr>
            <a:grpSpLocks/>
          </p:cNvGrpSpPr>
          <p:nvPr/>
        </p:nvGrpSpPr>
        <p:grpSpPr bwMode="auto">
          <a:xfrm>
            <a:off x="3886489" y="2200118"/>
            <a:ext cx="1222782" cy="658985"/>
            <a:chOff x="33" y="0"/>
            <a:chExt cx="808" cy="464"/>
          </a:xfrm>
        </p:grpSpPr>
        <p:sp>
          <p:nvSpPr>
            <p:cNvPr id="19" name="Line 14"/>
            <p:cNvSpPr>
              <a:spLocks noChangeShapeType="1"/>
            </p:cNvSpPr>
            <p:nvPr/>
          </p:nvSpPr>
          <p:spPr bwMode="auto">
            <a:xfrm flipH="1">
              <a:off x="472" y="0"/>
              <a:ext cx="8" cy="9"/>
            </a:xfrm>
            <a:prstGeom prst="line">
              <a:avLst/>
            </a:prstGeom>
            <a:noFill/>
            <a:ln w="38100">
              <a:solidFill>
                <a:srgbClr val="1D67B4"/>
              </a:solidFill>
              <a:round/>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a:latin typeface="Arial" panose="020B0604020202020204" pitchFamily="34" charset="0"/>
                <a:cs typeface="Arial" panose="020B0604020202020204" pitchFamily="34" charset="0"/>
              </a:endParaRPr>
            </a:p>
          </p:txBody>
        </p:sp>
        <p:sp>
          <p:nvSpPr>
            <p:cNvPr id="20" name="Line 15"/>
            <p:cNvSpPr>
              <a:spLocks noChangeShapeType="1"/>
            </p:cNvSpPr>
            <p:nvPr/>
          </p:nvSpPr>
          <p:spPr bwMode="auto">
            <a:xfrm flipH="1">
              <a:off x="668" y="157"/>
              <a:ext cx="173" cy="261"/>
            </a:xfrm>
            <a:prstGeom prst="line">
              <a:avLst/>
            </a:prstGeom>
            <a:noFill/>
            <a:ln w="38100">
              <a:solidFill>
                <a:srgbClr val="1D67B4"/>
              </a:solidFill>
              <a:round/>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a:latin typeface="Arial" panose="020B0604020202020204" pitchFamily="34" charset="0"/>
                <a:cs typeface="Arial" panose="020B0604020202020204" pitchFamily="34" charset="0"/>
              </a:endParaRPr>
            </a:p>
          </p:txBody>
        </p:sp>
        <p:sp>
          <p:nvSpPr>
            <p:cNvPr id="21" name="Line 16"/>
            <p:cNvSpPr>
              <a:spLocks noChangeShapeType="1"/>
            </p:cNvSpPr>
            <p:nvPr/>
          </p:nvSpPr>
          <p:spPr bwMode="auto">
            <a:xfrm>
              <a:off x="33" y="210"/>
              <a:ext cx="179" cy="254"/>
            </a:xfrm>
            <a:prstGeom prst="line">
              <a:avLst/>
            </a:prstGeom>
            <a:noFill/>
            <a:ln w="38100">
              <a:solidFill>
                <a:srgbClr val="1D67B4"/>
              </a:solidFill>
              <a:round/>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a:latin typeface="Arial" panose="020B0604020202020204" pitchFamily="34" charset="0"/>
                <a:cs typeface="Arial" panose="020B0604020202020204" pitchFamily="34" charset="0"/>
              </a:endParaRPr>
            </a:p>
          </p:txBody>
        </p:sp>
      </p:grpSp>
      <p:sp>
        <p:nvSpPr>
          <p:cNvPr id="23" name="Rectangle 18"/>
          <p:cNvSpPr>
            <a:spLocks/>
          </p:cNvSpPr>
          <p:nvPr/>
        </p:nvSpPr>
        <p:spPr bwMode="auto">
          <a:xfrm>
            <a:off x="3441315" y="1737604"/>
            <a:ext cx="3349894" cy="24996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Lst>
        </p:spPr>
        <p:txBody>
          <a:bodyPr lIns="0" tIns="0" rIns="40638" bIns="0"/>
          <a:lstStyle/>
          <a:p>
            <a:pPr marL="39688">
              <a:spcBef>
                <a:spcPts val="1050"/>
              </a:spcBef>
              <a:defRPr/>
            </a:pPr>
            <a:r>
              <a:rPr lang="en-US" sz="2000" b="1" dirty="0">
                <a:solidFill>
                  <a:srgbClr val="0070C0"/>
                </a:solidFill>
                <a:latin typeface="Arial" pitchFamily="34" charset="0"/>
                <a:cs typeface="Arial" pitchFamily="34" charset="0"/>
                <a:sym typeface="Arial" pitchFamily="34" charset="0"/>
              </a:rPr>
              <a:t> </a:t>
            </a:r>
            <a:r>
              <a:rPr lang="es-CO" sz="2000" b="1" dirty="0" err="1">
                <a:solidFill>
                  <a:srgbClr val="0070C0"/>
                </a:solidFill>
                <a:latin typeface="Arial" pitchFamily="34" charset="0"/>
                <a:cs typeface="Arial" pitchFamily="34" charset="0"/>
                <a:sym typeface="Arial" pitchFamily="34" charset="0"/>
              </a:rPr>
              <a:t>Hiperinflamación</a:t>
            </a:r>
            <a:endParaRPr lang="es-CO" sz="2000" b="1" dirty="0">
              <a:solidFill>
                <a:srgbClr val="0070C0"/>
              </a:solidFill>
              <a:latin typeface="Arial" pitchFamily="34" charset="0"/>
              <a:cs typeface="Arial" pitchFamily="34" charset="0"/>
              <a:sym typeface="Arial" pitchFamily="34" charset="0"/>
            </a:endParaRPr>
          </a:p>
        </p:txBody>
      </p:sp>
      <p:sp>
        <p:nvSpPr>
          <p:cNvPr id="24" name="Line 19"/>
          <p:cNvSpPr>
            <a:spLocks noChangeShapeType="1"/>
          </p:cNvSpPr>
          <p:nvPr/>
        </p:nvSpPr>
        <p:spPr bwMode="auto">
          <a:xfrm rot="10800000" flipH="1">
            <a:off x="5737565" y="1888148"/>
            <a:ext cx="226753" cy="2840"/>
          </a:xfrm>
          <a:prstGeom prst="line">
            <a:avLst/>
          </a:prstGeom>
          <a:solidFill>
            <a:srgbClr val="DB8017"/>
          </a:solidFill>
          <a:ln w="38100">
            <a:solidFill>
              <a:srgbClr val="595959"/>
            </a:solidFill>
            <a:round/>
            <a:headEnd/>
            <a:tailEnd type="triangle" w="med" len="med"/>
          </a:ln>
        </p:spPr>
        <p:txBody>
          <a:bodyPr lIns="0" tIns="0" rIns="0" bIns="0"/>
          <a:lstStyle/>
          <a:p>
            <a:endParaRPr lang="en-US">
              <a:latin typeface="Arial" panose="020B0604020202020204" pitchFamily="34" charset="0"/>
              <a:cs typeface="Arial" panose="020B0604020202020204" pitchFamily="34" charset="0"/>
            </a:endParaRPr>
          </a:p>
        </p:txBody>
      </p:sp>
      <p:grpSp>
        <p:nvGrpSpPr>
          <p:cNvPr id="25" name="Group 22"/>
          <p:cNvGrpSpPr>
            <a:grpSpLocks/>
          </p:cNvGrpSpPr>
          <p:nvPr/>
        </p:nvGrpSpPr>
        <p:grpSpPr bwMode="auto">
          <a:xfrm>
            <a:off x="6095834" y="1666593"/>
            <a:ext cx="1151904" cy="866339"/>
            <a:chOff x="24" y="146"/>
            <a:chExt cx="762" cy="610"/>
          </a:xfrm>
          <a:solidFill>
            <a:srgbClr val="21A1D9"/>
          </a:solidFill>
        </p:grpSpPr>
        <p:sp>
          <p:nvSpPr>
            <p:cNvPr id="26" name="Rectangle 20"/>
            <p:cNvSpPr>
              <a:spLocks/>
            </p:cNvSpPr>
            <p:nvPr/>
          </p:nvSpPr>
          <p:spPr bwMode="auto">
            <a:xfrm>
              <a:off x="24" y="146"/>
              <a:ext cx="762" cy="599"/>
            </a:xfrm>
            <a:prstGeom prst="rect">
              <a:avLst/>
            </a:prstGeom>
            <a:grpFill/>
            <a:ln w="9525">
              <a:noFill/>
              <a:miter lim="800000"/>
              <a:headEnd/>
              <a:tailEnd/>
            </a:ln>
            <a:effectLst>
              <a:outerShdw blurRad="50800" dist="38100" dir="2700000" algn="tl" rotWithShape="0">
                <a:prstClr val="black">
                  <a:alpha val="40000"/>
                </a:prstClr>
              </a:outerShdw>
            </a:effectLst>
          </p:spPr>
          <p:txBody>
            <a:bodyPr lIns="0" tIns="0" rIns="0" bIns="0"/>
            <a:lstStyle/>
            <a:p>
              <a:endParaRPr lang="en-US">
                <a:latin typeface="Arial" panose="020B0604020202020204" pitchFamily="34" charset="0"/>
                <a:cs typeface="Arial" panose="020B0604020202020204" pitchFamily="34" charset="0"/>
              </a:endParaRPr>
            </a:p>
          </p:txBody>
        </p:sp>
        <p:sp>
          <p:nvSpPr>
            <p:cNvPr id="27" name="Rectangle 21"/>
            <p:cNvSpPr>
              <a:spLocks/>
            </p:cNvSpPr>
            <p:nvPr/>
          </p:nvSpPr>
          <p:spPr bwMode="auto">
            <a:xfrm>
              <a:off x="37" y="246"/>
              <a:ext cx="701" cy="510"/>
            </a:xfrm>
            <a:prstGeom prst="rect">
              <a:avLst/>
            </a:prstGeom>
            <a:grpFill/>
            <a:ln>
              <a:noFill/>
            </a:ln>
            <a:extLst>
              <a:ext uri="{91240B29-F687-4f45-9708-019B960494DF}">
                <a14:hiddenLine xmlns:a14="http://schemas.microsoft.com/office/drawing/2010/main" xmlns="" w="12700">
                  <a:solidFill>
                    <a:schemeClr val="tx1"/>
                  </a:solidFill>
                  <a:miter lim="800000"/>
                  <a:headEnd/>
                  <a:tailEnd/>
                </a14:hiddenLine>
              </a:ext>
            </a:extLst>
          </p:spPr>
          <p:txBody>
            <a:bodyPr lIns="0" tIns="0" rIns="40638" bIns="0"/>
            <a:lstStyle/>
            <a:p>
              <a:pPr marL="39688" algn="ctr">
                <a:spcBef>
                  <a:spcPts val="1150"/>
                </a:spcBef>
              </a:pPr>
              <a:r>
                <a:rPr lang="en-US" sz="1700" b="1" dirty="0" err="1">
                  <a:solidFill>
                    <a:schemeClr val="bg1"/>
                  </a:solidFill>
                  <a:latin typeface="Arial" panose="020B0604020202020204" pitchFamily="34" charset="0"/>
                  <a:cs typeface="Arial" panose="020B0604020202020204" pitchFamily="34" charset="0"/>
                  <a:sym typeface="Arial Narrow" charset="0"/>
                </a:rPr>
                <a:t>Muerte</a:t>
              </a:r>
              <a:r>
                <a:rPr lang="en-US" sz="1700" b="1" dirty="0">
                  <a:solidFill>
                    <a:schemeClr val="bg1"/>
                  </a:solidFill>
                  <a:latin typeface="Arial" panose="020B0604020202020204" pitchFamily="34" charset="0"/>
                  <a:cs typeface="Arial" panose="020B0604020202020204" pitchFamily="34" charset="0"/>
                  <a:sym typeface="Arial Narrow" charset="0"/>
                </a:rPr>
                <a:t> </a:t>
              </a:r>
              <a:r>
                <a:rPr lang="en-US" sz="1700" b="1" dirty="0" err="1">
                  <a:solidFill>
                    <a:schemeClr val="bg1"/>
                  </a:solidFill>
                  <a:latin typeface="Arial" panose="020B0604020202020204" pitchFamily="34" charset="0"/>
                  <a:cs typeface="Arial" panose="020B0604020202020204" pitchFamily="34" charset="0"/>
                  <a:sym typeface="Arial Narrow" charset="0"/>
                </a:rPr>
                <a:t>temprana</a:t>
              </a:r>
              <a:endParaRPr lang="en-US" sz="1700" b="1" dirty="0">
                <a:solidFill>
                  <a:schemeClr val="bg1"/>
                </a:solidFill>
                <a:latin typeface="Arial" panose="020B0604020202020204" pitchFamily="34" charset="0"/>
                <a:cs typeface="Arial" panose="020B0604020202020204" pitchFamily="34" charset="0"/>
                <a:sym typeface="Arial Narrow" charset="0"/>
              </a:endParaRPr>
            </a:p>
          </p:txBody>
        </p:sp>
      </p:grpSp>
      <p:sp>
        <p:nvSpPr>
          <p:cNvPr id="29" name="Rectangle 25"/>
          <p:cNvSpPr>
            <a:spLocks/>
          </p:cNvSpPr>
          <p:nvPr/>
        </p:nvSpPr>
        <p:spPr bwMode="auto">
          <a:xfrm>
            <a:off x="7256682" y="5570315"/>
            <a:ext cx="1504127" cy="295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lIns="0" tIns="0" rIns="40638" bIns="0"/>
          <a:lstStyle/>
          <a:p>
            <a:pPr marL="39688">
              <a:spcBef>
                <a:spcPts val="1150"/>
              </a:spcBef>
            </a:pPr>
            <a:r>
              <a:rPr lang="es-CO" sz="2000" b="1" dirty="0">
                <a:solidFill>
                  <a:srgbClr val="265278"/>
                </a:solidFill>
                <a:latin typeface="Arial" panose="020B0604020202020204" pitchFamily="34" charset="0"/>
                <a:cs typeface="Arial" panose="020B0604020202020204" pitchFamily="34" charset="0"/>
                <a:sym typeface="Arial Narrow" charset="0"/>
              </a:rPr>
              <a:t>Infección</a:t>
            </a:r>
          </a:p>
        </p:txBody>
      </p:sp>
      <p:sp>
        <p:nvSpPr>
          <p:cNvPr id="30" name="Line 26"/>
          <p:cNvSpPr>
            <a:spLocks noChangeShapeType="1"/>
          </p:cNvSpPr>
          <p:nvPr/>
        </p:nvSpPr>
        <p:spPr bwMode="auto">
          <a:xfrm flipH="1">
            <a:off x="8358701" y="5313255"/>
            <a:ext cx="1512" cy="264162"/>
          </a:xfrm>
          <a:prstGeom prst="line">
            <a:avLst/>
          </a:prstGeom>
          <a:noFill/>
          <a:ln w="38100">
            <a:solidFill>
              <a:srgbClr val="1D67B4"/>
            </a:solidFill>
            <a:round/>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a:latin typeface="Arial" panose="020B0604020202020204" pitchFamily="34" charset="0"/>
              <a:cs typeface="Arial" panose="020B0604020202020204" pitchFamily="34" charset="0"/>
            </a:endParaRPr>
          </a:p>
        </p:txBody>
      </p:sp>
      <p:sp>
        <p:nvSpPr>
          <p:cNvPr id="36" name="AutoShape 32"/>
          <p:cNvSpPr>
            <a:spLocks/>
          </p:cNvSpPr>
          <p:nvPr/>
        </p:nvSpPr>
        <p:spPr bwMode="auto">
          <a:xfrm>
            <a:off x="3402695" y="3373225"/>
            <a:ext cx="2249388" cy="1275842"/>
          </a:xfrm>
          <a:custGeom>
            <a:avLst/>
            <a:gdLst>
              <a:gd name="T0" fmla="*/ 10800 w 21600"/>
              <a:gd name="T1" fmla="*/ 0 h 21600"/>
              <a:gd name="T2" fmla="*/ 21600 w 21600"/>
              <a:gd name="T3" fmla="*/ 21600 h 21600"/>
              <a:gd name="T4" fmla="*/ 0 w 21600"/>
              <a:gd name="T5" fmla="*/ 21600 h 21600"/>
              <a:gd name="T6" fmla="*/ 10800 w 21600"/>
              <a:gd name="T7" fmla="*/ 0 h 21600"/>
              <a:gd name="T8" fmla="*/ 10800 w 21600"/>
              <a:gd name="T9" fmla="*/ 0 h 21600"/>
            </a:gdLst>
            <a:ahLst/>
            <a:cxnLst>
              <a:cxn ang="0">
                <a:pos x="T0" y="T1"/>
              </a:cxn>
              <a:cxn ang="0">
                <a:pos x="T2" y="T3"/>
              </a:cxn>
              <a:cxn ang="0">
                <a:pos x="T4" y="T5"/>
              </a:cxn>
              <a:cxn ang="0">
                <a:pos x="T6" y="T7"/>
              </a:cxn>
              <a:cxn ang="0">
                <a:pos x="T8" y="T9"/>
              </a:cxn>
            </a:cxnLst>
            <a:rect l="0" t="0" r="r" b="b"/>
            <a:pathLst>
              <a:path w="21600" h="21600">
                <a:moveTo>
                  <a:pt x="10800" y="0"/>
                </a:moveTo>
                <a:lnTo>
                  <a:pt x="21600" y="21600"/>
                </a:lnTo>
                <a:lnTo>
                  <a:pt x="0" y="21600"/>
                </a:lnTo>
                <a:lnTo>
                  <a:pt x="10800" y="0"/>
                </a:lnTo>
                <a:close/>
                <a:moveTo>
                  <a:pt x="10800" y="0"/>
                </a:moveTo>
              </a:path>
            </a:pathLst>
          </a:custGeom>
          <a:solidFill>
            <a:srgbClr val="0070C0"/>
          </a:solidFill>
          <a:ln w="9525">
            <a:noFill/>
            <a:round/>
            <a:headEnd/>
            <a:tailEnd/>
          </a:ln>
          <a:effectLst>
            <a:outerShdw blurRad="50800" dist="38100" dir="2700000" algn="tl" rotWithShape="0">
              <a:prstClr val="black">
                <a:alpha val="40000"/>
              </a:prstClr>
            </a:outerShdw>
          </a:effectLst>
        </p:spPr>
        <p:txBody>
          <a:bodyPr lIns="0" tIns="0" rIns="0" bIns="0"/>
          <a:lstStyle/>
          <a:p>
            <a:endParaRPr lang="en-US">
              <a:latin typeface="Arial" panose="020B0604020202020204" pitchFamily="34" charset="0"/>
              <a:cs typeface="Arial" panose="020B0604020202020204" pitchFamily="34" charset="0"/>
            </a:endParaRPr>
          </a:p>
        </p:txBody>
      </p:sp>
      <p:sp>
        <p:nvSpPr>
          <p:cNvPr id="37" name="Rectangle 33"/>
          <p:cNvSpPr>
            <a:spLocks/>
          </p:cNvSpPr>
          <p:nvPr/>
        </p:nvSpPr>
        <p:spPr bwMode="auto">
          <a:xfrm>
            <a:off x="3955971" y="4051344"/>
            <a:ext cx="1269816" cy="484703"/>
          </a:xfrm>
          <a:prstGeom prst="rect">
            <a:avLst/>
          </a:prstGeom>
          <a:noFill/>
          <a:ln w="9525">
            <a:noFill/>
            <a:miter lim="800000"/>
            <a:headEnd/>
            <a:tailEnd/>
          </a:ln>
        </p:spPr>
        <p:txBody>
          <a:bodyPr lIns="0" tIns="0" rIns="40638" bIns="0"/>
          <a:lstStyle/>
          <a:p>
            <a:pPr marL="39688"/>
            <a:r>
              <a:rPr lang="en-US" sz="2200" b="1" dirty="0">
                <a:solidFill>
                  <a:schemeClr val="bg1"/>
                </a:solidFill>
                <a:latin typeface="Arial" panose="020B0604020202020204" pitchFamily="34" charset="0"/>
                <a:cs typeface="Arial" panose="020B0604020202020204" pitchFamily="34" charset="0"/>
                <a:sym typeface="Arial Narrow" charset="0"/>
              </a:rPr>
              <a:t>Omega-3</a:t>
            </a:r>
          </a:p>
        </p:txBody>
      </p:sp>
      <p:grpSp>
        <p:nvGrpSpPr>
          <p:cNvPr id="38" name="Group 37"/>
          <p:cNvGrpSpPr>
            <a:grpSpLocks/>
          </p:cNvGrpSpPr>
          <p:nvPr/>
        </p:nvGrpSpPr>
        <p:grpSpPr bwMode="auto">
          <a:xfrm>
            <a:off x="4128304" y="2836380"/>
            <a:ext cx="4916001" cy="978573"/>
            <a:chOff x="0" y="0"/>
            <a:chExt cx="3252" cy="688"/>
          </a:xfrm>
        </p:grpSpPr>
        <p:sp>
          <p:nvSpPr>
            <p:cNvPr id="39" name="Rectangle 35"/>
            <p:cNvSpPr>
              <a:spLocks/>
            </p:cNvSpPr>
            <p:nvPr/>
          </p:nvSpPr>
          <p:spPr bwMode="auto">
            <a:xfrm>
              <a:off x="0" y="0"/>
              <a:ext cx="691" cy="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40638" bIns="0">
              <a:spAutoFit/>
            </a:bodyPr>
            <a:lstStyle/>
            <a:p>
              <a:pPr marL="39688"/>
              <a:r>
                <a:rPr lang="en-US" sz="3400" b="1" dirty="0">
                  <a:solidFill>
                    <a:srgbClr val="0070C0"/>
                  </a:solidFill>
                  <a:latin typeface="Arial" panose="020B0604020202020204" pitchFamily="34" charset="0"/>
                  <a:cs typeface="Arial" panose="020B0604020202020204" pitchFamily="34" charset="0"/>
                  <a:sym typeface="Arial Narrow" charset="0"/>
                </a:rPr>
                <a:t>SIRS</a:t>
              </a:r>
            </a:p>
          </p:txBody>
        </p:sp>
        <p:sp>
          <p:nvSpPr>
            <p:cNvPr id="40" name="Rectangle 36"/>
            <p:cNvSpPr>
              <a:spLocks/>
            </p:cNvSpPr>
            <p:nvPr/>
          </p:nvSpPr>
          <p:spPr bwMode="auto">
            <a:xfrm>
              <a:off x="2424" y="359"/>
              <a:ext cx="828" cy="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40638" bIns="0">
              <a:spAutoFit/>
            </a:bodyPr>
            <a:lstStyle/>
            <a:p>
              <a:pPr marL="39688"/>
              <a:r>
                <a:rPr lang="en-US" sz="3400" b="1" dirty="0">
                  <a:solidFill>
                    <a:srgbClr val="0070C0"/>
                  </a:solidFill>
                  <a:latin typeface="Arial" panose="020B0604020202020204" pitchFamily="34" charset="0"/>
                  <a:cs typeface="Arial" panose="020B0604020202020204" pitchFamily="34" charset="0"/>
                  <a:sym typeface="Arial Narrow" charset="0"/>
                </a:rPr>
                <a:t>CARS</a:t>
              </a:r>
            </a:p>
          </p:txBody>
        </p:sp>
      </p:grpSp>
      <p:grpSp>
        <p:nvGrpSpPr>
          <p:cNvPr id="41" name="Group 42"/>
          <p:cNvGrpSpPr>
            <a:grpSpLocks/>
          </p:cNvGrpSpPr>
          <p:nvPr/>
        </p:nvGrpSpPr>
        <p:grpSpPr bwMode="auto">
          <a:xfrm>
            <a:off x="7184931" y="2038212"/>
            <a:ext cx="2370322" cy="1273944"/>
            <a:chOff x="0" y="0"/>
            <a:chExt cx="1567" cy="897"/>
          </a:xfrm>
        </p:grpSpPr>
        <p:sp>
          <p:nvSpPr>
            <p:cNvPr id="42" name="AutoShape 40"/>
            <p:cNvSpPr>
              <a:spLocks/>
            </p:cNvSpPr>
            <p:nvPr/>
          </p:nvSpPr>
          <p:spPr bwMode="auto">
            <a:xfrm rot="10800000">
              <a:off x="0" y="0"/>
              <a:ext cx="1567" cy="897"/>
            </a:xfrm>
            <a:custGeom>
              <a:avLst/>
              <a:gdLst>
                <a:gd name="T0" fmla="*/ 10800 w 21600"/>
                <a:gd name="T1" fmla="*/ 0 h 21600"/>
                <a:gd name="T2" fmla="*/ 21600 w 21600"/>
                <a:gd name="T3" fmla="*/ 21600 h 21600"/>
                <a:gd name="T4" fmla="*/ 0 w 21600"/>
                <a:gd name="T5" fmla="*/ 21600 h 21600"/>
                <a:gd name="T6" fmla="*/ 10800 w 21600"/>
                <a:gd name="T7" fmla="*/ 0 h 21600"/>
                <a:gd name="T8" fmla="*/ 10800 w 21600"/>
                <a:gd name="T9" fmla="*/ 0 h 21600"/>
              </a:gdLst>
              <a:ahLst/>
              <a:cxnLst>
                <a:cxn ang="0">
                  <a:pos x="T0" y="T1"/>
                </a:cxn>
                <a:cxn ang="0">
                  <a:pos x="T2" y="T3"/>
                </a:cxn>
                <a:cxn ang="0">
                  <a:pos x="T4" y="T5"/>
                </a:cxn>
                <a:cxn ang="0">
                  <a:pos x="T6" y="T7"/>
                </a:cxn>
                <a:cxn ang="0">
                  <a:pos x="T8" y="T9"/>
                </a:cxn>
              </a:cxnLst>
              <a:rect l="0" t="0" r="r" b="b"/>
              <a:pathLst>
                <a:path w="21600" h="21600">
                  <a:moveTo>
                    <a:pt x="10800" y="0"/>
                  </a:moveTo>
                  <a:lnTo>
                    <a:pt x="21600" y="21600"/>
                  </a:lnTo>
                  <a:lnTo>
                    <a:pt x="0" y="21600"/>
                  </a:lnTo>
                  <a:lnTo>
                    <a:pt x="10800" y="0"/>
                  </a:lnTo>
                  <a:close/>
                  <a:moveTo>
                    <a:pt x="10800" y="0"/>
                  </a:moveTo>
                </a:path>
              </a:pathLst>
            </a:custGeom>
            <a:solidFill>
              <a:srgbClr val="0070C0"/>
            </a:solidFill>
            <a:ln w="9525">
              <a:noFill/>
              <a:round/>
              <a:headEnd/>
              <a:tailEnd/>
            </a:ln>
            <a:effectLst>
              <a:outerShdw blurRad="50800" dist="38100" dir="2700000" algn="tl" rotWithShape="0">
                <a:prstClr val="black">
                  <a:alpha val="40000"/>
                </a:prstClr>
              </a:outerShdw>
            </a:effectLst>
          </p:spPr>
          <p:txBody>
            <a:bodyPr lIns="0" tIns="0" rIns="0" bIns="0"/>
            <a:lstStyle/>
            <a:p>
              <a:endParaRPr lang="en-US">
                <a:latin typeface="Arial" panose="020B0604020202020204" pitchFamily="34" charset="0"/>
                <a:cs typeface="Arial" panose="020B0604020202020204" pitchFamily="34" charset="0"/>
              </a:endParaRPr>
            </a:p>
          </p:txBody>
        </p:sp>
        <p:sp>
          <p:nvSpPr>
            <p:cNvPr id="43" name="AutoShape 41"/>
            <p:cNvSpPr>
              <a:spLocks/>
            </p:cNvSpPr>
            <p:nvPr/>
          </p:nvSpPr>
          <p:spPr bwMode="auto">
            <a:xfrm>
              <a:off x="426" y="146"/>
              <a:ext cx="897" cy="651"/>
            </a:xfrm>
            <a:custGeom>
              <a:avLst/>
              <a:gdLst/>
              <a:ahLst/>
              <a:cxnLst/>
              <a:rect l="0" t="0" r="r" b="b"/>
              <a:pathLst>
                <a:path w="21584" h="21573">
                  <a:moveTo>
                    <a:pt x="0" y="0"/>
                  </a:moveTo>
                  <a:lnTo>
                    <a:pt x="21584" y="-27"/>
                  </a:lnTo>
                  <a:lnTo>
                    <a:pt x="21568" y="21546"/>
                  </a:lnTo>
                  <a:lnTo>
                    <a:pt x="-16" y="21573"/>
                  </a:lnTo>
                  <a:close/>
                  <a:moveTo>
                    <a:pt x="0" y="0"/>
                  </a:move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lIns="0" tIns="0" rIns="40638" bIns="0"/>
            <a:lstStyle/>
            <a:p>
              <a:pPr marL="39688">
                <a:defRPr/>
              </a:pPr>
              <a:r>
                <a:rPr lang="es-CO" sz="2000" b="1" dirty="0">
                  <a:solidFill>
                    <a:srgbClr val="FFFFFF"/>
                  </a:solidFill>
                  <a:latin typeface="Arial" panose="020B0604020202020204" pitchFamily="34" charset="0"/>
                  <a:cs typeface="Arial" panose="020B0604020202020204" pitchFamily="34" charset="0"/>
                  <a:sym typeface="Arial Narrow" pitchFamily="34" charset="0"/>
                </a:rPr>
                <a:t>Arginina</a:t>
              </a:r>
            </a:p>
            <a:p>
              <a:pPr marL="39688">
                <a:defRPr/>
              </a:pPr>
              <a:endParaRPr lang="en-US" sz="2200" b="1" i="1" dirty="0">
                <a:effectLst>
                  <a:outerShdw blurRad="38100" dist="38100" dir="2700000" algn="tl">
                    <a:srgbClr val="FFFFFF"/>
                  </a:outerShdw>
                </a:effectLst>
                <a:latin typeface="Arial" panose="020B0604020202020204" pitchFamily="34" charset="0"/>
                <a:cs typeface="Arial" panose="020B0604020202020204" pitchFamily="34" charset="0"/>
                <a:sym typeface="Arial Narrow" pitchFamily="34" charset="0"/>
              </a:endParaRPr>
            </a:p>
          </p:txBody>
        </p:sp>
      </p:grpSp>
      <p:sp>
        <p:nvSpPr>
          <p:cNvPr id="44" name="TextBox 43"/>
          <p:cNvSpPr txBox="1"/>
          <p:nvPr/>
        </p:nvSpPr>
        <p:spPr>
          <a:xfrm>
            <a:off x="6973294" y="4945339"/>
            <a:ext cx="3325601" cy="578228"/>
          </a:xfrm>
          <a:prstGeom prst="rect">
            <a:avLst/>
          </a:prstGeom>
          <a:noFill/>
        </p:spPr>
        <p:txBody>
          <a:bodyPr wrap="square" rtlCol="0">
            <a:spAutoFit/>
          </a:bodyPr>
          <a:lstStyle/>
          <a:p>
            <a:pPr algn="ctr"/>
            <a:r>
              <a:rPr lang="es-ES_tradnl" sz="3600" b="1" baseline="30000" dirty="0">
                <a:solidFill>
                  <a:srgbClr val="265278"/>
                </a:solidFill>
                <a:latin typeface="Arial" panose="020B0604020202020204" pitchFamily="34" charset="0"/>
                <a:cs typeface="Arial" panose="020B0604020202020204" pitchFamily="34" charset="0"/>
              </a:rPr>
              <a:t>Inmunosupresión</a:t>
            </a:r>
            <a:endParaRPr lang="en-US" sz="3600" b="1" dirty="0">
              <a:solidFill>
                <a:srgbClr val="265278"/>
              </a:solidFill>
              <a:latin typeface="Arial" panose="020B0604020202020204" pitchFamily="34" charset="0"/>
              <a:cs typeface="Arial" panose="020B0604020202020204" pitchFamily="34" charset="0"/>
            </a:endParaRPr>
          </a:p>
        </p:txBody>
      </p:sp>
      <p:sp>
        <p:nvSpPr>
          <p:cNvPr id="46" name="TextBox 45"/>
          <p:cNvSpPr txBox="1"/>
          <p:nvPr/>
        </p:nvSpPr>
        <p:spPr>
          <a:xfrm>
            <a:off x="2386845" y="4649066"/>
            <a:ext cx="4329311" cy="536925"/>
          </a:xfrm>
          <a:prstGeom prst="rect">
            <a:avLst/>
          </a:prstGeom>
          <a:noFill/>
        </p:spPr>
        <p:txBody>
          <a:bodyPr wrap="square" rtlCol="0">
            <a:spAutoFit/>
          </a:bodyPr>
          <a:lstStyle/>
          <a:p>
            <a:pPr algn="ctr"/>
            <a:r>
              <a:rPr lang="es-CO" sz="1100" b="1" dirty="0">
                <a:solidFill>
                  <a:srgbClr val="0070C0"/>
                </a:solidFill>
                <a:latin typeface="Arial" panose="020B0604020202020204" pitchFamily="34" charset="0"/>
                <a:cs typeface="Arial" panose="020B0604020202020204" pitchFamily="34" charset="0"/>
              </a:rPr>
              <a:t>FOM= Falla orgánica múltiple</a:t>
            </a:r>
          </a:p>
          <a:p>
            <a:pPr algn="ctr"/>
            <a:r>
              <a:rPr lang="es-CO" sz="1100" b="1" dirty="0">
                <a:solidFill>
                  <a:srgbClr val="0070C0"/>
                </a:solidFill>
                <a:latin typeface="Arial" panose="020B0604020202020204" pitchFamily="34" charset="0"/>
                <a:cs typeface="Arial" panose="020B0604020202020204" pitchFamily="34" charset="0"/>
              </a:rPr>
              <a:t>SIRS= Síndrome de respuesta inflamatoria sistémica</a:t>
            </a:r>
          </a:p>
          <a:p>
            <a:pPr algn="ctr"/>
            <a:r>
              <a:rPr lang="es-CO" sz="1100" b="1" dirty="0">
                <a:solidFill>
                  <a:srgbClr val="0070C0"/>
                </a:solidFill>
                <a:latin typeface="Arial" panose="020B0604020202020204" pitchFamily="34" charset="0"/>
                <a:cs typeface="Arial" panose="020B0604020202020204" pitchFamily="34" charset="0"/>
              </a:rPr>
              <a:t>CARS= Síndrome de respuesta anti-inflamatoria compensatoria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bwMode="auto">
          <a:xfrm>
            <a:off x="1896912" y="386326"/>
            <a:ext cx="843915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eaLnBrk="0" hangingPunct="0">
              <a:defRPr/>
            </a:pPr>
            <a:r>
              <a:rPr lang="es-CO" sz="3200" b="1" dirty="0">
                <a:solidFill>
                  <a:srgbClr val="1D67B4"/>
                </a:solidFill>
                <a:latin typeface="Arial" panose="020B0604020202020204" pitchFamily="34" charset="0"/>
                <a:cs typeface="Arial" panose="020B0604020202020204" pitchFamily="34" charset="0"/>
              </a:rPr>
              <a:t>Fórmulas para la insuficiencia renal</a:t>
            </a:r>
            <a:endParaRPr lang="es-CO" sz="3200" b="1" dirty="0">
              <a:solidFill>
                <a:srgbClr val="1D67B4"/>
              </a:solidFill>
              <a:latin typeface="Arial" panose="020B0604020202020204" pitchFamily="34" charset="0"/>
              <a:ea typeface="ＭＳ Ｐゴシック" charset="-128"/>
              <a:cs typeface="Arial" panose="020B0604020202020204" pitchFamily="34" charset="0"/>
            </a:endParaRPr>
          </a:p>
        </p:txBody>
      </p:sp>
      <p:sp>
        <p:nvSpPr>
          <p:cNvPr id="3" name="Rectangle 3"/>
          <p:cNvSpPr txBox="1">
            <a:spLocks/>
          </p:cNvSpPr>
          <p:nvPr/>
        </p:nvSpPr>
        <p:spPr bwMode="auto">
          <a:xfrm>
            <a:off x="2066164" y="2022231"/>
            <a:ext cx="8100646" cy="3657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540000" indent="-270000">
              <a:lnSpc>
                <a:spcPts val="3200"/>
              </a:lnSpc>
              <a:buFont typeface="Arial"/>
              <a:buChar char="•"/>
            </a:pPr>
            <a:r>
              <a:rPr lang="es-CO" sz="2400" b="1" dirty="0">
                <a:solidFill>
                  <a:srgbClr val="1D67B4"/>
                </a:solidFill>
                <a:latin typeface="Arial" panose="020B0604020202020204" pitchFamily="34" charset="0"/>
                <a:cs typeface="Arial" panose="020B0604020202020204" pitchFamily="34" charset="0"/>
              </a:rPr>
              <a:t>Guías de manejo clínico:</a:t>
            </a:r>
          </a:p>
          <a:p>
            <a:pPr marL="540000" indent="270000">
              <a:lnSpc>
                <a:spcPts val="3200"/>
              </a:lnSpc>
              <a:buFont typeface="Arial"/>
              <a:buChar char="•"/>
            </a:pPr>
            <a:r>
              <a:rPr lang="es-CO" sz="2400" dirty="0">
                <a:solidFill>
                  <a:srgbClr val="1D67B4"/>
                </a:solidFill>
                <a:latin typeface="Arial" panose="020B0604020202020204" pitchFamily="34" charset="0"/>
                <a:cs typeface="Arial" panose="020B0604020202020204" pitchFamily="34" charset="0"/>
              </a:rPr>
              <a:t>Necesidades elevadas de proteína y energía</a:t>
            </a:r>
          </a:p>
          <a:p>
            <a:pPr marL="540000" indent="270000">
              <a:lnSpc>
                <a:spcPts val="3200"/>
              </a:lnSpc>
              <a:buFont typeface="Arial"/>
              <a:buChar char="•"/>
            </a:pPr>
            <a:r>
              <a:rPr lang="es-CO" sz="2400" dirty="0">
                <a:solidFill>
                  <a:srgbClr val="1D67B4"/>
                </a:solidFill>
                <a:latin typeface="Arial" panose="020B0604020202020204" pitchFamily="34" charset="0"/>
                <a:cs typeface="Arial" panose="020B0604020202020204" pitchFamily="34" charset="0"/>
              </a:rPr>
              <a:t>Trastornos electrolitos severos</a:t>
            </a:r>
          </a:p>
          <a:p>
            <a:pPr marL="540000" indent="270000">
              <a:lnSpc>
                <a:spcPts val="3200"/>
              </a:lnSpc>
              <a:buFont typeface="Arial"/>
              <a:buChar char="•"/>
            </a:pPr>
            <a:endParaRPr lang="es-CO" sz="2400" dirty="0">
              <a:solidFill>
                <a:srgbClr val="1D67B4"/>
              </a:solidFill>
              <a:latin typeface="Arial" panose="020B0604020202020204" pitchFamily="34" charset="0"/>
              <a:cs typeface="Arial" panose="020B0604020202020204" pitchFamily="34" charset="0"/>
            </a:endParaRPr>
          </a:p>
          <a:p>
            <a:pPr marL="540000" indent="-270000">
              <a:lnSpc>
                <a:spcPts val="3200"/>
              </a:lnSpc>
              <a:buFont typeface="Arial"/>
              <a:buChar char="•"/>
            </a:pPr>
            <a:r>
              <a:rPr lang="es-CO" sz="2400" b="1" dirty="0">
                <a:solidFill>
                  <a:srgbClr val="1D67B4"/>
                </a:solidFill>
                <a:latin typeface="Arial" panose="020B0604020202020204" pitchFamily="34" charset="0"/>
                <a:cs typeface="Arial" panose="020B0604020202020204" pitchFamily="34" charset="0"/>
              </a:rPr>
              <a:t>Fórmulas enterales especializadas:</a:t>
            </a:r>
          </a:p>
          <a:p>
            <a:pPr marL="540000" indent="270000">
              <a:lnSpc>
                <a:spcPts val="3200"/>
              </a:lnSpc>
              <a:buFont typeface="Arial"/>
              <a:buChar char="•"/>
            </a:pPr>
            <a:r>
              <a:rPr lang="es-CO" sz="2400" dirty="0">
                <a:solidFill>
                  <a:srgbClr val="1D67B4"/>
                </a:solidFill>
                <a:latin typeface="Arial" panose="020B0604020202020204" pitchFamily="34" charset="0"/>
                <a:cs typeface="Arial" panose="020B0604020202020204" pitchFamily="34" charset="0"/>
              </a:rPr>
              <a:t>Alta densidad calórica</a:t>
            </a:r>
          </a:p>
          <a:p>
            <a:pPr marL="540000" lvl="1" indent="270000">
              <a:lnSpc>
                <a:spcPts val="3200"/>
              </a:lnSpc>
              <a:buFont typeface="Arial"/>
              <a:buChar char="•"/>
            </a:pPr>
            <a:r>
              <a:rPr lang="es-CO" sz="2400" dirty="0">
                <a:solidFill>
                  <a:srgbClr val="1D67B4"/>
                </a:solidFill>
                <a:latin typeface="Arial" panose="020B0604020202020204" pitchFamily="34" charset="0"/>
                <a:cs typeface="Arial" panose="020B0604020202020204" pitchFamily="34" charset="0"/>
              </a:rPr>
              <a:t>Contenido de proteínas (nitrógeno) modificado</a:t>
            </a:r>
          </a:p>
          <a:p>
            <a:pPr marL="540000" lvl="1" indent="270000">
              <a:lnSpc>
                <a:spcPts val="3200"/>
              </a:lnSpc>
              <a:buFont typeface="Arial"/>
              <a:buChar char="•"/>
            </a:pPr>
            <a:r>
              <a:rPr lang="es-CO" sz="2400" kern="0" dirty="0">
                <a:solidFill>
                  <a:srgbClr val="1D67B4"/>
                </a:solidFill>
                <a:latin typeface="Arial" panose="020B0604020202020204" pitchFamily="34" charset="0"/>
                <a:ea typeface="ＭＳ Ｐゴシック" charset="-128"/>
                <a:cs typeface="Arial" panose="020B0604020202020204" pitchFamily="34" charset="0"/>
              </a:rPr>
              <a:t>Niveles de fósforo, magnesio y potasio reducidos</a:t>
            </a:r>
          </a:p>
        </p:txBody>
      </p:sp>
      <p:sp>
        <p:nvSpPr>
          <p:cNvPr id="4" name="Rectangle 3"/>
          <p:cNvSpPr>
            <a:spLocks noChangeArrowheads="1"/>
          </p:cNvSpPr>
          <p:nvPr/>
        </p:nvSpPr>
        <p:spPr bwMode="auto">
          <a:xfrm>
            <a:off x="2393168" y="5479776"/>
            <a:ext cx="6142038" cy="400110"/>
          </a:xfrm>
          <a:prstGeom prst="rect">
            <a:avLst/>
          </a:prstGeom>
          <a:noFill/>
          <a:ln w="9525">
            <a:noFill/>
            <a:miter lim="800000"/>
            <a:headEnd/>
            <a:tailEnd/>
          </a:ln>
        </p:spPr>
        <p:txBody>
          <a:bodyPr wrap="square">
            <a:prstTxWarp prst="textNoShape">
              <a:avLst/>
            </a:prstTxWarp>
            <a:spAutoFit/>
          </a:bodyPr>
          <a:lstStyle/>
          <a:p>
            <a:r>
              <a:rPr lang="it-IT" sz="1000" i="1" dirty="0" err="1">
                <a:solidFill>
                  <a:schemeClr val="accent1">
                    <a:lumMod val="75000"/>
                  </a:schemeClr>
                </a:solidFill>
                <a:latin typeface="Arial" charset="0"/>
              </a:rPr>
              <a:t>Cano</a:t>
            </a:r>
            <a:r>
              <a:rPr lang="it-IT" sz="1000" i="1" dirty="0">
                <a:solidFill>
                  <a:schemeClr val="accent1">
                    <a:lumMod val="75000"/>
                  </a:schemeClr>
                </a:solidFill>
                <a:latin typeface="Arial" charset="0"/>
              </a:rPr>
              <a:t> </a:t>
            </a:r>
            <a:r>
              <a:rPr lang="it-IT" sz="1000" i="1" dirty="0" err="1">
                <a:solidFill>
                  <a:schemeClr val="accent1">
                    <a:lumMod val="75000"/>
                  </a:schemeClr>
                </a:solidFill>
                <a:latin typeface="Arial" charset="0"/>
              </a:rPr>
              <a:t>N</a:t>
            </a:r>
            <a:r>
              <a:rPr lang="it-IT" sz="1000" i="1" dirty="0">
                <a:solidFill>
                  <a:schemeClr val="accent1">
                    <a:lumMod val="75000"/>
                  </a:schemeClr>
                </a:solidFill>
                <a:latin typeface="Arial" charset="0"/>
              </a:rPr>
              <a:t>, </a:t>
            </a:r>
            <a:r>
              <a:rPr lang="it-IT" sz="1000" i="1" dirty="0" err="1">
                <a:solidFill>
                  <a:schemeClr val="accent1">
                    <a:lumMod val="75000"/>
                  </a:schemeClr>
                </a:solidFill>
                <a:latin typeface="Arial" charset="0"/>
              </a:rPr>
              <a:t>et</a:t>
            </a:r>
            <a:r>
              <a:rPr lang="it-IT" sz="1000" i="1" dirty="0">
                <a:solidFill>
                  <a:schemeClr val="accent1">
                    <a:lumMod val="75000"/>
                  </a:schemeClr>
                </a:solidFill>
                <a:latin typeface="Arial" charset="0"/>
              </a:rPr>
              <a:t> al</a:t>
            </a:r>
            <a:r>
              <a:rPr lang="en-US" sz="1000" i="1" dirty="0">
                <a:solidFill>
                  <a:schemeClr val="accent1">
                    <a:lumMod val="75000"/>
                  </a:schemeClr>
                </a:solidFill>
                <a:latin typeface="Arial" charset="0"/>
              </a:rPr>
              <a:t>. </a:t>
            </a:r>
            <a:r>
              <a:rPr lang="en-US" sz="1000" i="1" dirty="0" err="1">
                <a:solidFill>
                  <a:schemeClr val="accent1">
                    <a:lumMod val="75000"/>
                  </a:schemeClr>
                </a:solidFill>
                <a:latin typeface="Arial" charset="0"/>
              </a:rPr>
              <a:t>Clin</a:t>
            </a:r>
            <a:r>
              <a:rPr lang="en-US" sz="1000" i="1" dirty="0">
                <a:solidFill>
                  <a:schemeClr val="accent1">
                    <a:lumMod val="75000"/>
                  </a:schemeClr>
                </a:solidFill>
                <a:latin typeface="Arial" charset="0"/>
              </a:rPr>
              <a:t> </a:t>
            </a:r>
            <a:r>
              <a:rPr lang="en-US" sz="1000" i="1" dirty="0" err="1">
                <a:solidFill>
                  <a:schemeClr val="accent1">
                    <a:lumMod val="75000"/>
                  </a:schemeClr>
                </a:solidFill>
                <a:latin typeface="Arial" charset="0"/>
              </a:rPr>
              <a:t>Nutr</a:t>
            </a:r>
            <a:r>
              <a:rPr lang="en-US" sz="1000" i="1" dirty="0">
                <a:solidFill>
                  <a:schemeClr val="accent1">
                    <a:lumMod val="75000"/>
                  </a:schemeClr>
                </a:solidFill>
                <a:latin typeface="Arial" charset="0"/>
              </a:rPr>
              <a:t> 2006;25:295-310. </a:t>
            </a:r>
          </a:p>
          <a:p>
            <a:r>
              <a:rPr lang="en-US" sz="1000" i="1" dirty="0">
                <a:solidFill>
                  <a:schemeClr val="accent1">
                    <a:lumMod val="75000"/>
                  </a:schemeClr>
                </a:solidFill>
                <a:latin typeface="Arial" charset="0"/>
              </a:rPr>
              <a:t>Brown RO, et al. </a:t>
            </a:r>
            <a:r>
              <a:rPr lang="en-US" sz="1000" i="1" dirty="0">
                <a:solidFill>
                  <a:schemeClr val="accent1">
                    <a:lumMod val="75000"/>
                  </a:schemeClr>
                </a:solidFill>
                <a:latin typeface="Arial"/>
                <a:cs typeface="Arial"/>
              </a:rPr>
              <a:t>JPEN J </a:t>
            </a:r>
            <a:r>
              <a:rPr lang="en-US" sz="1000" i="1" dirty="0" err="1">
                <a:solidFill>
                  <a:schemeClr val="accent1">
                    <a:lumMod val="75000"/>
                  </a:schemeClr>
                </a:solidFill>
                <a:latin typeface="Arial"/>
                <a:cs typeface="Arial"/>
              </a:rPr>
              <a:t>Parenter</a:t>
            </a:r>
            <a:r>
              <a:rPr lang="en-US" sz="1000" i="1" dirty="0">
                <a:solidFill>
                  <a:schemeClr val="accent1">
                    <a:lumMod val="75000"/>
                  </a:schemeClr>
                </a:solidFill>
                <a:latin typeface="Arial"/>
                <a:cs typeface="Arial"/>
              </a:rPr>
              <a:t> </a:t>
            </a:r>
            <a:r>
              <a:rPr lang="en-US" sz="1000" i="1" dirty="0" err="1">
                <a:solidFill>
                  <a:schemeClr val="accent1">
                    <a:lumMod val="75000"/>
                  </a:schemeClr>
                </a:solidFill>
                <a:latin typeface="Arial"/>
                <a:cs typeface="Arial"/>
              </a:rPr>
              <a:t>Enteral</a:t>
            </a:r>
            <a:r>
              <a:rPr lang="en-US" sz="1000" i="1" dirty="0">
                <a:solidFill>
                  <a:schemeClr val="accent1">
                    <a:lumMod val="75000"/>
                  </a:schemeClr>
                </a:solidFill>
                <a:latin typeface="Arial"/>
                <a:cs typeface="Arial"/>
              </a:rPr>
              <a:t> </a:t>
            </a:r>
            <a:r>
              <a:rPr lang="en-US" sz="1000" i="1" dirty="0" err="1">
                <a:solidFill>
                  <a:schemeClr val="accent1">
                    <a:lumMod val="75000"/>
                  </a:schemeClr>
                </a:solidFill>
                <a:latin typeface="Arial"/>
                <a:cs typeface="Arial"/>
              </a:rPr>
              <a:t>Nutr</a:t>
            </a:r>
            <a:r>
              <a:rPr lang="en-US" sz="1000" i="1" dirty="0">
                <a:solidFill>
                  <a:schemeClr val="accent1">
                    <a:lumMod val="75000"/>
                  </a:schemeClr>
                </a:solidFill>
                <a:latin typeface="Arial" charset="0"/>
              </a:rPr>
              <a:t> 2010;345:366-377.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95500" y="259139"/>
            <a:ext cx="8001000" cy="1569660"/>
          </a:xfrm>
          <a:prstGeom prst="rect">
            <a:avLst/>
          </a:prstGeom>
          <a:noFill/>
        </p:spPr>
        <p:txBody>
          <a:bodyPr wrap="square" rtlCol="0">
            <a:spAutoFit/>
          </a:bodyPr>
          <a:lstStyle/>
          <a:p>
            <a:pPr algn="ctr"/>
            <a:r>
              <a:rPr lang="es-CO" sz="3200" b="1" dirty="0">
                <a:solidFill>
                  <a:srgbClr val="1D67B4"/>
                </a:solidFill>
                <a:latin typeface="Arial" panose="020B0604020202020204" pitchFamily="34" charset="0"/>
                <a:cs typeface="Arial" panose="020B0604020202020204" pitchFamily="34" charset="0"/>
              </a:rPr>
              <a:t>El hipermetabolismo relacionado</a:t>
            </a:r>
            <a:br>
              <a:rPr lang="es-CO" sz="3200" b="1" dirty="0">
                <a:solidFill>
                  <a:srgbClr val="1D67B4"/>
                </a:solidFill>
                <a:latin typeface="Arial" panose="020B0604020202020204" pitchFamily="34" charset="0"/>
                <a:cs typeface="Arial" panose="020B0604020202020204" pitchFamily="34" charset="0"/>
              </a:rPr>
            </a:br>
            <a:r>
              <a:rPr lang="es-CO" sz="3200" b="1" dirty="0">
                <a:solidFill>
                  <a:srgbClr val="1D67B4"/>
                </a:solidFill>
                <a:latin typeface="Arial" panose="020B0604020202020204" pitchFamily="34" charset="0"/>
                <a:cs typeface="Arial" panose="020B0604020202020204" pitchFamily="34" charset="0"/>
              </a:rPr>
              <a:t>con heridas provoca pérdida de </a:t>
            </a:r>
          </a:p>
          <a:p>
            <a:pPr algn="ctr"/>
            <a:r>
              <a:rPr lang="es-CO" sz="3200" b="1" dirty="0">
                <a:solidFill>
                  <a:srgbClr val="1D67B4"/>
                </a:solidFill>
                <a:latin typeface="Arial" panose="020B0604020202020204" pitchFamily="34" charset="0"/>
                <a:cs typeface="Arial" panose="020B0604020202020204" pitchFamily="34" charset="0"/>
              </a:rPr>
              <a:t>masa corporal magra</a:t>
            </a:r>
          </a:p>
        </p:txBody>
      </p:sp>
      <p:sp>
        <p:nvSpPr>
          <p:cNvPr id="4" name="Alternate Process 3"/>
          <p:cNvSpPr/>
          <p:nvPr/>
        </p:nvSpPr>
        <p:spPr>
          <a:xfrm>
            <a:off x="4114800" y="2133600"/>
            <a:ext cx="3429000" cy="762000"/>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5" name="TextBox 4"/>
          <p:cNvSpPr txBox="1"/>
          <p:nvPr/>
        </p:nvSpPr>
        <p:spPr>
          <a:xfrm>
            <a:off x="4114800" y="2332897"/>
            <a:ext cx="3429000" cy="707886"/>
          </a:xfrm>
          <a:prstGeom prst="rect">
            <a:avLst/>
          </a:prstGeom>
          <a:noFill/>
        </p:spPr>
        <p:txBody>
          <a:bodyPr wrap="square" rtlCol="0">
            <a:spAutoFit/>
          </a:bodyPr>
          <a:lstStyle/>
          <a:p>
            <a:pPr algn="ctr"/>
            <a:r>
              <a:rPr lang="es-ES_tradnl" sz="2000" dirty="0">
                <a:solidFill>
                  <a:schemeClr val="bg1"/>
                </a:solidFill>
                <a:latin typeface="Arial" panose="020B0604020202020204" pitchFamily="34" charset="0"/>
                <a:cs typeface="Arial" panose="020B0604020202020204" pitchFamily="34" charset="0"/>
              </a:rPr>
              <a:t>Proteína corporal</a:t>
            </a:r>
          </a:p>
          <a:p>
            <a:pPr algn="ctr"/>
            <a:endParaRPr lang="es-ES_tradnl" sz="2000" dirty="0">
              <a:latin typeface="Arial" panose="020B0604020202020204" pitchFamily="34" charset="0"/>
              <a:cs typeface="Arial" panose="020B0604020202020204" pitchFamily="34" charset="0"/>
            </a:endParaRPr>
          </a:p>
        </p:txBody>
      </p:sp>
      <p:sp>
        <p:nvSpPr>
          <p:cNvPr id="6" name="TextBox 5"/>
          <p:cNvSpPr txBox="1"/>
          <p:nvPr/>
        </p:nvSpPr>
        <p:spPr>
          <a:xfrm>
            <a:off x="3048000" y="4582424"/>
            <a:ext cx="5562600" cy="1015663"/>
          </a:xfrm>
          <a:prstGeom prst="rect">
            <a:avLst/>
          </a:prstGeom>
          <a:noFill/>
        </p:spPr>
        <p:txBody>
          <a:bodyPr wrap="square" rtlCol="0">
            <a:spAutoFit/>
          </a:bodyPr>
          <a:lstStyle/>
          <a:p>
            <a:pPr algn="ctr"/>
            <a:r>
              <a:rPr lang="es-CO" sz="2000" b="1" dirty="0">
                <a:solidFill>
                  <a:srgbClr val="1D67B4"/>
                </a:solidFill>
                <a:latin typeface="Arial" panose="020B0604020202020204" pitchFamily="34" charset="0"/>
                <a:cs typeface="Arial" panose="020B0604020202020204" pitchFamily="34" charset="0"/>
              </a:rPr>
              <a:t>Catabolismo del tejido</a:t>
            </a:r>
          </a:p>
          <a:p>
            <a:pPr algn="ctr"/>
            <a:r>
              <a:rPr lang="es-CO" sz="2000" b="1" dirty="0">
                <a:solidFill>
                  <a:srgbClr val="1D67B4"/>
                </a:solidFill>
                <a:latin typeface="Arial" panose="020B0604020202020204" pitchFamily="34" charset="0"/>
                <a:cs typeface="Arial" panose="020B0604020202020204" pitchFamily="34" charset="0"/>
              </a:rPr>
              <a:t>Excreción de nitrógeno</a:t>
            </a:r>
          </a:p>
          <a:p>
            <a:pPr algn="ctr"/>
            <a:r>
              <a:rPr lang="es-CO" sz="2000" b="1" dirty="0">
                <a:solidFill>
                  <a:srgbClr val="1D67B4"/>
                </a:solidFill>
                <a:latin typeface="Arial" panose="020B0604020202020204" pitchFamily="34" charset="0"/>
                <a:cs typeface="Arial" panose="020B0604020202020204" pitchFamily="34" charset="0"/>
              </a:rPr>
              <a:t>Recuperación deficiente de las heridas</a:t>
            </a:r>
          </a:p>
        </p:txBody>
      </p:sp>
      <p:sp>
        <p:nvSpPr>
          <p:cNvPr id="9" name="Down Arrow 8"/>
          <p:cNvSpPr/>
          <p:nvPr/>
        </p:nvSpPr>
        <p:spPr>
          <a:xfrm>
            <a:off x="5562600" y="3018695"/>
            <a:ext cx="304800" cy="1524000"/>
          </a:xfrm>
          <a:prstGeom prst="downArrow">
            <a:avLst/>
          </a:prstGeom>
          <a:solidFill>
            <a:srgbClr val="21A1D9"/>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 name="TextBox 9"/>
          <p:cNvSpPr txBox="1"/>
          <p:nvPr/>
        </p:nvSpPr>
        <p:spPr>
          <a:xfrm>
            <a:off x="7819231" y="2351766"/>
            <a:ext cx="2344738" cy="1200329"/>
          </a:xfrm>
          <a:prstGeom prst="rect">
            <a:avLst/>
          </a:prstGeom>
          <a:noFill/>
        </p:spPr>
        <p:txBody>
          <a:bodyPr wrap="square" rtlCol="0">
            <a:spAutoFit/>
          </a:bodyPr>
          <a:lstStyle/>
          <a:p>
            <a:r>
              <a:rPr lang="es-CO" b="1" dirty="0">
                <a:solidFill>
                  <a:srgbClr val="1D67B4"/>
                </a:solidFill>
                <a:latin typeface="Arial" panose="020B0604020202020204" pitchFamily="34" charset="0"/>
                <a:cs typeface="Arial" panose="020B0604020202020204" pitchFamily="34" charset="0"/>
              </a:rPr>
              <a:t>Estrés hipermetabólico</a:t>
            </a:r>
          </a:p>
          <a:p>
            <a:r>
              <a:rPr lang="es-CO" b="1" dirty="0">
                <a:solidFill>
                  <a:srgbClr val="1D67B4"/>
                </a:solidFill>
                <a:latin typeface="Arial" panose="020B0604020202020204" pitchFamily="34" charset="0"/>
                <a:cs typeface="Arial" panose="020B0604020202020204" pitchFamily="34" charset="0"/>
              </a:rPr>
              <a:t>provocado por heridas</a:t>
            </a:r>
          </a:p>
        </p:txBody>
      </p:sp>
      <p:sp>
        <p:nvSpPr>
          <p:cNvPr id="11" name="Curved Right Arrow 10"/>
          <p:cNvSpPr/>
          <p:nvPr/>
        </p:nvSpPr>
        <p:spPr>
          <a:xfrm>
            <a:off x="5943600" y="3323495"/>
            <a:ext cx="762000" cy="990600"/>
          </a:xfrm>
          <a:prstGeom prst="curvedRightArrow">
            <a:avLst/>
          </a:prstGeom>
          <a:solidFill>
            <a:srgbClr val="8CBCE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endParaRPr>
          </a:p>
        </p:txBody>
      </p:sp>
      <p:sp>
        <p:nvSpPr>
          <p:cNvPr id="12" name="TextBox 11"/>
          <p:cNvSpPr txBox="1"/>
          <p:nvPr/>
        </p:nvSpPr>
        <p:spPr>
          <a:xfrm>
            <a:off x="2362200" y="5842339"/>
            <a:ext cx="3962400" cy="246221"/>
          </a:xfrm>
          <a:prstGeom prst="rect">
            <a:avLst/>
          </a:prstGeom>
          <a:noFill/>
        </p:spPr>
        <p:txBody>
          <a:bodyPr wrap="square" rtlCol="0">
            <a:spAutoFit/>
          </a:bodyPr>
          <a:lstStyle/>
          <a:p>
            <a:r>
              <a:rPr lang="it-IT" sz="1000" i="1" dirty="0" err="1">
                <a:solidFill>
                  <a:schemeClr val="accent1">
                    <a:lumMod val="75000"/>
                  </a:schemeClr>
                </a:solidFill>
                <a:latin typeface="Arial" charset="0"/>
              </a:rPr>
              <a:t>Stechmiller</a:t>
            </a:r>
            <a:r>
              <a:rPr lang="it-IT" sz="1000" i="1" dirty="0">
                <a:solidFill>
                  <a:schemeClr val="accent1">
                    <a:lumMod val="75000"/>
                  </a:schemeClr>
                </a:solidFill>
                <a:latin typeface="Arial" charset="0"/>
              </a:rPr>
              <a:t> JK</a:t>
            </a:r>
            <a:r>
              <a:rPr lang="en-US" sz="1000" i="1" dirty="0">
                <a:solidFill>
                  <a:schemeClr val="accent1">
                    <a:lumMod val="75000"/>
                  </a:schemeClr>
                </a:solidFill>
                <a:latin typeface="Arial" charset="0"/>
              </a:rPr>
              <a:t>. </a:t>
            </a:r>
            <a:r>
              <a:rPr lang="en-US" sz="1000" i="1" dirty="0" err="1">
                <a:solidFill>
                  <a:schemeClr val="accent1">
                    <a:lumMod val="75000"/>
                  </a:schemeClr>
                </a:solidFill>
                <a:latin typeface="Arial" charset="0"/>
              </a:rPr>
              <a:t>Nutr</a:t>
            </a:r>
            <a:r>
              <a:rPr lang="en-US" sz="1000" i="1" dirty="0">
                <a:solidFill>
                  <a:schemeClr val="accent1">
                    <a:lumMod val="75000"/>
                  </a:schemeClr>
                </a:solidFill>
                <a:latin typeface="Arial" charset="0"/>
              </a:rPr>
              <a:t> </a:t>
            </a:r>
            <a:r>
              <a:rPr lang="en-US" sz="1000" i="1" dirty="0" err="1">
                <a:solidFill>
                  <a:schemeClr val="accent1">
                    <a:lumMod val="75000"/>
                  </a:schemeClr>
                </a:solidFill>
                <a:latin typeface="Arial" charset="0"/>
              </a:rPr>
              <a:t>Clin</a:t>
            </a:r>
            <a:r>
              <a:rPr lang="en-US" sz="1000" i="1" dirty="0">
                <a:solidFill>
                  <a:schemeClr val="accent1">
                    <a:lumMod val="75000"/>
                  </a:schemeClr>
                </a:solidFill>
                <a:latin typeface="Arial" charset="0"/>
              </a:rPr>
              <a:t> </a:t>
            </a:r>
            <a:r>
              <a:rPr lang="en-US" sz="1000" i="1" dirty="0" err="1">
                <a:solidFill>
                  <a:schemeClr val="accent1">
                    <a:lumMod val="75000"/>
                  </a:schemeClr>
                </a:solidFill>
                <a:latin typeface="Arial" charset="0"/>
              </a:rPr>
              <a:t>Pract</a:t>
            </a:r>
            <a:r>
              <a:rPr lang="en-US" sz="1000" i="1" dirty="0">
                <a:solidFill>
                  <a:schemeClr val="accent1">
                    <a:lumMod val="75000"/>
                  </a:schemeClr>
                </a:solidFill>
                <a:latin typeface="Arial" charset="0"/>
              </a:rPr>
              <a:t> 2010;25:61-68.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65056" y="5645453"/>
            <a:ext cx="7924800" cy="400110"/>
          </a:xfrm>
          <a:prstGeom prst="rect">
            <a:avLst/>
          </a:prstGeom>
          <a:noFill/>
        </p:spPr>
        <p:txBody>
          <a:bodyPr wrap="square" rtlCol="0">
            <a:spAutoFit/>
          </a:bodyPr>
          <a:lstStyle/>
          <a:p>
            <a:r>
              <a:rPr lang="en-US" sz="1000" i="1" dirty="0">
                <a:solidFill>
                  <a:srgbClr val="1969B5"/>
                </a:solidFill>
                <a:latin typeface="Arial"/>
                <a:ea typeface="ヒラギノ角ゴ Pro W3" charset="-128"/>
                <a:cs typeface="Arial"/>
              </a:rPr>
              <a:t>Wild T, </a:t>
            </a:r>
            <a:r>
              <a:rPr lang="en-US" sz="1000" i="1" dirty="0" err="1">
                <a:solidFill>
                  <a:srgbClr val="1969B5"/>
                </a:solidFill>
                <a:latin typeface="Arial"/>
                <a:ea typeface="ヒラギノ角ゴ Pro W3" charset="-128"/>
                <a:cs typeface="Arial"/>
              </a:rPr>
              <a:t>Rahbarnia</a:t>
            </a:r>
            <a:r>
              <a:rPr lang="en-US" sz="1000" i="1" dirty="0">
                <a:solidFill>
                  <a:srgbClr val="1969B5"/>
                </a:solidFill>
                <a:latin typeface="Arial"/>
                <a:ea typeface="ヒラギノ角ゴ Pro W3" charset="-128"/>
                <a:cs typeface="Arial"/>
              </a:rPr>
              <a:t> A, Kellner M, et al. Nutrition 2010;26:862-966.</a:t>
            </a:r>
            <a:endParaRPr lang="en-US" sz="1000" i="1" dirty="0">
              <a:solidFill>
                <a:srgbClr val="1969B5"/>
              </a:solidFill>
              <a:latin typeface="Arial" pitchFamily="34" charset="0"/>
              <a:ea typeface="ヒラギノ角ゴ Pro W3" charset="-128"/>
            </a:endParaRPr>
          </a:p>
          <a:p>
            <a:r>
              <a:rPr lang="en-US" sz="1000" i="1" dirty="0" err="1">
                <a:solidFill>
                  <a:srgbClr val="1969B5"/>
                </a:solidFill>
                <a:latin typeface="Arial"/>
                <a:cs typeface="Arial"/>
              </a:rPr>
              <a:t>Theilla</a:t>
            </a:r>
            <a:r>
              <a:rPr lang="en-US" sz="1000" i="1" dirty="0">
                <a:solidFill>
                  <a:srgbClr val="1969B5"/>
                </a:solidFill>
                <a:latin typeface="Arial"/>
                <a:cs typeface="Arial"/>
              </a:rPr>
              <a:t> M, et al. </a:t>
            </a:r>
            <a:r>
              <a:rPr lang="en-US" sz="1000" i="1" dirty="0" err="1">
                <a:solidFill>
                  <a:srgbClr val="1969B5"/>
                </a:solidFill>
                <a:latin typeface="Arial"/>
                <a:cs typeface="Arial"/>
              </a:rPr>
              <a:t>Clin</a:t>
            </a:r>
            <a:r>
              <a:rPr lang="en-US" sz="1000" i="1" dirty="0">
                <a:solidFill>
                  <a:srgbClr val="1969B5"/>
                </a:solidFill>
                <a:latin typeface="Arial"/>
                <a:cs typeface="Arial"/>
              </a:rPr>
              <a:t> </a:t>
            </a:r>
            <a:r>
              <a:rPr lang="en-US" sz="1000" i="1" dirty="0" err="1">
                <a:solidFill>
                  <a:srgbClr val="1969B5"/>
                </a:solidFill>
                <a:latin typeface="Arial"/>
                <a:cs typeface="Arial"/>
              </a:rPr>
              <a:t>Nutr</a:t>
            </a:r>
            <a:r>
              <a:rPr lang="en-US" sz="1000" i="1" dirty="0">
                <a:solidFill>
                  <a:srgbClr val="1969B5"/>
                </a:solidFill>
                <a:latin typeface="Arial"/>
                <a:cs typeface="Arial"/>
              </a:rPr>
              <a:t> 2007;26:752-757.</a:t>
            </a:r>
          </a:p>
        </p:txBody>
      </p:sp>
      <p:sp>
        <p:nvSpPr>
          <p:cNvPr id="6" name="Title 8"/>
          <p:cNvSpPr txBox="1">
            <a:spLocks/>
          </p:cNvSpPr>
          <p:nvPr/>
        </p:nvSpPr>
        <p:spPr bwMode="auto">
          <a:xfrm>
            <a:off x="2132109" y="261038"/>
            <a:ext cx="7927781" cy="104188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s-CO" sz="3200" b="1" dirty="0">
                <a:solidFill>
                  <a:srgbClr val="1D67B4"/>
                </a:solidFill>
                <a:latin typeface="Arial" panose="020B0604020202020204" pitchFamily="34" charset="0"/>
                <a:cs typeface="Arial" panose="020B0604020202020204" pitchFamily="34" charset="0"/>
              </a:rPr>
              <a:t>Necesidades nutricionales</a:t>
            </a:r>
            <a:br>
              <a:rPr lang="es-CO" sz="3200" b="1" dirty="0">
                <a:solidFill>
                  <a:srgbClr val="1D67B4"/>
                </a:solidFill>
                <a:latin typeface="Arial" panose="020B0604020202020204" pitchFamily="34" charset="0"/>
                <a:cs typeface="Arial" panose="020B0604020202020204" pitchFamily="34" charset="0"/>
              </a:rPr>
            </a:br>
            <a:r>
              <a:rPr lang="es-CO" sz="3200" b="1" dirty="0">
                <a:solidFill>
                  <a:srgbClr val="1D67B4"/>
                </a:solidFill>
                <a:latin typeface="Arial" panose="020B0604020202020204" pitchFamily="34" charset="0"/>
                <a:cs typeface="Arial" panose="020B0604020202020204" pitchFamily="34" charset="0"/>
              </a:rPr>
              <a:t>para la recuperación de heridas</a:t>
            </a:r>
            <a:endParaRPr lang="es-CO" sz="3200" b="1" dirty="0">
              <a:solidFill>
                <a:srgbClr val="1D67B4"/>
              </a:solidFill>
              <a:latin typeface="Arial" panose="020B0604020202020204" pitchFamily="34" charset="0"/>
              <a:ea typeface="ＭＳ Ｐゴシック" charset="-128"/>
              <a:cs typeface="Arial" panose="020B0604020202020204" pitchFamily="34" charset="0"/>
            </a:endParaRPr>
          </a:p>
        </p:txBody>
      </p:sp>
      <p:sp>
        <p:nvSpPr>
          <p:cNvPr id="8" name="TextBox 7"/>
          <p:cNvSpPr txBox="1"/>
          <p:nvPr/>
        </p:nvSpPr>
        <p:spPr>
          <a:xfrm>
            <a:off x="1965056" y="2001973"/>
            <a:ext cx="9387304" cy="3515834"/>
          </a:xfrm>
          <a:prstGeom prst="rect">
            <a:avLst/>
          </a:prstGeom>
          <a:noFill/>
        </p:spPr>
        <p:txBody>
          <a:bodyPr wrap="square" rtlCol="0">
            <a:spAutoFit/>
          </a:bodyPr>
          <a:lstStyle/>
          <a:p>
            <a:pPr>
              <a:lnSpc>
                <a:spcPts val="2880"/>
              </a:lnSpc>
            </a:pPr>
            <a:r>
              <a:rPr lang="es-CO" sz="2400" b="1" dirty="0">
                <a:solidFill>
                  <a:srgbClr val="1969B5"/>
                </a:solidFill>
                <a:latin typeface="Arial" panose="020B0604020202020204" pitchFamily="34" charset="0"/>
                <a:cs typeface="Arial" panose="020B0604020202020204" pitchFamily="34" charset="0"/>
              </a:rPr>
              <a:t>Aspectos nutricionales</a:t>
            </a:r>
          </a:p>
          <a:p>
            <a:pPr marL="360000" indent="-270000">
              <a:lnSpc>
                <a:spcPts val="2980"/>
              </a:lnSpc>
              <a:buFont typeface="Arial"/>
              <a:buChar char="•"/>
            </a:pPr>
            <a:r>
              <a:rPr lang="es-CO" sz="2400" dirty="0">
                <a:solidFill>
                  <a:srgbClr val="1D67B4"/>
                </a:solidFill>
                <a:latin typeface="Arial" panose="020B0604020202020204" pitchFamily="34" charset="0"/>
                <a:cs typeface="Arial" panose="020B0604020202020204" pitchFamily="34" charset="0"/>
              </a:rPr>
              <a:t>Necesidades elevadas de energía 35-40 kcal/kg/día</a:t>
            </a:r>
          </a:p>
          <a:p>
            <a:pPr marL="360000" indent="-270000">
              <a:lnSpc>
                <a:spcPts val="2980"/>
              </a:lnSpc>
              <a:buFont typeface="Arial"/>
              <a:buChar char="•"/>
            </a:pPr>
            <a:r>
              <a:rPr lang="es-CO" sz="2400" dirty="0">
                <a:solidFill>
                  <a:srgbClr val="1D67B4"/>
                </a:solidFill>
                <a:latin typeface="Arial" panose="020B0604020202020204" pitchFamily="34" charset="0"/>
                <a:cs typeface="Arial" panose="020B0604020202020204" pitchFamily="34" charset="0"/>
              </a:rPr>
              <a:t>Incremento en la necesidad de proteínas ≥ 1.5 g/kg/día</a:t>
            </a:r>
          </a:p>
          <a:p>
            <a:pPr marL="360000" indent="-270000">
              <a:lnSpc>
                <a:spcPts val="2980"/>
              </a:lnSpc>
              <a:buFont typeface="Arial"/>
              <a:buChar char="•"/>
            </a:pPr>
            <a:r>
              <a:rPr lang="es-CO" sz="2400" dirty="0">
                <a:solidFill>
                  <a:srgbClr val="1D67B4"/>
                </a:solidFill>
                <a:latin typeface="Arial" panose="020B0604020202020204" pitchFamily="34" charset="0"/>
                <a:cs typeface="Arial" panose="020B0604020202020204" pitchFamily="34" charset="0"/>
              </a:rPr>
              <a:t>Aminoácidos </a:t>
            </a:r>
            <a:r>
              <a:rPr lang="es-CO" sz="2400" dirty="0" err="1">
                <a:solidFill>
                  <a:srgbClr val="1D67B4"/>
                </a:solidFill>
                <a:latin typeface="Arial" panose="020B0604020202020204" pitchFamily="34" charset="0"/>
                <a:cs typeface="Arial" panose="020B0604020202020204" pitchFamily="34" charset="0"/>
              </a:rPr>
              <a:t>proteinogénicos</a:t>
            </a:r>
            <a:r>
              <a:rPr lang="es-CO" sz="2400" dirty="0">
                <a:solidFill>
                  <a:srgbClr val="1D67B4"/>
                </a:solidFill>
                <a:latin typeface="Arial" panose="020B0604020202020204" pitchFamily="34" charset="0"/>
                <a:cs typeface="Arial" panose="020B0604020202020204" pitchFamily="34" charset="0"/>
              </a:rPr>
              <a:t>, arginina, metionina, cisteína, leucina, prolina</a:t>
            </a:r>
          </a:p>
          <a:p>
            <a:pPr marL="360000" indent="-270000">
              <a:lnSpc>
                <a:spcPts val="2980"/>
              </a:lnSpc>
              <a:buFont typeface="Arial"/>
              <a:buChar char="•"/>
            </a:pPr>
            <a:r>
              <a:rPr lang="es-CO" sz="2400" dirty="0">
                <a:solidFill>
                  <a:srgbClr val="1D67B4"/>
                </a:solidFill>
                <a:latin typeface="Arial" panose="020B0604020202020204" pitchFamily="34" charset="0"/>
                <a:cs typeface="Arial" panose="020B0604020202020204" pitchFamily="34" charset="0"/>
              </a:rPr>
              <a:t>Vitaminas y minerales necesarios como cofactores</a:t>
            </a:r>
            <a:br>
              <a:rPr lang="es-CO" sz="2400" dirty="0">
                <a:solidFill>
                  <a:srgbClr val="1D67B4"/>
                </a:solidFill>
                <a:latin typeface="Arial" panose="020B0604020202020204" pitchFamily="34" charset="0"/>
                <a:cs typeface="Arial" panose="020B0604020202020204" pitchFamily="34" charset="0"/>
              </a:rPr>
            </a:br>
            <a:r>
              <a:rPr lang="es-CO" sz="2400" dirty="0">
                <a:solidFill>
                  <a:srgbClr val="1D67B4"/>
                </a:solidFill>
                <a:latin typeface="Arial" panose="020B0604020202020204" pitchFamily="34" charset="0"/>
                <a:cs typeface="Arial" panose="020B0604020202020204" pitchFamily="34" charset="0"/>
              </a:rPr>
              <a:t>y catalizadores</a:t>
            </a:r>
          </a:p>
          <a:p>
            <a:pPr marL="360000" indent="-270000">
              <a:lnSpc>
                <a:spcPts val="2980"/>
              </a:lnSpc>
              <a:buFont typeface="Arial"/>
              <a:buChar char="•"/>
            </a:pPr>
            <a:r>
              <a:rPr lang="es-CO" sz="2400" dirty="0">
                <a:solidFill>
                  <a:srgbClr val="1D67B4"/>
                </a:solidFill>
                <a:latin typeface="Arial" panose="020B0604020202020204" pitchFamily="34" charset="0"/>
                <a:cs typeface="Arial" panose="020B0604020202020204" pitchFamily="34" charset="0"/>
              </a:rPr>
              <a:t>Adecuación del aporte hídrico</a:t>
            </a:r>
          </a:p>
          <a:p>
            <a:pPr marL="360000" indent="-270000">
              <a:lnSpc>
                <a:spcPts val="2980"/>
              </a:lnSpc>
              <a:buFont typeface="Arial"/>
              <a:buChar char="•"/>
            </a:pPr>
            <a:r>
              <a:rPr lang="es-CO" sz="2400" dirty="0">
                <a:solidFill>
                  <a:srgbClr val="1D67B4"/>
                </a:solidFill>
                <a:latin typeface="Arial" panose="020B0604020202020204" pitchFamily="34" charset="0"/>
                <a:cs typeface="Arial" panose="020B0604020202020204" pitchFamily="34" charset="0"/>
              </a:rPr>
              <a:t>Necesidades de líquidos individualizados</a:t>
            </a:r>
            <a:endParaRPr lang="es-ES_tradnl" sz="2400" dirty="0">
              <a:latin typeface="Arial" panose="020B0604020202020204" pitchFamily="34" charset="0"/>
              <a:cs typeface="Arial" panose="020B0604020202020204" pitchFamily="34" charset="0"/>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10443" y="0"/>
            <a:ext cx="8382000" cy="1371600"/>
          </a:xfrm>
        </p:spPr>
        <p:txBody>
          <a:bodyPr>
            <a:noAutofit/>
          </a:bodyPr>
          <a:lstStyle/>
          <a:p>
            <a:pPr algn="ctr"/>
            <a:r>
              <a:rPr lang="es-CO" sz="2800" b="1" dirty="0">
                <a:solidFill>
                  <a:srgbClr val="0070C0"/>
                </a:solidFill>
                <a:latin typeface="Arial" panose="020B0604020202020204" pitchFamily="34" charset="0"/>
                <a:cs typeface="Arial" panose="020B0604020202020204" pitchFamily="34" charset="0"/>
              </a:rPr>
              <a:t>Los pacientes con enfermedades</a:t>
            </a:r>
            <a:br>
              <a:rPr lang="es-CO" sz="2800" b="1" dirty="0">
                <a:solidFill>
                  <a:srgbClr val="0070C0"/>
                </a:solidFill>
                <a:latin typeface="Arial" panose="020B0604020202020204" pitchFamily="34" charset="0"/>
                <a:cs typeface="Arial" panose="020B0604020202020204" pitchFamily="34" charset="0"/>
              </a:rPr>
            </a:br>
            <a:r>
              <a:rPr lang="es-CO" sz="2800" b="1" dirty="0">
                <a:solidFill>
                  <a:srgbClr val="0070C0"/>
                </a:solidFill>
                <a:latin typeface="Arial" panose="020B0604020202020204" pitchFamily="34" charset="0"/>
                <a:cs typeface="Arial" panose="020B0604020202020204" pitchFamily="34" charset="0"/>
              </a:rPr>
              <a:t>críticas pueden experimentar disfunción gastrointestinal (GI)</a:t>
            </a:r>
          </a:p>
        </p:txBody>
      </p:sp>
      <p:sp>
        <p:nvSpPr>
          <p:cNvPr id="3" name="Content Placeholder 2"/>
          <p:cNvSpPr>
            <a:spLocks noGrp="1"/>
          </p:cNvSpPr>
          <p:nvPr>
            <p:ph idx="4294967295"/>
          </p:nvPr>
        </p:nvSpPr>
        <p:spPr>
          <a:xfrm>
            <a:off x="1681843" y="1793016"/>
            <a:ext cx="8610600" cy="3725862"/>
          </a:xfrm>
        </p:spPr>
        <p:txBody>
          <a:bodyPr>
            <a:noAutofit/>
          </a:bodyPr>
          <a:lstStyle/>
          <a:p>
            <a:pPr marL="522000" indent="-252000"/>
            <a:r>
              <a:rPr lang="es-CO" sz="2000" b="1" dirty="0">
                <a:solidFill>
                  <a:srgbClr val="1D67B4"/>
                </a:solidFill>
                <a:latin typeface="Arial" panose="020B0604020202020204" pitchFamily="34" charset="0"/>
                <a:cs typeface="Arial" panose="020B0604020202020204" pitchFamily="34" charset="0"/>
              </a:rPr>
              <a:t>60% de los pacientes experimentan disfunción GI</a:t>
            </a:r>
          </a:p>
          <a:p>
            <a:pPr marL="522000" indent="252000"/>
            <a:r>
              <a:rPr lang="es-CO" sz="2000" dirty="0">
                <a:solidFill>
                  <a:srgbClr val="1D67B4"/>
                </a:solidFill>
                <a:latin typeface="Arial" panose="020B0604020202020204" pitchFamily="34" charset="0"/>
                <a:cs typeface="Arial" panose="020B0604020202020204" pitchFamily="34" charset="0"/>
              </a:rPr>
              <a:t>Interfiere con la terapia de nutrición</a:t>
            </a:r>
          </a:p>
          <a:p>
            <a:pPr marL="522000" indent="252000"/>
            <a:r>
              <a:rPr lang="es-CO" sz="2000" dirty="0">
                <a:solidFill>
                  <a:srgbClr val="1D67B4"/>
                </a:solidFill>
                <a:latin typeface="Arial" panose="020B0604020202020204" pitchFamily="34" charset="0"/>
                <a:cs typeface="Arial" panose="020B0604020202020204" pitchFamily="34" charset="0"/>
              </a:rPr>
              <a:t>Causa complicaciones relacionadas con la malnutrición</a:t>
            </a:r>
          </a:p>
          <a:p>
            <a:pPr marL="522000" indent="252000"/>
            <a:r>
              <a:rPr lang="es-CO" sz="2000" dirty="0">
                <a:solidFill>
                  <a:srgbClr val="1D67B4"/>
                </a:solidFill>
                <a:latin typeface="Arial" panose="020B0604020202020204" pitchFamily="34" charset="0"/>
                <a:cs typeface="Arial" panose="020B0604020202020204" pitchFamily="34" charset="0"/>
              </a:rPr>
              <a:t>Retarda la recuperación</a:t>
            </a:r>
          </a:p>
          <a:p>
            <a:pPr marL="522000" indent="-252000"/>
            <a:r>
              <a:rPr lang="es-CO" sz="2000" b="1" dirty="0">
                <a:solidFill>
                  <a:srgbClr val="1D67B4"/>
                </a:solidFill>
                <a:latin typeface="Arial" panose="020B0604020202020204" pitchFamily="34" charset="0"/>
                <a:cs typeface="Arial" panose="020B0604020202020204" pitchFamily="34" charset="0"/>
              </a:rPr>
              <a:t>Las guías sugieren una fórmula </a:t>
            </a:r>
            <a:r>
              <a:rPr lang="es-CO" sz="2000" b="1" dirty="0" err="1">
                <a:solidFill>
                  <a:srgbClr val="1D67B4"/>
                </a:solidFill>
                <a:latin typeface="Arial" panose="020B0604020202020204" pitchFamily="34" charset="0"/>
                <a:cs typeface="Arial" panose="020B0604020202020204" pitchFamily="34" charset="0"/>
              </a:rPr>
              <a:t>oligomérica</a:t>
            </a:r>
            <a:r>
              <a:rPr lang="es-CO" sz="2000" b="1" dirty="0">
                <a:solidFill>
                  <a:srgbClr val="1D67B4"/>
                </a:solidFill>
                <a:latin typeface="Arial" panose="020B0604020202020204" pitchFamily="34" charset="0"/>
                <a:cs typeface="Arial" panose="020B0604020202020204" pitchFamily="34" charset="0"/>
              </a:rPr>
              <a:t> para pacientes con:</a:t>
            </a:r>
          </a:p>
          <a:p>
            <a:pPr marL="522000" lvl="2" indent="187200">
              <a:buFont typeface="Arial"/>
              <a:buChar char="•"/>
            </a:pPr>
            <a:r>
              <a:rPr lang="es-CO" dirty="0">
                <a:solidFill>
                  <a:srgbClr val="1D67B4"/>
                </a:solidFill>
                <a:latin typeface="Arial" panose="020B0604020202020204" pitchFamily="34" charset="0"/>
                <a:cs typeface="Arial" panose="020B0604020202020204" pitchFamily="34" charset="0"/>
              </a:rPr>
              <a:t> Diarrea persistente</a:t>
            </a:r>
          </a:p>
          <a:p>
            <a:pPr marL="522000" lvl="2" indent="187200">
              <a:buFont typeface="Arial"/>
              <a:buChar char="•"/>
            </a:pPr>
            <a:r>
              <a:rPr lang="es-CO" dirty="0">
                <a:solidFill>
                  <a:srgbClr val="1D67B4"/>
                </a:solidFill>
                <a:latin typeface="Arial" panose="020B0604020202020204" pitchFamily="34" charset="0"/>
                <a:cs typeface="Arial" panose="020B0604020202020204" pitchFamily="34" charset="0"/>
              </a:rPr>
              <a:t> </a:t>
            </a:r>
            <a:r>
              <a:rPr lang="es-CO" dirty="0">
                <a:solidFill>
                  <a:srgbClr val="1969B5"/>
                </a:solidFill>
                <a:latin typeface="Arial" panose="020B0604020202020204" pitchFamily="34" charset="0"/>
                <a:cs typeface="Arial" panose="020B0604020202020204" pitchFamily="34" charset="0"/>
              </a:rPr>
              <a:t>Pancreatitis aguda grave o crónica grave con intolerancia</a:t>
            </a:r>
          </a:p>
          <a:p>
            <a:pPr marL="522000" lvl="2" indent="187200">
              <a:buFont typeface="Arial"/>
              <a:buChar char="•"/>
            </a:pPr>
            <a:r>
              <a:rPr lang="es-CO" dirty="0">
                <a:solidFill>
                  <a:srgbClr val="1969B5"/>
                </a:solidFill>
                <a:latin typeface="Arial" panose="020B0604020202020204" pitchFamily="34" charset="0"/>
                <a:cs typeface="Arial" panose="020B0604020202020204" pitchFamily="34" charset="0"/>
              </a:rPr>
              <a:t> Síndrome de intestino corto</a:t>
            </a:r>
          </a:p>
          <a:p>
            <a:pPr marL="522000" lvl="2" indent="187200">
              <a:buFont typeface="Arial"/>
              <a:buChar char="•"/>
            </a:pPr>
            <a:r>
              <a:rPr lang="es-CO" dirty="0">
                <a:solidFill>
                  <a:srgbClr val="1969B5"/>
                </a:solidFill>
                <a:latin typeface="Arial" panose="020B0604020202020204" pitchFamily="34" charset="0"/>
                <a:cs typeface="Arial" panose="020B0604020202020204" pitchFamily="34" charset="0"/>
              </a:rPr>
              <a:t> Enfermedad de Crohn</a:t>
            </a:r>
          </a:p>
          <a:p>
            <a:pPr marL="522000" lvl="2" indent="187200">
              <a:buFont typeface="Arial"/>
              <a:buChar char="•"/>
            </a:pPr>
            <a:r>
              <a:rPr lang="es-CO" dirty="0">
                <a:solidFill>
                  <a:srgbClr val="1969B5"/>
                </a:solidFill>
                <a:latin typeface="Arial" panose="020B0604020202020204" pitchFamily="34" charset="0"/>
                <a:cs typeface="Arial" panose="020B0604020202020204" pitchFamily="34" charset="0"/>
              </a:rPr>
              <a:t> Inestabilidad hemodinámica</a:t>
            </a:r>
          </a:p>
        </p:txBody>
      </p:sp>
      <p:sp>
        <p:nvSpPr>
          <p:cNvPr id="4" name="TextBox 3"/>
          <p:cNvSpPr txBox="1"/>
          <p:nvPr/>
        </p:nvSpPr>
        <p:spPr>
          <a:xfrm>
            <a:off x="2093261" y="5518878"/>
            <a:ext cx="7512255" cy="707886"/>
          </a:xfrm>
          <a:prstGeom prst="rect">
            <a:avLst/>
          </a:prstGeom>
          <a:noFill/>
        </p:spPr>
        <p:txBody>
          <a:bodyPr wrap="square" rtlCol="0">
            <a:spAutoFit/>
          </a:bodyPr>
          <a:lstStyle/>
          <a:p>
            <a:r>
              <a:rPr lang="es-ES_tradnl" sz="1000" i="1" dirty="0">
                <a:solidFill>
                  <a:schemeClr val="accent1">
                    <a:lumMod val="75000"/>
                  </a:schemeClr>
                </a:solidFill>
                <a:latin typeface="Arial" panose="020B0604020202020204" pitchFamily="34" charset="0"/>
                <a:cs typeface="Arial" panose="020B0604020202020204" pitchFamily="34" charset="0"/>
              </a:rPr>
              <a:t>1. </a:t>
            </a:r>
            <a:r>
              <a:rPr lang="es-ES_tradnl" sz="1000" i="1" dirty="0" err="1">
                <a:solidFill>
                  <a:schemeClr val="accent1">
                    <a:lumMod val="75000"/>
                  </a:schemeClr>
                </a:solidFill>
                <a:latin typeface="Arial" panose="020B0604020202020204" pitchFamily="34" charset="0"/>
                <a:cs typeface="Arial" panose="020B0604020202020204" pitchFamily="34" charset="0"/>
              </a:rPr>
              <a:t>Deane</a:t>
            </a:r>
            <a:r>
              <a:rPr lang="es-ES_tradnl" sz="1000" i="1" dirty="0">
                <a:solidFill>
                  <a:schemeClr val="accent1">
                    <a:lumMod val="75000"/>
                  </a:schemeClr>
                </a:solidFill>
                <a:latin typeface="Arial" panose="020B0604020202020204" pitchFamily="34" charset="0"/>
                <a:cs typeface="Arial" panose="020B0604020202020204" pitchFamily="34" charset="0"/>
              </a:rPr>
              <a:t> A. </a:t>
            </a:r>
            <a:r>
              <a:rPr lang="es-ES_tradnl" sz="1000" i="1" dirty="0" err="1">
                <a:solidFill>
                  <a:schemeClr val="accent1">
                    <a:lumMod val="75000"/>
                  </a:schemeClr>
                </a:solidFill>
                <a:latin typeface="Arial" panose="020B0604020202020204" pitchFamily="34" charset="0"/>
                <a:cs typeface="Arial" panose="020B0604020202020204" pitchFamily="34" charset="0"/>
              </a:rPr>
              <a:t>etal</a:t>
            </a:r>
            <a:r>
              <a:rPr lang="es-ES_tradnl" sz="1000" i="1" dirty="0">
                <a:solidFill>
                  <a:schemeClr val="accent1">
                    <a:lumMod val="75000"/>
                  </a:schemeClr>
                </a:solidFill>
                <a:latin typeface="Arial" panose="020B0604020202020204" pitchFamily="34" charset="0"/>
                <a:cs typeface="Arial" panose="020B0604020202020204" pitchFamily="34" charset="0"/>
              </a:rPr>
              <a:t>. W J </a:t>
            </a:r>
            <a:r>
              <a:rPr lang="es-ES_tradnl" sz="1000" i="1" dirty="0" err="1">
                <a:solidFill>
                  <a:schemeClr val="accent1">
                    <a:lumMod val="75000"/>
                  </a:schemeClr>
                </a:solidFill>
                <a:latin typeface="Arial" panose="020B0604020202020204" pitchFamily="34" charset="0"/>
                <a:cs typeface="Arial" panose="020B0604020202020204" pitchFamily="34" charset="0"/>
              </a:rPr>
              <a:t>Gastroenterol</a:t>
            </a:r>
            <a:r>
              <a:rPr lang="es-ES_tradnl" sz="1000" i="1" dirty="0">
                <a:solidFill>
                  <a:schemeClr val="accent1">
                    <a:lumMod val="75000"/>
                  </a:schemeClr>
                </a:solidFill>
                <a:latin typeface="Arial" panose="020B0604020202020204" pitchFamily="34" charset="0"/>
                <a:cs typeface="Arial" panose="020B0604020202020204" pitchFamily="34" charset="0"/>
              </a:rPr>
              <a:t> 2007;13:3909-3917. 2. </a:t>
            </a:r>
            <a:r>
              <a:rPr lang="es-ES_tradnl" sz="1000" i="1" dirty="0" err="1">
                <a:solidFill>
                  <a:schemeClr val="accent1">
                    <a:lumMod val="75000"/>
                  </a:schemeClr>
                </a:solidFill>
                <a:latin typeface="Arial" panose="020B0604020202020204" pitchFamily="34" charset="0"/>
                <a:cs typeface="Arial" panose="020B0604020202020204" pitchFamily="34" charset="0"/>
              </a:rPr>
              <a:t>Updale</a:t>
            </a:r>
            <a:r>
              <a:rPr lang="es-ES_tradnl" sz="1000" i="1" dirty="0">
                <a:solidFill>
                  <a:schemeClr val="accent1">
                    <a:lumMod val="75000"/>
                  </a:schemeClr>
                </a:solidFill>
                <a:latin typeface="Arial" panose="020B0604020202020204" pitchFamily="34" charset="0"/>
                <a:cs typeface="Arial" panose="020B0604020202020204" pitchFamily="34" charset="0"/>
              </a:rPr>
              <a:t> of </a:t>
            </a:r>
            <a:r>
              <a:rPr lang="es-ES_tradnl" sz="1000" i="1" dirty="0" err="1">
                <a:solidFill>
                  <a:schemeClr val="accent1">
                    <a:lumMod val="75000"/>
                  </a:schemeClr>
                </a:solidFill>
                <a:latin typeface="Arial" panose="020B0604020202020204" pitchFamily="34" charset="0"/>
                <a:cs typeface="Arial" panose="020B0604020202020204" pitchFamily="34" charset="0"/>
              </a:rPr>
              <a:t>the</a:t>
            </a:r>
            <a:r>
              <a:rPr lang="es-ES_tradnl" sz="1000" i="1" dirty="0">
                <a:solidFill>
                  <a:schemeClr val="accent1">
                    <a:lumMod val="75000"/>
                  </a:schemeClr>
                </a:solidFill>
                <a:latin typeface="Arial" panose="020B0604020202020204" pitchFamily="34" charset="0"/>
                <a:cs typeface="Arial" panose="020B0604020202020204" pitchFamily="34" charset="0"/>
              </a:rPr>
              <a:t> Canadian </a:t>
            </a:r>
            <a:r>
              <a:rPr lang="es-ES_tradnl" sz="1000" i="1" dirty="0" err="1">
                <a:solidFill>
                  <a:schemeClr val="accent1">
                    <a:lumMod val="75000"/>
                  </a:schemeClr>
                </a:solidFill>
                <a:latin typeface="Arial" panose="020B0604020202020204" pitchFamily="34" charset="0"/>
                <a:cs typeface="Arial" panose="020B0604020202020204" pitchFamily="34" charset="0"/>
              </a:rPr>
              <a:t>Clinical</a:t>
            </a:r>
            <a:r>
              <a:rPr lang="es-ES_tradnl" sz="1000" i="1" dirty="0">
                <a:solidFill>
                  <a:schemeClr val="accent1">
                    <a:lumMod val="75000"/>
                  </a:schemeClr>
                </a:solidFill>
                <a:latin typeface="Arial" panose="020B0604020202020204" pitchFamily="34" charset="0"/>
                <a:cs typeface="Arial" panose="020B0604020202020204" pitchFamily="34" charset="0"/>
              </a:rPr>
              <a:t> </a:t>
            </a:r>
            <a:r>
              <a:rPr lang="es-ES_tradnl" sz="1000" i="1" dirty="0" err="1">
                <a:solidFill>
                  <a:schemeClr val="accent1">
                    <a:lumMod val="75000"/>
                  </a:schemeClr>
                </a:solidFill>
                <a:latin typeface="Arial" panose="020B0604020202020204" pitchFamily="34" charset="0"/>
                <a:cs typeface="Arial" panose="020B0604020202020204" pitchFamily="34" charset="0"/>
              </a:rPr>
              <a:t>Practice</a:t>
            </a:r>
            <a:r>
              <a:rPr lang="es-ES_tradnl" sz="1000" i="1" dirty="0">
                <a:solidFill>
                  <a:schemeClr val="accent1">
                    <a:lumMod val="75000"/>
                  </a:schemeClr>
                </a:solidFill>
                <a:latin typeface="Arial" panose="020B0604020202020204" pitchFamily="34" charset="0"/>
                <a:cs typeface="Arial" panose="020B0604020202020204" pitchFamily="34" charset="0"/>
              </a:rPr>
              <a:t> </a:t>
            </a:r>
            <a:r>
              <a:rPr lang="es-ES_tradnl" sz="1000" i="1" dirty="0" err="1">
                <a:solidFill>
                  <a:schemeClr val="accent1">
                    <a:lumMod val="75000"/>
                  </a:schemeClr>
                </a:solidFill>
                <a:latin typeface="Arial" panose="020B0604020202020204" pitchFamily="34" charset="0"/>
                <a:cs typeface="Arial" panose="020B0604020202020204" pitchFamily="34" charset="0"/>
              </a:rPr>
              <a:t>Guidelines</a:t>
            </a:r>
            <a:r>
              <a:rPr lang="es-ES_tradnl" sz="1000" i="1" dirty="0">
                <a:solidFill>
                  <a:schemeClr val="accent1">
                    <a:lumMod val="75000"/>
                  </a:schemeClr>
                </a:solidFill>
                <a:latin typeface="Arial" panose="020B0604020202020204" pitchFamily="34" charset="0"/>
                <a:cs typeface="Arial" panose="020B0604020202020204" pitchFamily="34" charset="0"/>
              </a:rPr>
              <a:t> </a:t>
            </a:r>
            <a:r>
              <a:rPr lang="es-ES_tradnl" sz="1000" i="1" dirty="0" err="1">
                <a:solidFill>
                  <a:schemeClr val="accent1">
                    <a:lumMod val="75000"/>
                  </a:schemeClr>
                </a:solidFill>
                <a:latin typeface="Arial" panose="020B0604020202020204" pitchFamily="34" charset="0"/>
                <a:cs typeface="Arial" panose="020B0604020202020204" pitchFamily="34" charset="0"/>
              </a:rPr>
              <a:t>for</a:t>
            </a:r>
            <a:r>
              <a:rPr lang="es-ES_tradnl" sz="1000" i="1" dirty="0">
                <a:solidFill>
                  <a:schemeClr val="accent1">
                    <a:lumMod val="75000"/>
                  </a:schemeClr>
                </a:solidFill>
                <a:latin typeface="Arial" panose="020B0604020202020204" pitchFamily="34" charset="0"/>
                <a:cs typeface="Arial" panose="020B0604020202020204" pitchFamily="34" charset="0"/>
              </a:rPr>
              <a:t> </a:t>
            </a:r>
            <a:r>
              <a:rPr lang="es-ES_tradnl" sz="1000" i="1" dirty="0" err="1">
                <a:solidFill>
                  <a:schemeClr val="accent1">
                    <a:lumMod val="75000"/>
                  </a:schemeClr>
                </a:solidFill>
                <a:latin typeface="Arial" panose="020B0604020202020204" pitchFamily="34" charset="0"/>
                <a:cs typeface="Arial" panose="020B0604020202020204" pitchFamily="34" charset="0"/>
              </a:rPr>
              <a:t>Nutrition</a:t>
            </a:r>
            <a:r>
              <a:rPr lang="es-ES_tradnl" sz="1000" i="1" dirty="0">
                <a:solidFill>
                  <a:schemeClr val="accent1">
                    <a:lumMod val="75000"/>
                  </a:schemeClr>
                </a:solidFill>
                <a:latin typeface="Arial" panose="020B0604020202020204" pitchFamily="34" charset="0"/>
                <a:cs typeface="Arial" panose="020B0604020202020204" pitchFamily="34" charset="0"/>
              </a:rPr>
              <a:t> </a:t>
            </a:r>
            <a:r>
              <a:rPr lang="es-ES_tradnl" sz="1000" i="1" dirty="0" err="1">
                <a:solidFill>
                  <a:schemeClr val="accent1">
                    <a:lumMod val="75000"/>
                  </a:schemeClr>
                </a:solidFill>
                <a:latin typeface="Arial" panose="020B0604020202020204" pitchFamily="34" charset="0"/>
                <a:cs typeface="Arial" panose="020B0604020202020204" pitchFamily="34" charset="0"/>
              </a:rPr>
              <a:t>Support</a:t>
            </a:r>
            <a:r>
              <a:rPr lang="es-ES_tradnl" sz="1000" i="1" dirty="0">
                <a:solidFill>
                  <a:schemeClr val="accent1">
                    <a:lumMod val="75000"/>
                  </a:schemeClr>
                </a:solidFill>
                <a:latin typeface="Arial" panose="020B0604020202020204" pitchFamily="34" charset="0"/>
                <a:cs typeface="Arial" panose="020B0604020202020204" pitchFamily="34" charset="0"/>
              </a:rPr>
              <a:t> in </a:t>
            </a:r>
            <a:r>
              <a:rPr lang="es-ES_tradnl" sz="1000" i="1" dirty="0" err="1">
                <a:solidFill>
                  <a:schemeClr val="accent1">
                    <a:lumMod val="75000"/>
                  </a:schemeClr>
                </a:solidFill>
                <a:latin typeface="Arial" panose="020B0604020202020204" pitchFamily="34" charset="0"/>
                <a:cs typeface="Arial" panose="020B0604020202020204" pitchFamily="34" charset="0"/>
              </a:rPr>
              <a:t>Mechanically</a:t>
            </a:r>
            <a:r>
              <a:rPr lang="es-ES_tradnl" sz="1000" i="1" dirty="0">
                <a:solidFill>
                  <a:schemeClr val="accent1">
                    <a:lumMod val="75000"/>
                  </a:schemeClr>
                </a:solidFill>
                <a:latin typeface="Arial" panose="020B0604020202020204" pitchFamily="34" charset="0"/>
                <a:cs typeface="Arial" panose="020B0604020202020204" pitchFamily="34" charset="0"/>
              </a:rPr>
              <a:t> </a:t>
            </a:r>
            <a:r>
              <a:rPr lang="es-ES_tradnl" sz="1000" i="1" dirty="0" err="1">
                <a:solidFill>
                  <a:schemeClr val="accent1">
                    <a:lumMod val="75000"/>
                  </a:schemeClr>
                </a:solidFill>
                <a:latin typeface="Arial" panose="020B0604020202020204" pitchFamily="34" charset="0"/>
                <a:cs typeface="Arial" panose="020B0604020202020204" pitchFamily="34" charset="0"/>
              </a:rPr>
              <a:t>Ventilated</a:t>
            </a:r>
            <a:r>
              <a:rPr lang="es-ES_tradnl" sz="1000" i="1" dirty="0">
                <a:solidFill>
                  <a:schemeClr val="accent1">
                    <a:lumMod val="75000"/>
                  </a:schemeClr>
                </a:solidFill>
                <a:latin typeface="Arial" panose="020B0604020202020204" pitchFamily="34" charset="0"/>
                <a:cs typeface="Arial" panose="020B0604020202020204" pitchFamily="34" charset="0"/>
              </a:rPr>
              <a:t>, </a:t>
            </a:r>
            <a:r>
              <a:rPr lang="es-ES_tradnl" sz="1000" i="1" dirty="0" err="1">
                <a:solidFill>
                  <a:schemeClr val="accent1">
                    <a:lumMod val="75000"/>
                  </a:schemeClr>
                </a:solidFill>
                <a:latin typeface="Arial" panose="020B0604020202020204" pitchFamily="34" charset="0"/>
                <a:cs typeface="Arial" panose="020B0604020202020204" pitchFamily="34" charset="0"/>
              </a:rPr>
              <a:t>Critically</a:t>
            </a:r>
            <a:r>
              <a:rPr lang="es-ES_tradnl" sz="1000" i="1" dirty="0">
                <a:solidFill>
                  <a:schemeClr val="accent1">
                    <a:lumMod val="75000"/>
                  </a:schemeClr>
                </a:solidFill>
                <a:latin typeface="Arial" panose="020B0604020202020204" pitchFamily="34" charset="0"/>
                <a:cs typeface="Arial" panose="020B0604020202020204" pitchFamily="34" charset="0"/>
              </a:rPr>
              <a:t> III </a:t>
            </a:r>
            <a:r>
              <a:rPr lang="es-ES_tradnl" sz="1000" i="1" dirty="0" err="1">
                <a:solidFill>
                  <a:schemeClr val="accent1">
                    <a:lumMod val="75000"/>
                  </a:schemeClr>
                </a:solidFill>
                <a:latin typeface="Arial" panose="020B0604020202020204" pitchFamily="34" charset="0"/>
                <a:cs typeface="Arial" panose="020B0604020202020204" pitchFamily="34" charset="0"/>
              </a:rPr>
              <a:t>Adult</a:t>
            </a:r>
            <a:r>
              <a:rPr lang="es-ES_tradnl" sz="1000" i="1" dirty="0">
                <a:solidFill>
                  <a:schemeClr val="accent1">
                    <a:lumMod val="75000"/>
                  </a:schemeClr>
                </a:solidFill>
                <a:latin typeface="Arial" panose="020B0604020202020204" pitchFamily="34" charset="0"/>
                <a:cs typeface="Arial" panose="020B0604020202020204" pitchFamily="34" charset="0"/>
              </a:rPr>
              <a:t> </a:t>
            </a:r>
            <a:r>
              <a:rPr lang="es-ES_tradnl" sz="1000" i="1" dirty="0" err="1">
                <a:solidFill>
                  <a:schemeClr val="accent1">
                    <a:lumMod val="75000"/>
                  </a:schemeClr>
                </a:solidFill>
                <a:latin typeface="Arial" panose="020B0604020202020204" pitchFamily="34" charset="0"/>
                <a:cs typeface="Arial" panose="020B0604020202020204" pitchFamily="34" charset="0"/>
              </a:rPr>
              <a:t>Patients</a:t>
            </a:r>
            <a:r>
              <a:rPr lang="es-ES_tradnl" sz="1000" i="1" dirty="0">
                <a:solidFill>
                  <a:schemeClr val="accent1">
                    <a:lumMod val="75000"/>
                  </a:schemeClr>
                </a:solidFill>
                <a:latin typeface="Arial" panose="020B0604020202020204" pitchFamily="34" charset="0"/>
                <a:cs typeface="Arial" panose="020B0604020202020204" pitchFamily="34" charset="0"/>
              </a:rPr>
              <a:t>. www. </a:t>
            </a:r>
            <a:r>
              <a:rPr lang="es-ES_tradnl" sz="1000" i="1" dirty="0" err="1">
                <a:solidFill>
                  <a:schemeClr val="accent1">
                    <a:lumMod val="75000"/>
                  </a:schemeClr>
                </a:solidFill>
                <a:latin typeface="Arial" panose="020B0604020202020204" pitchFamily="34" charset="0"/>
                <a:cs typeface="Arial" panose="020B0604020202020204" pitchFamily="34" charset="0"/>
              </a:rPr>
              <a:t>critical</a:t>
            </a:r>
            <a:r>
              <a:rPr lang="es-ES_tradnl" sz="1000" i="1" dirty="0">
                <a:solidFill>
                  <a:schemeClr val="accent1">
                    <a:lumMod val="75000"/>
                  </a:schemeClr>
                </a:solidFill>
                <a:latin typeface="Arial" panose="020B0604020202020204" pitchFamily="34" charset="0"/>
                <a:cs typeface="Arial" panose="020B0604020202020204" pitchFamily="34" charset="0"/>
              </a:rPr>
              <a:t>^ </a:t>
            </a:r>
            <a:r>
              <a:rPr lang="es-ES_tradnl" sz="1000" i="1" dirty="0" err="1">
                <a:solidFill>
                  <a:schemeClr val="accent1">
                    <a:lumMod val="75000"/>
                  </a:schemeClr>
                </a:solidFill>
                <a:latin typeface="Arial" panose="020B0604020202020204" pitchFamily="34" charset="0"/>
                <a:cs typeface="Arial" panose="020B0604020202020204" pitchFamily="34" charset="0"/>
              </a:rPr>
              <a:t>ren</a:t>
            </a:r>
            <a:r>
              <a:rPr lang="es-ES_tradnl" sz="1000" i="1" dirty="0">
                <a:solidFill>
                  <a:schemeClr val="accent1">
                    <a:lumMod val="75000"/>
                  </a:schemeClr>
                </a:solidFill>
                <a:latin typeface="Arial" panose="020B0604020202020204" pitchFamily="34" charset="0"/>
                <a:cs typeface="Arial" panose="020B0604020202020204" pitchFamily="34" charset="0"/>
              </a:rPr>
              <a:t> </a:t>
            </a:r>
            <a:r>
              <a:rPr lang="es-ES_tradnl" sz="1000" i="1" dirty="0" err="1">
                <a:solidFill>
                  <a:schemeClr val="accent1">
                    <a:lumMod val="75000"/>
                  </a:schemeClr>
                </a:solidFill>
                <a:latin typeface="Arial" panose="020B0604020202020204" pitchFamily="34" charset="0"/>
                <a:cs typeface="Arial" panose="020B0604020202020204" pitchFamily="34" charset="0"/>
              </a:rPr>
              <a:t>utr</a:t>
            </a:r>
            <a:r>
              <a:rPr lang="es-ES_tradnl" sz="1000" i="1" dirty="0">
                <a:solidFill>
                  <a:schemeClr val="accent1">
                    <a:lumMod val="75000"/>
                  </a:schemeClr>
                </a:solidFill>
                <a:latin typeface="Arial" panose="020B0604020202020204" pitchFamily="34" charset="0"/>
                <a:cs typeface="Arial" panose="020B0604020202020204" pitchFamily="34" charset="0"/>
              </a:rPr>
              <a:t> </a:t>
            </a:r>
            <a:r>
              <a:rPr lang="es-ES_tradnl" sz="1000" i="1" dirty="0" err="1">
                <a:solidFill>
                  <a:schemeClr val="accent1">
                    <a:lumMod val="75000"/>
                  </a:schemeClr>
                </a:solidFill>
                <a:latin typeface="Arial" panose="020B0604020202020204" pitchFamily="34" charset="0"/>
                <a:cs typeface="Arial" panose="020B0604020202020204" pitchFamily="34" charset="0"/>
              </a:rPr>
              <a:t>jtion</a:t>
            </a:r>
            <a:r>
              <a:rPr lang="es-ES_tradnl" sz="1000" i="1" dirty="0">
                <a:solidFill>
                  <a:schemeClr val="accent1">
                    <a:lumMod val="75000"/>
                  </a:schemeClr>
                </a:solidFill>
                <a:latin typeface="Arial" panose="020B0604020202020204" pitchFamily="34" charset="0"/>
                <a:cs typeface="Arial" panose="020B0604020202020204" pitchFamily="34" charset="0"/>
              </a:rPr>
              <a:t> .</a:t>
            </a:r>
            <a:r>
              <a:rPr lang="es-ES_tradnl" sz="1000" i="1" dirty="0" err="1">
                <a:solidFill>
                  <a:schemeClr val="accent1">
                    <a:lumMod val="75000"/>
                  </a:schemeClr>
                </a:solidFill>
                <a:latin typeface="Arial" panose="020B0604020202020204" pitchFamily="34" charset="0"/>
                <a:cs typeface="Arial" panose="020B0604020202020204" pitchFamily="34" charset="0"/>
              </a:rPr>
              <a:t>corn</a:t>
            </a:r>
            <a:r>
              <a:rPr lang="es-ES_tradnl" sz="1000" i="1" dirty="0">
                <a:solidFill>
                  <a:schemeClr val="accent1">
                    <a:lumMod val="75000"/>
                  </a:schemeClr>
                </a:solidFill>
                <a:latin typeface="Arial" panose="020B0604020202020204" pitchFamily="34" charset="0"/>
                <a:cs typeface="Arial" panose="020B0604020202020204" pitchFamily="34" charset="0"/>
              </a:rPr>
              <a:t>/</a:t>
            </a:r>
            <a:r>
              <a:rPr lang="es-ES_tradnl" sz="1000" i="1" dirty="0" err="1">
                <a:solidFill>
                  <a:schemeClr val="accent1">
                    <a:lumMod val="75000"/>
                  </a:schemeClr>
                </a:solidFill>
                <a:latin typeface="Arial" panose="020B0604020202020204" pitchFamily="34" charset="0"/>
                <a:cs typeface="Arial" panose="020B0604020202020204" pitchFamily="34" charset="0"/>
              </a:rPr>
              <a:t>docs</a:t>
            </a:r>
            <a:r>
              <a:rPr lang="es-ES_tradnl" sz="1000" i="1" dirty="0">
                <a:solidFill>
                  <a:schemeClr val="accent1">
                    <a:lumMod val="75000"/>
                  </a:schemeClr>
                </a:solidFill>
                <a:latin typeface="Arial" panose="020B0604020202020204" pitchFamily="34" charset="0"/>
                <a:cs typeface="Arial" panose="020B0604020202020204" pitchFamily="34" charset="0"/>
              </a:rPr>
              <a:t>/</a:t>
            </a:r>
            <a:r>
              <a:rPr lang="es-ES_tradnl" sz="1000" i="1" dirty="0" err="1">
                <a:solidFill>
                  <a:schemeClr val="accent1">
                    <a:lumMod val="75000"/>
                  </a:schemeClr>
                </a:solidFill>
                <a:latin typeface="Arial" panose="020B0604020202020204" pitchFamily="34" charset="0"/>
                <a:cs typeface="Arial" panose="020B0604020202020204" pitchFamily="34" charset="0"/>
              </a:rPr>
              <a:t>cpg</a:t>
            </a:r>
            <a:r>
              <a:rPr lang="es-ES_tradnl" sz="1000" i="1" dirty="0">
                <a:solidFill>
                  <a:schemeClr val="accent1">
                    <a:lumMod val="75000"/>
                  </a:schemeClr>
                </a:solidFill>
                <a:latin typeface="Arial" panose="020B0604020202020204" pitchFamily="34" charset="0"/>
                <a:cs typeface="Arial" panose="020B0604020202020204" pitchFamily="34" charset="0"/>
              </a:rPr>
              <a:t>/</a:t>
            </a:r>
            <a:r>
              <a:rPr lang="es-ES_tradnl" sz="1000" i="1" dirty="0" err="1">
                <a:solidFill>
                  <a:schemeClr val="accent1">
                    <a:lumMod val="75000"/>
                  </a:schemeClr>
                </a:solidFill>
                <a:latin typeface="Arial" panose="020B0604020202020204" pitchFamily="34" charset="0"/>
                <a:cs typeface="Arial" panose="020B0604020202020204" pitchFamily="34" charset="0"/>
              </a:rPr>
              <a:t>srrev.pdf</a:t>
            </a:r>
            <a:r>
              <a:rPr lang="es-ES_tradnl" sz="1000" i="1" dirty="0">
                <a:solidFill>
                  <a:schemeClr val="accent1">
                    <a:lumMod val="75000"/>
                  </a:schemeClr>
                </a:solidFill>
                <a:latin typeface="Arial" panose="020B0604020202020204" pitchFamily="34" charset="0"/>
                <a:cs typeface="Arial" panose="020B0604020202020204" pitchFamily="34" charset="0"/>
              </a:rPr>
              <a:t>. 3. </a:t>
            </a:r>
            <a:r>
              <a:rPr lang="es-ES_tradnl" sz="1000" i="1" dirty="0" err="1">
                <a:solidFill>
                  <a:schemeClr val="accent1">
                    <a:lumMod val="75000"/>
                  </a:schemeClr>
                </a:solidFill>
                <a:latin typeface="Arial" panose="020B0604020202020204" pitchFamily="34" charset="0"/>
                <a:cs typeface="Arial" panose="020B0604020202020204" pitchFamily="34" charset="0"/>
              </a:rPr>
              <a:t>Reymann</a:t>
            </a:r>
            <a:r>
              <a:rPr lang="es-ES_tradnl" sz="1000" i="1" dirty="0">
                <a:solidFill>
                  <a:schemeClr val="accent1">
                    <a:lumMod val="75000"/>
                  </a:schemeClr>
                </a:solidFill>
                <a:latin typeface="Arial" panose="020B0604020202020204" pitchFamily="34" charset="0"/>
                <a:cs typeface="Arial" panose="020B0604020202020204" pitchFamily="34" charset="0"/>
              </a:rPr>
              <a:t> KG. </a:t>
            </a:r>
            <a:r>
              <a:rPr lang="es-ES_tradnl" sz="1000" i="1" dirty="0" err="1">
                <a:solidFill>
                  <a:schemeClr val="accent1">
                    <a:lumMod val="75000"/>
                  </a:schemeClr>
                </a:solidFill>
                <a:latin typeface="Arial" panose="020B0604020202020204" pitchFamily="34" charset="0"/>
                <a:cs typeface="Arial" panose="020B0604020202020204" pitchFamily="34" charset="0"/>
              </a:rPr>
              <a:t>etal</a:t>
            </a:r>
            <a:r>
              <a:rPr lang="es-ES_tradnl" sz="1000" i="1" dirty="0">
                <a:solidFill>
                  <a:schemeClr val="accent1">
                    <a:lumMod val="75000"/>
                  </a:schemeClr>
                </a:solidFill>
                <a:latin typeface="Arial" panose="020B0604020202020204" pitchFamily="34" charset="0"/>
                <a:cs typeface="Arial" panose="020B0604020202020204" pitchFamily="34" charset="0"/>
              </a:rPr>
              <a:t>. </a:t>
            </a:r>
            <a:r>
              <a:rPr lang="es-ES_tradnl" sz="1000" i="1" dirty="0" err="1">
                <a:solidFill>
                  <a:schemeClr val="accent1">
                    <a:lumMod val="75000"/>
                  </a:schemeClr>
                </a:solidFill>
                <a:latin typeface="Arial" panose="020B0604020202020204" pitchFamily="34" charset="0"/>
                <a:cs typeface="Arial" panose="020B0604020202020204" pitchFamily="34" charset="0"/>
              </a:rPr>
              <a:t>Clin</a:t>
            </a:r>
            <a:r>
              <a:rPr lang="es-ES_tradnl" sz="1000" i="1" dirty="0">
                <a:solidFill>
                  <a:schemeClr val="accent1">
                    <a:lumMod val="75000"/>
                  </a:schemeClr>
                </a:solidFill>
                <a:latin typeface="Arial" panose="020B0604020202020204" pitchFamily="34" charset="0"/>
                <a:cs typeface="Arial" panose="020B0604020202020204" pitchFamily="34" charset="0"/>
              </a:rPr>
              <a:t> Nutr2006:25:210-223. </a:t>
            </a:r>
            <a:r>
              <a:rPr lang="es-ES_tradnl" sz="1000" i="1" dirty="0" err="1">
                <a:solidFill>
                  <a:schemeClr val="accent1">
                    <a:lumMod val="75000"/>
                  </a:schemeClr>
                </a:solidFill>
                <a:latin typeface="Arial" panose="020B0604020202020204" pitchFamily="34" charset="0"/>
                <a:cs typeface="Arial" panose="020B0604020202020204" pitchFamily="34" charset="0"/>
              </a:rPr>
              <a:t>MeClaveSA</a:t>
            </a:r>
            <a:r>
              <a:rPr lang="es-ES_tradnl" sz="1000" i="1" dirty="0">
                <a:solidFill>
                  <a:schemeClr val="accent1">
                    <a:lumMod val="75000"/>
                  </a:schemeClr>
                </a:solidFill>
                <a:latin typeface="Arial" panose="020B0604020202020204" pitchFamily="34" charset="0"/>
                <a:cs typeface="Arial" panose="020B0604020202020204" pitchFamily="34" charset="0"/>
              </a:rPr>
              <a:t>. </a:t>
            </a:r>
            <a:r>
              <a:rPr lang="es-ES_tradnl" sz="1000" i="1" dirty="0" err="1">
                <a:solidFill>
                  <a:schemeClr val="accent1">
                    <a:lumMod val="75000"/>
                  </a:schemeClr>
                </a:solidFill>
                <a:latin typeface="Arial" panose="020B0604020202020204" pitchFamily="34" charset="0"/>
                <a:cs typeface="Arial" panose="020B0604020202020204" pitchFamily="34" charset="0"/>
              </a:rPr>
              <a:t>etal</a:t>
            </a:r>
            <a:r>
              <a:rPr lang="es-ES_tradnl" sz="1000" i="1" dirty="0">
                <a:solidFill>
                  <a:schemeClr val="accent1">
                    <a:lumMod val="75000"/>
                  </a:schemeClr>
                </a:solidFill>
                <a:latin typeface="Arial" panose="020B0604020202020204" pitchFamily="34" charset="0"/>
                <a:cs typeface="Arial" panose="020B0604020202020204" pitchFamily="34" charset="0"/>
              </a:rPr>
              <a:t>. JPEN J </a:t>
            </a:r>
            <a:r>
              <a:rPr lang="es-ES_tradnl" sz="1000" i="1" dirty="0" err="1">
                <a:solidFill>
                  <a:schemeClr val="accent1">
                    <a:lumMod val="75000"/>
                  </a:schemeClr>
                </a:solidFill>
                <a:latin typeface="Arial" panose="020B0604020202020204" pitchFamily="34" charset="0"/>
                <a:cs typeface="Arial" panose="020B0604020202020204" pitchFamily="34" charset="0"/>
              </a:rPr>
              <a:t>Parenter</a:t>
            </a:r>
            <a:r>
              <a:rPr lang="es-ES_tradnl" sz="1000" i="1" dirty="0">
                <a:solidFill>
                  <a:schemeClr val="accent1">
                    <a:lumMod val="75000"/>
                  </a:schemeClr>
                </a:solidFill>
                <a:latin typeface="Arial" panose="020B0604020202020204" pitchFamily="34" charset="0"/>
                <a:cs typeface="Arial" panose="020B0604020202020204" pitchFamily="34" charset="0"/>
              </a:rPr>
              <a:t> Enteral </a:t>
            </a:r>
            <a:r>
              <a:rPr lang="es-ES_tradnl" sz="1000" i="1" dirty="0" err="1">
                <a:solidFill>
                  <a:schemeClr val="accent1">
                    <a:lumMod val="75000"/>
                  </a:schemeClr>
                </a:solidFill>
                <a:latin typeface="Arial" panose="020B0604020202020204" pitchFamily="34" charset="0"/>
                <a:cs typeface="Arial" panose="020B0604020202020204" pitchFamily="34" charset="0"/>
              </a:rPr>
              <a:t>Nutr</a:t>
            </a:r>
            <a:r>
              <a:rPr lang="es-ES_tradnl" sz="1000" i="1" dirty="0">
                <a:solidFill>
                  <a:schemeClr val="accent1">
                    <a:lumMod val="75000"/>
                  </a:schemeClr>
                </a:solidFill>
                <a:latin typeface="Arial" panose="020B0604020202020204" pitchFamily="34" charset="0"/>
                <a:cs typeface="Arial" panose="020B0604020202020204" pitchFamily="34" charset="0"/>
              </a:rPr>
              <a:t> 2009;33:277-316</a:t>
            </a:r>
            <a:r>
              <a:rPr lang="en-US" sz="1000" i="1" dirty="0">
                <a:solidFill>
                  <a:schemeClr val="accent1">
                    <a:lumMod val="75000"/>
                  </a:schemeClr>
                </a:solidFill>
                <a:latin typeface="Arial" panose="020B0604020202020204" pitchFamily="34" charset="0"/>
                <a:cs typeface="Arial" panose="020B0604020202020204" pitchFamily="34" charset="0"/>
              </a:rPr>
              <a:t>.</a:t>
            </a:r>
            <a:endParaRPr lang="es-ES_tradnl" sz="1000" i="1" dirty="0">
              <a:solidFill>
                <a:schemeClr val="accent1">
                  <a:lumMod val="75000"/>
                </a:schemeClr>
              </a:solidFill>
              <a:latin typeface="Arial" panose="020B0604020202020204" pitchFamily="34" charset="0"/>
              <a:cs typeface="Arial" panose="020B0604020202020204" pitchFamily="34" charset="0"/>
            </a:endParaRPr>
          </a:p>
          <a:p>
            <a:endParaRPr lang="es-ES_tradnl" sz="1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TextBox 3"/>
          <p:cNvSpPr txBox="1">
            <a:spLocks noChangeArrowheads="1"/>
          </p:cNvSpPr>
          <p:nvPr/>
        </p:nvSpPr>
        <p:spPr bwMode="auto">
          <a:xfrm>
            <a:off x="2183525" y="1476219"/>
            <a:ext cx="8254406" cy="896399"/>
          </a:xfrm>
          <a:prstGeom prst="rect">
            <a:avLst/>
          </a:prstGeom>
          <a:noFill/>
          <a:ln w="9525">
            <a:noFill/>
            <a:miter lim="800000"/>
            <a:headEnd/>
            <a:tailEnd/>
          </a:ln>
        </p:spPr>
        <p:txBody>
          <a:bodyPr wrap="square">
            <a:prstTxWarp prst="textNoShape">
              <a:avLst/>
            </a:prstTxWarp>
            <a:spAutoFit/>
          </a:bodyPr>
          <a:lstStyle/>
          <a:p>
            <a:pPr algn="just">
              <a:lnSpc>
                <a:spcPts val="2120"/>
              </a:lnSpc>
            </a:pPr>
            <a:r>
              <a:rPr lang="es-CO" sz="1400" dirty="0">
                <a:solidFill>
                  <a:srgbClr val="0070C0"/>
                </a:solidFill>
                <a:latin typeface="Arial" panose="020B0604020202020204" pitchFamily="34" charset="0"/>
                <a:cs typeface="Arial" panose="020B0604020202020204" pitchFamily="34" charset="0"/>
              </a:rPr>
              <a:t>Los aminoácidos (AA) ingresan a los enterocitos en la forma de dipéptidos o tripéptidos con la ayuda de un transportador peptídico, o como aminoácidos libres mediante transportadores específicos de cada AA.</a:t>
            </a:r>
            <a:endParaRPr lang="es-CO" sz="1400" dirty="0">
              <a:solidFill>
                <a:srgbClr val="0070C0"/>
              </a:solidFill>
              <a:latin typeface="Arial" panose="020B0604020202020204" pitchFamily="34" charset="0"/>
              <a:ea typeface="Arial" charset="0"/>
              <a:cs typeface="Arial" panose="020B0604020202020204" pitchFamily="34" charset="0"/>
            </a:endParaRPr>
          </a:p>
        </p:txBody>
      </p:sp>
      <p:sp>
        <p:nvSpPr>
          <p:cNvPr id="31751" name="TextBox 6"/>
          <p:cNvSpPr txBox="1">
            <a:spLocks noChangeArrowheads="1"/>
          </p:cNvSpPr>
          <p:nvPr/>
        </p:nvSpPr>
        <p:spPr bwMode="auto">
          <a:xfrm>
            <a:off x="1166818" y="5726063"/>
            <a:ext cx="9401163" cy="553998"/>
          </a:xfrm>
          <a:prstGeom prst="rect">
            <a:avLst/>
          </a:prstGeom>
          <a:noFill/>
          <a:ln w="9525">
            <a:noFill/>
            <a:miter lim="800000"/>
            <a:headEnd/>
            <a:tailEnd/>
          </a:ln>
        </p:spPr>
        <p:txBody>
          <a:bodyPr wrap="square">
            <a:prstTxWarp prst="textNoShape">
              <a:avLst/>
            </a:prstTxWarp>
            <a:spAutoFit/>
          </a:bodyPr>
          <a:lstStyle/>
          <a:p>
            <a:r>
              <a:rPr lang="en-US" sz="1000" i="1" dirty="0">
                <a:solidFill>
                  <a:schemeClr val="accent1">
                    <a:lumMod val="75000"/>
                  </a:schemeClr>
                </a:solidFill>
                <a:latin typeface="Arial" panose="020B0604020202020204" pitchFamily="34" charset="0"/>
                <a:cs typeface="Arial" panose="020B0604020202020204" pitchFamily="34" charset="0"/>
              </a:rPr>
              <a:t>Metabolic and Therapeutic Aspects of Amino Acids in Clinical Nutrition, ed 2. Boca Raton, Fla: CRC Press, 2004, pp 529-556.</a:t>
            </a:r>
          </a:p>
          <a:p>
            <a:r>
              <a:rPr lang="en-US" sz="1000" i="1" baseline="30000" dirty="0">
                <a:solidFill>
                  <a:schemeClr val="accent1">
                    <a:lumMod val="75000"/>
                  </a:schemeClr>
                </a:solidFill>
                <a:latin typeface="Arial" panose="020B0604020202020204" pitchFamily="34" charset="0"/>
                <a:cs typeface="Arial" panose="020B0604020202020204" pitchFamily="34" charset="0"/>
              </a:rPr>
              <a:t> </a:t>
            </a:r>
            <a:r>
              <a:rPr lang="en-US" sz="1000" i="1" dirty="0" err="1">
                <a:solidFill>
                  <a:schemeClr val="accent1">
                    <a:lumMod val="75000"/>
                  </a:schemeClr>
                </a:solidFill>
                <a:latin typeface="Arial" panose="020B0604020202020204" pitchFamily="34" charset="0"/>
                <a:cs typeface="Arial" panose="020B0604020202020204" pitchFamily="34" charset="0"/>
              </a:rPr>
              <a:t>Zaloga</a:t>
            </a:r>
            <a:r>
              <a:rPr lang="en-US" sz="1000" i="1" dirty="0">
                <a:solidFill>
                  <a:schemeClr val="accent1">
                    <a:lumMod val="75000"/>
                  </a:schemeClr>
                </a:solidFill>
                <a:latin typeface="Arial" panose="020B0604020202020204" pitchFamily="34" charset="0"/>
                <a:cs typeface="Arial" panose="020B0604020202020204" pitchFamily="34" charset="0"/>
              </a:rPr>
              <a:t> GP. In: </a:t>
            </a:r>
            <a:r>
              <a:rPr lang="en-US" sz="1000" i="1" dirty="0" err="1">
                <a:solidFill>
                  <a:schemeClr val="accent1">
                    <a:lumMod val="75000"/>
                  </a:schemeClr>
                </a:solidFill>
                <a:latin typeface="Arial" panose="020B0604020202020204" pitchFamily="34" charset="0"/>
                <a:cs typeface="Arial" panose="020B0604020202020204" pitchFamily="34" charset="0"/>
              </a:rPr>
              <a:t>Zaloga</a:t>
            </a:r>
            <a:r>
              <a:rPr lang="en-US" sz="1000" i="1" dirty="0">
                <a:solidFill>
                  <a:schemeClr val="accent1">
                    <a:lumMod val="75000"/>
                  </a:schemeClr>
                </a:solidFill>
                <a:latin typeface="Arial" panose="020B0604020202020204" pitchFamily="34" charset="0"/>
                <a:cs typeface="Arial" panose="020B0604020202020204" pitchFamily="34" charset="0"/>
              </a:rPr>
              <a:t> GP, ed. Nutrition in Critical Care. St Louis: Mosby; 1994:59–80.</a:t>
            </a:r>
          </a:p>
          <a:p>
            <a:r>
              <a:rPr lang="fr-FR" sz="1000" i="1" dirty="0" err="1">
                <a:solidFill>
                  <a:schemeClr val="accent1">
                    <a:lumMod val="75000"/>
                  </a:schemeClr>
                </a:solidFill>
                <a:latin typeface="Arial" panose="020B0604020202020204" pitchFamily="34" charset="0"/>
                <a:cs typeface="Arial" panose="020B0604020202020204" pitchFamily="34" charset="0"/>
              </a:rPr>
              <a:t>Grimble</a:t>
            </a:r>
            <a:r>
              <a:rPr lang="fr-FR" sz="1000" i="1" dirty="0">
                <a:solidFill>
                  <a:schemeClr val="accent1">
                    <a:lumMod val="75000"/>
                  </a:schemeClr>
                </a:solidFill>
                <a:latin typeface="Arial" panose="020B0604020202020204" pitchFamily="34" charset="0"/>
                <a:cs typeface="Arial" panose="020B0604020202020204" pitchFamily="34" charset="0"/>
              </a:rPr>
              <a:t> </a:t>
            </a:r>
            <a:r>
              <a:rPr lang="fr-FR" sz="1000" i="1" dirty="0" err="1">
                <a:solidFill>
                  <a:schemeClr val="accent1">
                    <a:lumMod val="75000"/>
                  </a:schemeClr>
                </a:solidFill>
                <a:latin typeface="Arial" panose="020B0604020202020204" pitchFamily="34" charset="0"/>
                <a:cs typeface="Arial" panose="020B0604020202020204" pitchFamily="34" charset="0"/>
              </a:rPr>
              <a:t>GK.Annu</a:t>
            </a:r>
            <a:r>
              <a:rPr lang="fr-FR" sz="1000" i="1" dirty="0">
                <a:solidFill>
                  <a:schemeClr val="accent1">
                    <a:lumMod val="75000"/>
                  </a:schemeClr>
                </a:solidFill>
                <a:latin typeface="Arial" panose="020B0604020202020204" pitchFamily="34" charset="0"/>
                <a:cs typeface="Arial" panose="020B0604020202020204" pitchFamily="34" charset="0"/>
              </a:rPr>
              <a:t> </a:t>
            </a:r>
            <a:r>
              <a:rPr lang="fr-FR" sz="1000" i="1" dirty="0" err="1">
                <a:solidFill>
                  <a:schemeClr val="accent1">
                    <a:lumMod val="75000"/>
                  </a:schemeClr>
                </a:solidFill>
                <a:latin typeface="Arial" panose="020B0604020202020204" pitchFamily="34" charset="0"/>
                <a:cs typeface="Arial" panose="020B0604020202020204" pitchFamily="34" charset="0"/>
              </a:rPr>
              <a:t>Rev</a:t>
            </a:r>
            <a:r>
              <a:rPr lang="fr-FR" sz="1000" i="1" dirty="0">
                <a:solidFill>
                  <a:schemeClr val="accent1">
                    <a:lumMod val="75000"/>
                  </a:schemeClr>
                </a:solidFill>
                <a:latin typeface="Arial" panose="020B0604020202020204" pitchFamily="34" charset="0"/>
                <a:cs typeface="Arial" panose="020B0604020202020204" pitchFamily="34" charset="0"/>
              </a:rPr>
              <a:t> </a:t>
            </a:r>
            <a:r>
              <a:rPr lang="fr-FR" sz="1000" i="1" dirty="0" err="1">
                <a:solidFill>
                  <a:schemeClr val="accent1">
                    <a:lumMod val="75000"/>
                  </a:schemeClr>
                </a:solidFill>
                <a:latin typeface="Arial" panose="020B0604020202020204" pitchFamily="34" charset="0"/>
                <a:cs typeface="Arial" panose="020B0604020202020204" pitchFamily="34" charset="0"/>
              </a:rPr>
              <a:t>Nutr</a:t>
            </a:r>
            <a:r>
              <a:rPr lang="fr-FR" sz="1000" i="1" dirty="0">
                <a:solidFill>
                  <a:schemeClr val="accent1">
                    <a:lumMod val="75000"/>
                  </a:schemeClr>
                </a:solidFill>
                <a:latin typeface="Arial" panose="020B0604020202020204" pitchFamily="34" charset="0"/>
                <a:cs typeface="Arial" panose="020B0604020202020204" pitchFamily="34" charset="0"/>
              </a:rPr>
              <a:t>. 1994;14:419–447. </a:t>
            </a:r>
            <a:endParaRPr lang="en-US" sz="1000" i="1" dirty="0">
              <a:solidFill>
                <a:schemeClr val="accent1">
                  <a:lumMod val="75000"/>
                </a:schemeClr>
              </a:solidFill>
              <a:latin typeface="Arial" panose="020B0604020202020204" pitchFamily="34" charset="0"/>
              <a:cs typeface="Arial" panose="020B0604020202020204" pitchFamily="34" charset="0"/>
            </a:endParaRPr>
          </a:p>
        </p:txBody>
      </p:sp>
      <p:sp>
        <p:nvSpPr>
          <p:cNvPr id="9" name="Title 8"/>
          <p:cNvSpPr>
            <a:spLocks noGrp="1"/>
          </p:cNvSpPr>
          <p:nvPr>
            <p:ph type="title" idx="4294967295"/>
          </p:nvPr>
        </p:nvSpPr>
        <p:spPr>
          <a:xfrm>
            <a:off x="1797395" y="42581"/>
            <a:ext cx="8667750" cy="1371600"/>
          </a:xfrm>
        </p:spPr>
        <p:txBody>
          <a:bodyPr/>
          <a:lstStyle/>
          <a:p>
            <a:pPr algn="ctr"/>
            <a:r>
              <a:rPr lang="es-CO" sz="3200" b="1" dirty="0">
                <a:solidFill>
                  <a:srgbClr val="0070C0"/>
                </a:solidFill>
                <a:latin typeface="Arial" panose="020B0604020202020204" pitchFamily="34" charset="0"/>
                <a:cs typeface="Arial" panose="020B0604020202020204" pitchFamily="34" charset="0"/>
              </a:rPr>
              <a:t>Las fórmulas basadas en péptidos mejoran la tolerancia gastrointestinal</a:t>
            </a:r>
          </a:p>
        </p:txBody>
      </p:sp>
      <p:pic>
        <p:nvPicPr>
          <p:cNvPr id="34" name="Picture 33" descr="TNTCorregidos.psd"/>
          <p:cNvPicPr>
            <a:picLocks noChangeAspect="1"/>
          </p:cNvPicPr>
          <p:nvPr/>
        </p:nvPicPr>
        <p:blipFill>
          <a:blip r:embed="rId3"/>
          <a:stretch>
            <a:fillRect/>
          </a:stretch>
        </p:blipFill>
        <p:spPr>
          <a:xfrm>
            <a:off x="3352800" y="2514600"/>
            <a:ext cx="5029200" cy="3117056"/>
          </a:xfrm>
          <a:prstGeom prst="rect">
            <a:avLst/>
          </a:prstGeom>
          <a:effectLst>
            <a:outerShdw blurRad="50800" dist="38100" dir="2700000" algn="tl" rotWithShape="0">
              <a:schemeClr val="accent5">
                <a:lumMod val="60000"/>
                <a:lumOff val="40000"/>
                <a:alpha val="75000"/>
              </a:schemeClr>
            </a:outerShdw>
          </a:effectLst>
        </p:spPr>
      </p:pic>
      <p:sp>
        <p:nvSpPr>
          <p:cNvPr id="35" name="TextBox 34"/>
          <p:cNvSpPr txBox="1"/>
          <p:nvPr/>
        </p:nvSpPr>
        <p:spPr>
          <a:xfrm>
            <a:off x="1078520" y="2530728"/>
            <a:ext cx="2743200" cy="523220"/>
          </a:xfrm>
          <a:prstGeom prst="rect">
            <a:avLst/>
          </a:prstGeom>
          <a:noFill/>
        </p:spPr>
        <p:txBody>
          <a:bodyPr wrap="square" rtlCol="0">
            <a:spAutoFit/>
          </a:bodyPr>
          <a:lstStyle/>
          <a:p>
            <a:r>
              <a:rPr lang="en-US" sz="1400" b="1" dirty="0" err="1">
                <a:solidFill>
                  <a:srgbClr val="0070C0"/>
                </a:solidFill>
                <a:latin typeface="Arial" panose="020B0604020202020204" pitchFamily="34" charset="0"/>
                <a:cs typeface="Arial" panose="020B0604020202020204" pitchFamily="34" charset="0"/>
              </a:rPr>
              <a:t>Membrana</a:t>
            </a:r>
            <a:r>
              <a:rPr lang="en-US" sz="1400" b="1" dirty="0">
                <a:solidFill>
                  <a:srgbClr val="0070C0"/>
                </a:solidFill>
                <a:latin typeface="Arial" panose="020B0604020202020204" pitchFamily="34" charset="0"/>
                <a:cs typeface="Arial" panose="020B0604020202020204" pitchFamily="34" charset="0"/>
              </a:rPr>
              <a:t> apical (lumen)</a:t>
            </a:r>
            <a:endParaRPr lang="es-ES_tradnl" sz="1400" b="1" dirty="0">
              <a:solidFill>
                <a:srgbClr val="0070C0"/>
              </a:solidFill>
              <a:latin typeface="Arial" panose="020B0604020202020204" pitchFamily="34" charset="0"/>
              <a:cs typeface="Arial" panose="020B0604020202020204" pitchFamily="34" charset="0"/>
            </a:endParaRPr>
          </a:p>
          <a:p>
            <a:endParaRPr lang="es-ES_tradnl" sz="1400" dirty="0">
              <a:solidFill>
                <a:srgbClr val="0070C0"/>
              </a:solidFill>
              <a:latin typeface="Arial" panose="020B0604020202020204" pitchFamily="34" charset="0"/>
              <a:cs typeface="Arial" panose="020B0604020202020204" pitchFamily="34" charset="0"/>
            </a:endParaRPr>
          </a:p>
        </p:txBody>
      </p:sp>
      <p:sp>
        <p:nvSpPr>
          <p:cNvPr id="36" name="TextBox 35"/>
          <p:cNvSpPr txBox="1"/>
          <p:nvPr/>
        </p:nvSpPr>
        <p:spPr>
          <a:xfrm>
            <a:off x="7321061" y="3581401"/>
            <a:ext cx="2286000" cy="954107"/>
          </a:xfrm>
          <a:prstGeom prst="rect">
            <a:avLst/>
          </a:prstGeom>
          <a:noFill/>
        </p:spPr>
        <p:txBody>
          <a:bodyPr wrap="square" rtlCol="0">
            <a:spAutoFit/>
          </a:bodyPr>
          <a:lstStyle/>
          <a:p>
            <a:r>
              <a:rPr lang="en-US" sz="1400" b="1" dirty="0" err="1">
                <a:solidFill>
                  <a:srgbClr val="265278"/>
                </a:solidFill>
                <a:latin typeface="Arial" panose="020B0604020202020204" pitchFamily="34" charset="0"/>
                <a:cs typeface="Arial" panose="020B0604020202020204" pitchFamily="34" charset="0"/>
              </a:rPr>
              <a:t>Transportado</a:t>
            </a:r>
            <a:endParaRPr lang="en-US" sz="1400" b="1" dirty="0">
              <a:solidFill>
                <a:srgbClr val="265278"/>
              </a:solidFill>
              <a:latin typeface="Arial" panose="020B0604020202020204" pitchFamily="34" charset="0"/>
              <a:cs typeface="Arial" panose="020B0604020202020204" pitchFamily="34" charset="0"/>
            </a:endParaRPr>
          </a:p>
          <a:p>
            <a:r>
              <a:rPr lang="en-US" sz="1400" b="1" dirty="0" err="1">
                <a:solidFill>
                  <a:srgbClr val="265278"/>
                </a:solidFill>
                <a:latin typeface="Arial" panose="020B0604020202020204" pitchFamily="34" charset="0"/>
                <a:cs typeface="Arial" panose="020B0604020202020204" pitchFamily="34" charset="0"/>
              </a:rPr>
              <a:t>hacia</a:t>
            </a:r>
            <a:r>
              <a:rPr lang="en-US" sz="1400" b="1" dirty="0">
                <a:solidFill>
                  <a:srgbClr val="265278"/>
                </a:solidFill>
                <a:latin typeface="Arial" panose="020B0604020202020204" pitchFamily="34" charset="0"/>
                <a:cs typeface="Arial" panose="020B0604020202020204" pitchFamily="34" charset="0"/>
              </a:rPr>
              <a:t> el</a:t>
            </a:r>
          </a:p>
          <a:p>
            <a:r>
              <a:rPr lang="en-US" sz="1400" b="1" dirty="0" err="1">
                <a:solidFill>
                  <a:srgbClr val="265278"/>
                </a:solidFill>
                <a:latin typeface="Arial" panose="020B0604020202020204" pitchFamily="34" charset="0"/>
                <a:cs typeface="Arial" panose="020B0604020202020204" pitchFamily="34" charset="0"/>
              </a:rPr>
              <a:t>torrente</a:t>
            </a:r>
            <a:r>
              <a:rPr lang="en-US" sz="1400" b="1" dirty="0">
                <a:solidFill>
                  <a:srgbClr val="265278"/>
                </a:solidFill>
                <a:latin typeface="Arial" panose="020B0604020202020204" pitchFamily="34" charset="0"/>
                <a:cs typeface="Arial" panose="020B0604020202020204" pitchFamily="34" charset="0"/>
              </a:rPr>
              <a:t> </a:t>
            </a:r>
            <a:r>
              <a:rPr lang="en-US" sz="1400" b="1" dirty="0" err="1">
                <a:solidFill>
                  <a:srgbClr val="265278"/>
                </a:solidFill>
                <a:latin typeface="Arial" panose="020B0604020202020204" pitchFamily="34" charset="0"/>
                <a:cs typeface="Arial" panose="020B0604020202020204" pitchFamily="34" charset="0"/>
              </a:rPr>
              <a:t>sanguíneo</a:t>
            </a:r>
            <a:endParaRPr lang="es-ES_tradnl" sz="1400" b="1" dirty="0">
              <a:solidFill>
                <a:srgbClr val="265278"/>
              </a:solidFill>
              <a:latin typeface="Arial" panose="020B0604020202020204" pitchFamily="34" charset="0"/>
              <a:cs typeface="Arial" panose="020B0604020202020204" pitchFamily="34" charset="0"/>
            </a:endParaRPr>
          </a:p>
          <a:p>
            <a:endParaRPr lang="es-ES_tradnl" sz="1400" b="1" dirty="0">
              <a:latin typeface="Arial" panose="020B0604020202020204" pitchFamily="34" charset="0"/>
              <a:cs typeface="Arial" panose="020B0604020202020204" pitchFamily="34" charset="0"/>
            </a:endParaRPr>
          </a:p>
        </p:txBody>
      </p:sp>
      <p:sp>
        <p:nvSpPr>
          <p:cNvPr id="37" name="TextBox 36"/>
          <p:cNvSpPr txBox="1"/>
          <p:nvPr/>
        </p:nvSpPr>
        <p:spPr>
          <a:xfrm>
            <a:off x="8418786" y="2500117"/>
            <a:ext cx="3124200" cy="523220"/>
          </a:xfrm>
          <a:prstGeom prst="rect">
            <a:avLst/>
          </a:prstGeom>
          <a:noFill/>
        </p:spPr>
        <p:txBody>
          <a:bodyPr wrap="square" rtlCol="0">
            <a:spAutoFit/>
          </a:bodyPr>
          <a:lstStyle/>
          <a:p>
            <a:r>
              <a:rPr lang="en-US" sz="1400" b="1" dirty="0" err="1">
                <a:solidFill>
                  <a:srgbClr val="0070C0"/>
                </a:solidFill>
                <a:latin typeface="Arial" panose="020B0604020202020204" pitchFamily="34" charset="0"/>
                <a:cs typeface="Arial" panose="020B0604020202020204" pitchFamily="34" charset="0"/>
              </a:rPr>
              <a:t>Membrana</a:t>
            </a:r>
            <a:r>
              <a:rPr lang="en-US" sz="1400" b="1" dirty="0">
                <a:solidFill>
                  <a:srgbClr val="0070C0"/>
                </a:solidFill>
                <a:latin typeface="Arial" panose="020B0604020202020204" pitchFamily="34" charset="0"/>
                <a:cs typeface="Arial" panose="020B0604020202020204" pitchFamily="34" charset="0"/>
              </a:rPr>
              <a:t> </a:t>
            </a:r>
            <a:r>
              <a:rPr lang="en-US" sz="1400" b="1" dirty="0" err="1">
                <a:solidFill>
                  <a:srgbClr val="0070C0"/>
                </a:solidFill>
                <a:latin typeface="Arial" panose="020B0604020202020204" pitchFamily="34" charset="0"/>
                <a:cs typeface="Arial" panose="020B0604020202020204" pitchFamily="34" charset="0"/>
              </a:rPr>
              <a:t>basolateral</a:t>
            </a:r>
            <a:r>
              <a:rPr lang="en-US" sz="1400" b="1" dirty="0">
                <a:solidFill>
                  <a:srgbClr val="0070C0"/>
                </a:solidFill>
                <a:latin typeface="Arial" panose="020B0604020202020204" pitchFamily="34" charset="0"/>
                <a:cs typeface="Arial" panose="020B0604020202020204" pitchFamily="34" charset="0"/>
              </a:rPr>
              <a:t> (</a:t>
            </a:r>
            <a:r>
              <a:rPr lang="en-US" sz="1400" b="1" dirty="0" err="1">
                <a:solidFill>
                  <a:srgbClr val="0070C0"/>
                </a:solidFill>
                <a:latin typeface="Arial" panose="020B0604020202020204" pitchFamily="34" charset="0"/>
                <a:cs typeface="Arial" panose="020B0604020202020204" pitchFamily="34" charset="0"/>
              </a:rPr>
              <a:t>sangre</a:t>
            </a:r>
            <a:r>
              <a:rPr lang="en-US" sz="1400" b="1" dirty="0">
                <a:solidFill>
                  <a:srgbClr val="0070C0"/>
                </a:solidFill>
                <a:latin typeface="Arial" panose="020B0604020202020204" pitchFamily="34" charset="0"/>
                <a:cs typeface="Arial" panose="020B0604020202020204" pitchFamily="34" charset="0"/>
              </a:rPr>
              <a:t>)</a:t>
            </a:r>
            <a:endParaRPr lang="es-ES_tradnl" sz="1400" b="1" dirty="0">
              <a:solidFill>
                <a:srgbClr val="0070C0"/>
              </a:solidFill>
              <a:latin typeface="Arial" panose="020B0604020202020204" pitchFamily="34" charset="0"/>
              <a:cs typeface="Arial" panose="020B0604020202020204" pitchFamily="34" charset="0"/>
            </a:endParaRPr>
          </a:p>
          <a:p>
            <a:endParaRPr lang="es-ES_tradnl" sz="1400" b="1" dirty="0">
              <a:solidFill>
                <a:srgbClr val="0070C0"/>
              </a:solidFill>
              <a:latin typeface="Arial" panose="020B0604020202020204" pitchFamily="34" charset="0"/>
              <a:cs typeface="Arial" panose="020B0604020202020204" pitchFamily="34" charset="0"/>
            </a:endParaRPr>
          </a:p>
        </p:txBody>
      </p:sp>
      <p:sp>
        <p:nvSpPr>
          <p:cNvPr id="38" name="TextBox 37"/>
          <p:cNvSpPr txBox="1"/>
          <p:nvPr/>
        </p:nvSpPr>
        <p:spPr>
          <a:xfrm>
            <a:off x="902166" y="3907637"/>
            <a:ext cx="2413848" cy="646331"/>
          </a:xfrm>
          <a:prstGeom prst="rect">
            <a:avLst/>
          </a:prstGeom>
          <a:noFill/>
        </p:spPr>
        <p:txBody>
          <a:bodyPr wrap="square" rtlCol="0">
            <a:spAutoFit/>
          </a:bodyPr>
          <a:lstStyle/>
          <a:p>
            <a:r>
              <a:rPr lang="en-US" b="1" dirty="0">
                <a:ln w="3175">
                  <a:solidFill>
                    <a:schemeClr val="bg1"/>
                  </a:solidFill>
                </a:ln>
                <a:solidFill>
                  <a:srgbClr val="265278"/>
                </a:solidFill>
                <a:latin typeface="Arial Black"/>
                <a:cs typeface="Arial Black"/>
              </a:rPr>
              <a:t>Lumen intestinal</a:t>
            </a:r>
            <a:endParaRPr lang="es-ES_tradnl" dirty="0">
              <a:ln w="3175">
                <a:solidFill>
                  <a:schemeClr val="bg1"/>
                </a:solidFill>
              </a:ln>
              <a:solidFill>
                <a:srgbClr val="265278"/>
              </a:solidFill>
              <a:latin typeface="Arial Black"/>
              <a:cs typeface="Arial Black"/>
            </a:endParaRPr>
          </a:p>
          <a:p>
            <a:endParaRPr lang="es-ES_tradnl" dirty="0">
              <a:solidFill>
                <a:srgbClr val="0070C0"/>
              </a:solidFill>
              <a:latin typeface="Arial" panose="020B0604020202020204" pitchFamily="34" charset="0"/>
              <a:cs typeface="Arial" panose="020B0604020202020204" pitchFamily="34" charset="0"/>
            </a:endParaRPr>
          </a:p>
        </p:txBody>
      </p:sp>
      <p:cxnSp>
        <p:nvCxnSpPr>
          <p:cNvPr id="40" name="Straight Arrow Connector 39"/>
          <p:cNvCxnSpPr/>
          <p:nvPr/>
        </p:nvCxnSpPr>
        <p:spPr>
          <a:xfrm>
            <a:off x="7543800" y="3581400"/>
            <a:ext cx="16764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8077200" y="3962400"/>
            <a:ext cx="1143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543800" y="4343400"/>
            <a:ext cx="16764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1447800" y="3163236"/>
            <a:ext cx="1143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rot="10800000">
            <a:off x="8626366" y="3083020"/>
            <a:ext cx="6858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502228" y="274185"/>
            <a:ext cx="8667750" cy="914400"/>
          </a:xfrm>
        </p:spPr>
        <p:txBody>
          <a:bodyPr>
            <a:noAutofit/>
          </a:bodyPr>
          <a:lstStyle/>
          <a:p>
            <a:pPr algn="ctr"/>
            <a:r>
              <a:rPr lang="es-CO" sz="3200" b="1" dirty="0">
                <a:solidFill>
                  <a:srgbClr val="0070C0"/>
                </a:solidFill>
                <a:latin typeface="Arial" panose="020B0604020202020204" pitchFamily="34" charset="0"/>
                <a:cs typeface="Arial" panose="020B0604020202020204" pitchFamily="34" charset="0"/>
              </a:rPr>
              <a:t>Los triglicéridos de cadena media</a:t>
            </a:r>
            <a:br>
              <a:rPr lang="es-CO" sz="3200" b="1" dirty="0">
                <a:solidFill>
                  <a:srgbClr val="0070C0"/>
                </a:solidFill>
                <a:latin typeface="Arial" panose="020B0604020202020204" pitchFamily="34" charset="0"/>
                <a:cs typeface="Arial" panose="020B0604020202020204" pitchFamily="34" charset="0"/>
              </a:rPr>
            </a:br>
            <a:r>
              <a:rPr lang="es-CO" sz="3200" b="1" dirty="0">
                <a:solidFill>
                  <a:srgbClr val="0070C0"/>
                </a:solidFill>
                <a:latin typeface="Arial" panose="020B0604020202020204" pitchFamily="34" charset="0"/>
                <a:cs typeface="Arial" panose="020B0604020202020204" pitchFamily="34" charset="0"/>
              </a:rPr>
              <a:t>son útiles en situaciones de malabsorción</a:t>
            </a:r>
          </a:p>
        </p:txBody>
      </p:sp>
      <p:sp>
        <p:nvSpPr>
          <p:cNvPr id="4" name="Text Box 12"/>
          <p:cNvSpPr txBox="1">
            <a:spLocks noChangeArrowheads="1"/>
          </p:cNvSpPr>
          <p:nvPr/>
        </p:nvSpPr>
        <p:spPr bwMode="auto">
          <a:xfrm>
            <a:off x="3291681" y="5881434"/>
            <a:ext cx="5608638" cy="400110"/>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000" i="1" dirty="0" err="1">
                <a:solidFill>
                  <a:schemeClr val="accent1">
                    <a:lumMod val="75000"/>
                  </a:schemeClr>
                </a:solidFill>
                <a:latin typeface="Arial"/>
                <a:cs typeface="Arial"/>
              </a:rPr>
              <a:t>Borum</a:t>
            </a:r>
            <a:r>
              <a:rPr lang="en-US" sz="1000" i="1" dirty="0">
                <a:solidFill>
                  <a:schemeClr val="accent1">
                    <a:lumMod val="75000"/>
                  </a:schemeClr>
                </a:solidFill>
                <a:latin typeface="Arial"/>
                <a:cs typeface="Arial"/>
              </a:rPr>
              <a:t> PR. The Science and Practice of Nutrition Support. A Case-Based Core Curriculum. Silver Spring, MD, A.S.P.E.N. 2001 pp 17-30.</a:t>
            </a:r>
          </a:p>
        </p:txBody>
      </p:sp>
      <p:pic>
        <p:nvPicPr>
          <p:cNvPr id="7" name="Picture 6" descr="CUADR1.psd"/>
          <p:cNvPicPr>
            <a:picLocks noChangeAspect="1"/>
          </p:cNvPicPr>
          <p:nvPr/>
        </p:nvPicPr>
        <p:blipFill>
          <a:blip r:embed="rId3"/>
          <a:stretch>
            <a:fillRect/>
          </a:stretch>
        </p:blipFill>
        <p:spPr>
          <a:xfrm>
            <a:off x="3291681" y="1589270"/>
            <a:ext cx="5608638" cy="410793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TextBox 3"/>
          <p:cNvSpPr txBox="1">
            <a:spLocks noChangeArrowheads="1"/>
          </p:cNvSpPr>
          <p:nvPr/>
        </p:nvSpPr>
        <p:spPr bwMode="auto">
          <a:xfrm>
            <a:off x="1691473" y="5491448"/>
            <a:ext cx="8471056" cy="553998"/>
          </a:xfrm>
          <a:prstGeom prst="rect">
            <a:avLst/>
          </a:prstGeom>
          <a:noFill/>
          <a:ln w="9525">
            <a:noFill/>
            <a:miter lim="800000"/>
            <a:headEnd/>
            <a:tailEnd/>
          </a:ln>
        </p:spPr>
        <p:txBody>
          <a:bodyPr wrap="square">
            <a:prstTxWarp prst="textNoShape">
              <a:avLst/>
            </a:prstTxWarp>
            <a:spAutoFit/>
          </a:bodyPr>
          <a:lstStyle/>
          <a:p>
            <a:r>
              <a:rPr lang="es-ES_tradnl" sz="1000" i="1" noProof="1">
                <a:solidFill>
                  <a:schemeClr val="accent1">
                    <a:lumMod val="75000"/>
                  </a:schemeClr>
                </a:solidFill>
                <a:latin typeface="Arial"/>
                <a:ea typeface="ヒラギノ角ゴ Pro W3"/>
                <a:cs typeface="Arial"/>
              </a:rPr>
              <a:t>1. Roberfroid</a:t>
            </a:r>
            <a:r>
              <a:rPr lang="en-US" sz="1000" i="1" dirty="0">
                <a:solidFill>
                  <a:schemeClr val="accent1">
                    <a:lumMod val="75000"/>
                  </a:schemeClr>
                </a:solidFill>
                <a:latin typeface="Arial"/>
                <a:ea typeface="ヒラギノ角ゴ Pro W3"/>
                <a:cs typeface="Arial"/>
              </a:rPr>
              <a:t> MB et al. J </a:t>
            </a:r>
            <a:r>
              <a:rPr lang="en-US" sz="1000" i="1" dirty="0" err="1">
                <a:solidFill>
                  <a:schemeClr val="accent1">
                    <a:lumMod val="75000"/>
                  </a:schemeClr>
                </a:solidFill>
                <a:latin typeface="Arial"/>
                <a:ea typeface="ヒラギノ角ゴ Pro W3"/>
                <a:cs typeface="Arial"/>
              </a:rPr>
              <a:t>Nutr</a:t>
            </a:r>
            <a:r>
              <a:rPr lang="en-US" sz="1000" i="1" dirty="0">
                <a:solidFill>
                  <a:schemeClr val="accent1">
                    <a:lumMod val="75000"/>
                  </a:schemeClr>
                </a:solidFill>
                <a:latin typeface="Arial"/>
                <a:ea typeface="ヒラギノ角ゴ Pro W3"/>
                <a:cs typeface="Arial"/>
              </a:rPr>
              <a:t> 1998;128:11-19.  2. </a:t>
            </a:r>
            <a:r>
              <a:rPr lang="en-US" sz="1000" i="1" dirty="0">
                <a:solidFill>
                  <a:schemeClr val="accent1">
                    <a:lumMod val="75000"/>
                  </a:schemeClr>
                </a:solidFill>
                <a:latin typeface="Arial"/>
                <a:cs typeface="Arial"/>
              </a:rPr>
              <a:t>Bowling TE, et al. Lancet 1993;342:1266-1268. 3. May T, et al. </a:t>
            </a:r>
            <a:r>
              <a:rPr lang="en-US" sz="1000" i="1" dirty="0" err="1">
                <a:solidFill>
                  <a:schemeClr val="accent1">
                    <a:lumMod val="75000"/>
                  </a:schemeClr>
                </a:solidFill>
                <a:latin typeface="Arial"/>
                <a:cs typeface="Arial"/>
              </a:rPr>
              <a:t>Microecol</a:t>
            </a:r>
            <a:r>
              <a:rPr lang="en-US" sz="1000" i="1" dirty="0">
                <a:solidFill>
                  <a:schemeClr val="accent1">
                    <a:lumMod val="75000"/>
                  </a:schemeClr>
                </a:solidFill>
                <a:latin typeface="Arial"/>
                <a:cs typeface="Arial"/>
              </a:rPr>
              <a:t> </a:t>
            </a:r>
            <a:r>
              <a:rPr lang="en-US" sz="1000" i="1" dirty="0" err="1">
                <a:solidFill>
                  <a:schemeClr val="accent1">
                    <a:lumMod val="75000"/>
                  </a:schemeClr>
                </a:solidFill>
                <a:latin typeface="Arial"/>
                <a:cs typeface="Arial"/>
              </a:rPr>
              <a:t>Ther</a:t>
            </a:r>
            <a:r>
              <a:rPr lang="en-US" sz="1000" i="1" dirty="0">
                <a:solidFill>
                  <a:schemeClr val="accent1">
                    <a:lumMod val="75000"/>
                  </a:schemeClr>
                </a:solidFill>
                <a:latin typeface="Arial"/>
                <a:cs typeface="Arial"/>
              </a:rPr>
              <a:t> 1995;23:158-170.</a:t>
            </a:r>
          </a:p>
          <a:p>
            <a:r>
              <a:rPr lang="fr-FR" sz="1000" i="1" dirty="0">
                <a:solidFill>
                  <a:schemeClr val="accent1">
                    <a:lumMod val="75000"/>
                  </a:schemeClr>
                </a:solidFill>
                <a:latin typeface="Arial"/>
                <a:ea typeface="ヒラギノ角ゴ Pro W3"/>
                <a:cs typeface="Arial"/>
              </a:rPr>
              <a:t>4. May </a:t>
            </a:r>
            <a:r>
              <a:rPr lang="fr-FR" sz="1000" i="1" dirty="0" err="1">
                <a:solidFill>
                  <a:schemeClr val="accent1">
                    <a:lumMod val="75000"/>
                  </a:schemeClr>
                </a:solidFill>
                <a:latin typeface="Arial"/>
                <a:ea typeface="ヒラギノ角ゴ Pro W3"/>
                <a:cs typeface="Arial"/>
              </a:rPr>
              <a:t>T</a:t>
            </a:r>
            <a:r>
              <a:rPr lang="fr-FR" sz="1000" i="1" dirty="0">
                <a:solidFill>
                  <a:schemeClr val="accent1">
                    <a:lumMod val="75000"/>
                  </a:schemeClr>
                </a:solidFill>
                <a:latin typeface="Arial"/>
                <a:ea typeface="ヒラギノ角ゴ Pro W3"/>
                <a:cs typeface="Arial"/>
              </a:rPr>
              <a:t> et al. </a:t>
            </a:r>
            <a:r>
              <a:rPr lang="fr-FR" sz="1000" i="1" dirty="0" err="1">
                <a:solidFill>
                  <a:schemeClr val="accent1">
                    <a:lumMod val="75000"/>
                  </a:schemeClr>
                </a:solidFill>
                <a:latin typeface="Arial"/>
                <a:ea typeface="ヒラギノ角ゴ Pro W3"/>
                <a:cs typeface="Arial"/>
              </a:rPr>
              <a:t>Scand</a:t>
            </a:r>
            <a:r>
              <a:rPr lang="fr-FR" sz="1000" i="1" dirty="0">
                <a:solidFill>
                  <a:schemeClr val="accent1">
                    <a:lumMod val="75000"/>
                  </a:schemeClr>
                </a:solidFill>
                <a:latin typeface="Arial"/>
                <a:ea typeface="ヒラギノ角ゴ Pro W3"/>
                <a:cs typeface="Arial"/>
              </a:rPr>
              <a:t> J </a:t>
            </a:r>
            <a:r>
              <a:rPr lang="fr-FR" sz="1000" i="1" dirty="0" err="1">
                <a:solidFill>
                  <a:schemeClr val="accent1">
                    <a:lumMod val="75000"/>
                  </a:schemeClr>
                </a:solidFill>
                <a:latin typeface="Arial"/>
                <a:ea typeface="ヒラギノ角ゴ Pro W3"/>
                <a:cs typeface="Arial"/>
              </a:rPr>
              <a:t>Gastroenterol</a:t>
            </a:r>
            <a:r>
              <a:rPr lang="fr-FR" sz="1000" i="1" dirty="0">
                <a:solidFill>
                  <a:schemeClr val="accent1">
                    <a:lumMod val="75000"/>
                  </a:schemeClr>
                </a:solidFill>
                <a:latin typeface="Arial"/>
                <a:ea typeface="ヒラギノ角ゴ Pro W3"/>
                <a:cs typeface="Arial"/>
              </a:rPr>
              <a:t>. 1994;29:916-922. 5. </a:t>
            </a:r>
            <a:r>
              <a:rPr lang="fr-FR" sz="1000" i="1" dirty="0" err="1">
                <a:solidFill>
                  <a:schemeClr val="accent1">
                    <a:lumMod val="75000"/>
                  </a:schemeClr>
                </a:solidFill>
                <a:latin typeface="Arial"/>
                <a:ea typeface="ヒラギノ角ゴ Pro W3"/>
                <a:cs typeface="Arial"/>
              </a:rPr>
              <a:t>Bouhnik</a:t>
            </a:r>
            <a:r>
              <a:rPr lang="fr-FR" sz="1000" i="1" dirty="0">
                <a:solidFill>
                  <a:schemeClr val="accent1">
                    <a:lumMod val="75000"/>
                  </a:schemeClr>
                </a:solidFill>
                <a:latin typeface="Arial"/>
                <a:ea typeface="ヒラギノ角ゴ Pro W3"/>
                <a:cs typeface="Arial"/>
              </a:rPr>
              <a:t> Y et al. </a:t>
            </a:r>
            <a:r>
              <a:rPr lang="fr-FR" sz="1000" i="1" dirty="0" err="1">
                <a:solidFill>
                  <a:schemeClr val="accent1">
                    <a:lumMod val="75000"/>
                  </a:schemeClr>
                </a:solidFill>
                <a:latin typeface="Arial"/>
                <a:ea typeface="ヒラギノ角ゴ Pro W3"/>
                <a:cs typeface="Arial"/>
              </a:rPr>
              <a:t>Nutr</a:t>
            </a:r>
            <a:r>
              <a:rPr lang="fr-FR" sz="1000" i="1" dirty="0">
                <a:solidFill>
                  <a:schemeClr val="accent1">
                    <a:lumMod val="75000"/>
                  </a:schemeClr>
                </a:solidFill>
                <a:latin typeface="Arial"/>
                <a:ea typeface="ヒラギノ角ゴ Pro W3"/>
                <a:cs typeface="Arial"/>
              </a:rPr>
              <a:t> J. 2007;6:42. 6. </a:t>
            </a:r>
            <a:r>
              <a:rPr lang="en-US" sz="1000" i="1" dirty="0">
                <a:solidFill>
                  <a:schemeClr val="accent1">
                    <a:lumMod val="75000"/>
                  </a:schemeClr>
                </a:solidFill>
                <a:latin typeface="Arial"/>
                <a:cs typeface="Arial"/>
              </a:rPr>
              <a:t>Gibson GR, et al. J </a:t>
            </a:r>
            <a:r>
              <a:rPr lang="en-US" sz="1000" i="1" dirty="0" err="1">
                <a:solidFill>
                  <a:schemeClr val="accent1">
                    <a:lumMod val="75000"/>
                  </a:schemeClr>
                </a:solidFill>
                <a:latin typeface="Arial"/>
                <a:cs typeface="Arial"/>
              </a:rPr>
              <a:t>Nutr</a:t>
            </a:r>
            <a:r>
              <a:rPr lang="en-US" sz="1000" i="1" dirty="0">
                <a:solidFill>
                  <a:schemeClr val="accent1">
                    <a:lumMod val="75000"/>
                  </a:schemeClr>
                </a:solidFill>
                <a:latin typeface="Arial"/>
                <a:cs typeface="Arial"/>
              </a:rPr>
              <a:t> 1995;125:1401-1412.</a:t>
            </a:r>
          </a:p>
          <a:p>
            <a:endParaRPr lang="en-US" sz="1000" dirty="0">
              <a:solidFill>
                <a:srgbClr val="595959"/>
              </a:solidFill>
              <a:latin typeface="Arial"/>
              <a:cs typeface="Arial"/>
            </a:endParaRPr>
          </a:p>
        </p:txBody>
      </p:sp>
      <p:sp>
        <p:nvSpPr>
          <p:cNvPr id="5" name="Title 4"/>
          <p:cNvSpPr>
            <a:spLocks noGrp="1"/>
          </p:cNvSpPr>
          <p:nvPr>
            <p:ph type="title" idx="4294967295"/>
          </p:nvPr>
        </p:nvSpPr>
        <p:spPr>
          <a:xfrm>
            <a:off x="2581275" y="33112"/>
            <a:ext cx="7200900" cy="1295400"/>
          </a:xfrm>
        </p:spPr>
        <p:txBody>
          <a:bodyPr/>
          <a:lstStyle/>
          <a:p>
            <a:pPr algn="ctr"/>
            <a:r>
              <a:rPr lang="es-CO" sz="3200" b="1" dirty="0">
                <a:solidFill>
                  <a:srgbClr val="0070C0"/>
                </a:solidFill>
                <a:latin typeface="Arial" panose="020B0604020202020204" pitchFamily="34" charset="0"/>
                <a:cs typeface="Arial" panose="020B0604020202020204" pitchFamily="34" charset="0"/>
              </a:rPr>
              <a:t>Efectos de los prebióticos</a:t>
            </a:r>
          </a:p>
        </p:txBody>
      </p:sp>
      <p:sp>
        <p:nvSpPr>
          <p:cNvPr id="6" name="Content Placeholder 5"/>
          <p:cNvSpPr>
            <a:spLocks noGrp="1"/>
          </p:cNvSpPr>
          <p:nvPr>
            <p:ph idx="4294967295"/>
          </p:nvPr>
        </p:nvSpPr>
        <p:spPr>
          <a:xfrm>
            <a:off x="1568904" y="1418461"/>
            <a:ext cx="9610725" cy="3983037"/>
          </a:xfrm>
        </p:spPr>
        <p:txBody>
          <a:bodyPr/>
          <a:lstStyle/>
          <a:p>
            <a:pPr indent="-252000">
              <a:lnSpc>
                <a:spcPts val="2660"/>
              </a:lnSpc>
            </a:pPr>
            <a:r>
              <a:rPr lang="es-CO" sz="2000" b="1" dirty="0">
                <a:solidFill>
                  <a:srgbClr val="1D67B4"/>
                </a:solidFill>
                <a:latin typeface="Arial" panose="020B0604020202020204" pitchFamily="34" charset="0"/>
                <a:cs typeface="Arial" panose="020B0604020202020204" pitchFamily="34" charset="0"/>
              </a:rPr>
              <a:t>Estimular y mantener el crecimiento de micro biota benéfica para el colon</a:t>
            </a:r>
          </a:p>
          <a:p>
            <a:pPr indent="-252000">
              <a:lnSpc>
                <a:spcPts val="2660"/>
              </a:lnSpc>
            </a:pPr>
            <a:r>
              <a:rPr lang="es-CO" sz="2000" b="1" dirty="0">
                <a:solidFill>
                  <a:srgbClr val="1D67B4"/>
                </a:solidFill>
                <a:latin typeface="Arial" panose="020B0604020202020204" pitchFamily="34" charset="0"/>
                <a:cs typeface="Arial" panose="020B0604020202020204" pitchFamily="34" charset="0"/>
              </a:rPr>
              <a:t>Inhibir el crecimiento de bacteria patógenas</a:t>
            </a:r>
          </a:p>
          <a:p>
            <a:pPr indent="-252000">
              <a:lnSpc>
                <a:spcPts val="2660"/>
              </a:lnSpc>
            </a:pPr>
            <a:r>
              <a:rPr lang="es-CO" sz="2000" b="1" dirty="0">
                <a:solidFill>
                  <a:srgbClr val="1D67B4"/>
                </a:solidFill>
                <a:latin typeface="Arial" panose="020B0604020202020204" pitchFamily="34" charset="0"/>
                <a:cs typeface="Arial" panose="020B0604020202020204" pitchFamily="34" charset="0"/>
              </a:rPr>
              <a:t>Liberar ácidos grasos de cadena corta</a:t>
            </a:r>
          </a:p>
          <a:p>
            <a:pPr marL="612000" indent="-252000">
              <a:lnSpc>
                <a:spcPts val="2560"/>
              </a:lnSpc>
            </a:pPr>
            <a:r>
              <a:rPr lang="es-CO" sz="1800" dirty="0">
                <a:solidFill>
                  <a:srgbClr val="1D67B4"/>
                </a:solidFill>
                <a:latin typeface="Arial" panose="020B0604020202020204" pitchFamily="34" charset="0"/>
                <a:cs typeface="Arial" panose="020B0604020202020204" pitchFamily="34" charset="0"/>
              </a:rPr>
              <a:t>Ayudar a una función inmunológica saludable</a:t>
            </a:r>
          </a:p>
          <a:p>
            <a:pPr marL="612000" indent="-252000">
              <a:lnSpc>
                <a:spcPts val="2560"/>
              </a:lnSpc>
            </a:pPr>
            <a:r>
              <a:rPr lang="es-CO" sz="1800" dirty="0">
                <a:solidFill>
                  <a:srgbClr val="1D67B4"/>
                </a:solidFill>
                <a:latin typeface="Arial" panose="020B0604020202020204" pitchFamily="34" charset="0"/>
                <a:cs typeface="Arial" panose="020B0604020202020204" pitchFamily="34" charset="0"/>
              </a:rPr>
              <a:t>Mejorar la absorción de agua y electrolitos del colon</a:t>
            </a:r>
          </a:p>
          <a:p>
            <a:pPr marL="612000" indent="-252000">
              <a:lnSpc>
                <a:spcPts val="2560"/>
              </a:lnSpc>
            </a:pPr>
            <a:r>
              <a:rPr lang="es-CO" sz="1800" dirty="0">
                <a:solidFill>
                  <a:srgbClr val="1D67B4"/>
                </a:solidFill>
                <a:latin typeface="Arial" panose="020B0604020202020204" pitchFamily="34" charset="0"/>
                <a:cs typeface="Arial" panose="020B0604020202020204" pitchFamily="34" charset="0"/>
              </a:rPr>
              <a:t>Ayudar en la creación de un ambiente desfavorable en el colon que inhiba el crecimiento de patógenos como la </a:t>
            </a:r>
            <a:r>
              <a:rPr lang="es-CO" sz="1800" i="1" dirty="0">
                <a:solidFill>
                  <a:srgbClr val="1D67B4"/>
                </a:solidFill>
                <a:latin typeface="Arial" panose="020B0604020202020204" pitchFamily="34" charset="0"/>
                <a:cs typeface="Arial" panose="020B0604020202020204" pitchFamily="34" charset="0"/>
              </a:rPr>
              <a:t>C. </a:t>
            </a:r>
            <a:r>
              <a:rPr lang="es-CO" sz="1800" i="1" dirty="0" err="1">
                <a:solidFill>
                  <a:srgbClr val="1D67B4"/>
                </a:solidFill>
                <a:latin typeface="Arial" panose="020B0604020202020204" pitchFamily="34" charset="0"/>
                <a:cs typeface="Arial" panose="020B0604020202020204" pitchFamily="34" charset="0"/>
              </a:rPr>
              <a:t>difficile</a:t>
            </a:r>
            <a:endParaRPr lang="es-CO" sz="1800" i="1" dirty="0">
              <a:solidFill>
                <a:srgbClr val="1D67B4"/>
              </a:solidFill>
              <a:latin typeface="Arial" panose="020B0604020202020204" pitchFamily="34" charset="0"/>
              <a:cs typeface="Arial" panose="020B0604020202020204" pitchFamily="34" charset="0"/>
            </a:endParaRPr>
          </a:p>
          <a:p>
            <a:pPr marL="612000" indent="-252000">
              <a:lnSpc>
                <a:spcPts val="2560"/>
              </a:lnSpc>
            </a:pPr>
            <a:r>
              <a:rPr lang="es-CO" sz="1800" dirty="0">
                <a:solidFill>
                  <a:srgbClr val="1D67B4"/>
                </a:solidFill>
                <a:latin typeface="Arial" panose="020B0604020202020204" pitchFamily="34" charset="0"/>
                <a:cs typeface="Arial" panose="020B0604020202020204" pitchFamily="34" charset="0"/>
              </a:rPr>
              <a:t>Alimentar a los </a:t>
            </a:r>
            <a:r>
              <a:rPr lang="es-CO" sz="1800" dirty="0" err="1">
                <a:solidFill>
                  <a:srgbClr val="1D67B4"/>
                </a:solidFill>
                <a:latin typeface="Arial" panose="020B0604020202020204" pitchFamily="34" charset="0"/>
                <a:cs typeface="Arial" panose="020B0604020202020204" pitchFamily="34" charset="0"/>
              </a:rPr>
              <a:t>colonocitos</a:t>
            </a:r>
            <a:r>
              <a:rPr lang="es-CO" sz="1800" dirty="0">
                <a:solidFill>
                  <a:srgbClr val="1D67B4"/>
                </a:solidFill>
                <a:latin typeface="Arial" panose="020B0604020202020204" pitchFamily="34" charset="0"/>
                <a:cs typeface="Arial" panose="020B0604020202020204" pitchFamily="34" charset="0"/>
              </a:rPr>
              <a:t> para ayudar a mantener la integridad del tracto gastrointestinal</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TextBox 3"/>
          <p:cNvSpPr txBox="1">
            <a:spLocks noChangeArrowheads="1"/>
          </p:cNvSpPr>
          <p:nvPr/>
        </p:nvSpPr>
        <p:spPr bwMode="auto">
          <a:xfrm>
            <a:off x="888097" y="5716455"/>
            <a:ext cx="4114800" cy="400110"/>
          </a:xfrm>
          <a:prstGeom prst="rect">
            <a:avLst/>
          </a:prstGeom>
          <a:noFill/>
          <a:ln w="9525">
            <a:noFill/>
            <a:miter lim="800000"/>
            <a:headEnd/>
            <a:tailEnd/>
          </a:ln>
        </p:spPr>
        <p:txBody>
          <a:bodyPr wrap="square">
            <a:prstTxWarp prst="textNoShape">
              <a:avLst/>
            </a:prstTxWarp>
            <a:spAutoFit/>
          </a:bodyPr>
          <a:lstStyle/>
          <a:p>
            <a:r>
              <a:rPr lang="es-CO" sz="1000" i="1" dirty="0">
                <a:solidFill>
                  <a:schemeClr val="accent1">
                    <a:lumMod val="75000"/>
                  </a:schemeClr>
                </a:solidFill>
                <a:latin typeface="Arial" panose="020B0604020202020204" pitchFamily="34" charset="0"/>
                <a:ea typeface="ヒラギノ角ゴ Pro W3" charset="-128"/>
                <a:cs typeface="Arial" panose="020B0604020202020204" pitchFamily="34" charset="0"/>
              </a:rPr>
              <a:t>Mc Clave SA, et al. JPEN 2016; 40 (2): 159-211.</a:t>
            </a:r>
            <a:endParaRPr lang="en-US" sz="1000" i="1" dirty="0">
              <a:solidFill>
                <a:schemeClr val="accent1">
                  <a:lumMod val="75000"/>
                </a:schemeClr>
              </a:solidFill>
              <a:latin typeface="Arial" panose="020B0604020202020204" pitchFamily="34" charset="0"/>
              <a:ea typeface="ヒラギノ角ゴ Pro W3" charset="-128"/>
              <a:cs typeface="Arial" panose="020B0604020202020204" pitchFamily="34" charset="0"/>
            </a:endParaRPr>
          </a:p>
          <a:p>
            <a:pPr algn="r"/>
            <a:endParaRPr lang="en-US" sz="1000" dirty="0">
              <a:solidFill>
                <a:srgbClr val="595959"/>
              </a:solidFill>
              <a:latin typeface="Arial" panose="020B0604020202020204" pitchFamily="34" charset="0"/>
              <a:cs typeface="Arial" panose="020B0604020202020204" pitchFamily="34" charset="0"/>
            </a:endParaRPr>
          </a:p>
        </p:txBody>
      </p:sp>
      <p:sp>
        <p:nvSpPr>
          <p:cNvPr id="5" name="Title 4"/>
          <p:cNvSpPr>
            <a:spLocks noGrp="1"/>
          </p:cNvSpPr>
          <p:nvPr>
            <p:ph type="title" idx="4294967295"/>
          </p:nvPr>
        </p:nvSpPr>
        <p:spPr>
          <a:xfrm>
            <a:off x="2194945" y="0"/>
            <a:ext cx="7686675" cy="1295400"/>
          </a:xfrm>
        </p:spPr>
        <p:txBody>
          <a:bodyPr/>
          <a:lstStyle/>
          <a:p>
            <a:pPr algn="ctr"/>
            <a:r>
              <a:rPr lang="es-CO" sz="3200" b="1" dirty="0">
                <a:solidFill>
                  <a:srgbClr val="0070C0"/>
                </a:solidFill>
                <a:latin typeface="Arial" panose="020B0604020202020204" pitchFamily="34" charset="0"/>
                <a:cs typeface="Arial" panose="020B0604020202020204" pitchFamily="34" charset="0"/>
              </a:rPr>
              <a:t>Indicación de los prebióticos en UCI</a:t>
            </a:r>
          </a:p>
        </p:txBody>
      </p:sp>
      <p:sp>
        <p:nvSpPr>
          <p:cNvPr id="6" name="Content Placeholder 5"/>
          <p:cNvSpPr>
            <a:spLocks noGrp="1"/>
          </p:cNvSpPr>
          <p:nvPr>
            <p:ph idx="4294967295"/>
          </p:nvPr>
        </p:nvSpPr>
        <p:spPr>
          <a:xfrm>
            <a:off x="593616" y="1563257"/>
            <a:ext cx="8818563" cy="3973513"/>
          </a:xfrm>
        </p:spPr>
        <p:txBody>
          <a:bodyPr>
            <a:noAutofit/>
          </a:bodyPr>
          <a:lstStyle/>
          <a:p>
            <a:pPr marL="0" indent="0">
              <a:lnSpc>
                <a:spcPts val="2660"/>
              </a:lnSpc>
              <a:buNone/>
            </a:pPr>
            <a:r>
              <a:rPr lang="es-CO" sz="2400" b="1" dirty="0">
                <a:solidFill>
                  <a:srgbClr val="1D67B4"/>
                </a:solidFill>
                <a:latin typeface="Arial" panose="020B0604020202020204" pitchFamily="34" charset="0"/>
                <a:cs typeface="Arial" panose="020B0604020202020204" pitchFamily="34" charset="0"/>
              </a:rPr>
              <a:t>GUÍAS ASPEN 2016:</a:t>
            </a:r>
          </a:p>
          <a:p>
            <a:pPr>
              <a:lnSpc>
                <a:spcPts val="2660"/>
              </a:lnSpc>
            </a:pPr>
            <a:r>
              <a:rPr lang="es-CO" sz="2400" dirty="0">
                <a:solidFill>
                  <a:srgbClr val="1D67B4"/>
                </a:solidFill>
                <a:latin typeface="Arial" panose="020B0604020202020204" pitchFamily="34" charset="0"/>
                <a:cs typeface="Arial" panose="020B0604020202020204" pitchFamily="34" charset="0"/>
              </a:rPr>
              <a:t>Pacientes con patologías médicas y quirúrgicas en la UCI con estabilidad hemodinámica:</a:t>
            </a:r>
          </a:p>
          <a:p>
            <a:pPr marL="942975" indent="-406400">
              <a:lnSpc>
                <a:spcPts val="2660"/>
              </a:lnSpc>
              <a:buFont typeface="+mj-lt"/>
              <a:buAutoNum type="arabicPeriod"/>
            </a:pPr>
            <a:r>
              <a:rPr lang="es-CO" sz="2400" dirty="0">
                <a:solidFill>
                  <a:srgbClr val="1D67B4"/>
                </a:solidFill>
                <a:latin typeface="Arial" panose="020B0604020202020204" pitchFamily="34" charset="0"/>
                <a:cs typeface="Arial" panose="020B0604020202020204" pitchFamily="34" charset="0"/>
              </a:rPr>
              <a:t>Que reciben nutrición enteral con una fórmula estándar sin fibra.</a:t>
            </a:r>
          </a:p>
          <a:p>
            <a:pPr marL="942975" indent="-406400">
              <a:lnSpc>
                <a:spcPts val="2660"/>
              </a:lnSpc>
              <a:buFont typeface="+mj-lt"/>
              <a:buAutoNum type="arabicPeriod"/>
            </a:pPr>
            <a:r>
              <a:rPr lang="es-CO" sz="2400" dirty="0">
                <a:solidFill>
                  <a:srgbClr val="1D67B4"/>
                </a:solidFill>
                <a:latin typeface="Arial" panose="020B0604020202020204" pitchFamily="34" charset="0"/>
                <a:cs typeface="Arial" panose="020B0604020202020204" pitchFamily="34" charset="0"/>
              </a:rPr>
              <a:t>Que desarrollan diarrea.</a:t>
            </a:r>
          </a:p>
          <a:p>
            <a:pPr marL="0" indent="0">
              <a:lnSpc>
                <a:spcPts val="2660"/>
              </a:lnSpc>
              <a:buNone/>
            </a:pPr>
            <a:endParaRPr lang="es-CO" sz="2400" dirty="0">
              <a:solidFill>
                <a:srgbClr val="1D67B4"/>
              </a:solidFill>
              <a:latin typeface="Arial" panose="020B0604020202020204" pitchFamily="34" charset="0"/>
              <a:cs typeface="Arial" panose="020B0604020202020204" pitchFamily="34" charset="0"/>
            </a:endParaRPr>
          </a:p>
          <a:p>
            <a:pPr marL="0" indent="0">
              <a:lnSpc>
                <a:spcPts val="2660"/>
              </a:lnSpc>
              <a:buNone/>
            </a:pPr>
            <a:r>
              <a:rPr lang="es-CO" sz="2000" dirty="0">
                <a:solidFill>
                  <a:srgbClr val="1D67B4"/>
                </a:solidFill>
                <a:latin typeface="Arial" panose="020B0604020202020204" pitchFamily="34" charset="0"/>
                <a:cs typeface="Arial" panose="020B0604020202020204" pitchFamily="34" charset="0"/>
              </a:rPr>
              <a:t>Suplemento de fibra soluble (fructooligosacáridos – FOS, inulina)</a:t>
            </a:r>
          </a:p>
          <a:p>
            <a:pPr marL="0" indent="0">
              <a:lnSpc>
                <a:spcPts val="2660"/>
              </a:lnSpc>
              <a:buNone/>
            </a:pPr>
            <a:r>
              <a:rPr lang="es-CO" sz="2000" dirty="0">
                <a:solidFill>
                  <a:srgbClr val="1D67B4"/>
                </a:solidFill>
                <a:latin typeface="Arial" panose="020B0604020202020204" pitchFamily="34" charset="0"/>
                <a:cs typeface="Arial" panose="020B0604020202020204" pitchFamily="34" charset="0"/>
              </a:rPr>
              <a:t>Dosis:  10 – 20 gramos en dosis divididas en las 24 horas</a:t>
            </a:r>
          </a:p>
        </p:txBody>
      </p:sp>
      <p:pic>
        <p:nvPicPr>
          <p:cNvPr id="3" name="Imagen 2" descr="Imagen que contiene texto, mapa&#10;&#10;Descripción generada automáticamente">
            <a:extLst>
              <a:ext uri="{FF2B5EF4-FFF2-40B4-BE49-F238E27FC236}">
                <a16:creationId xmlns:a16="http://schemas.microsoft.com/office/drawing/2014/main" id="{97C17AFA-5C2F-4BC7-ABB9-970296CE33E1}"/>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23584" y="2423676"/>
            <a:ext cx="2792019" cy="2320411"/>
          </a:xfrm>
          <a:prstGeom prst="rect">
            <a:avLst/>
          </a:prstGeom>
        </p:spPr>
      </p:pic>
      <p:sp>
        <p:nvSpPr>
          <p:cNvPr id="10" name="TextBox 3">
            <a:extLst>
              <a:ext uri="{FF2B5EF4-FFF2-40B4-BE49-F238E27FC236}">
                <a16:creationId xmlns:a16="http://schemas.microsoft.com/office/drawing/2014/main" id="{C719CE2F-E653-4424-A789-FAF9609871AD}"/>
              </a:ext>
            </a:extLst>
          </p:cNvPr>
          <p:cNvSpPr txBox="1">
            <a:spLocks noChangeArrowheads="1"/>
          </p:cNvSpPr>
          <p:nvPr/>
        </p:nvSpPr>
        <p:spPr bwMode="auto">
          <a:xfrm>
            <a:off x="9881620" y="4497901"/>
            <a:ext cx="875381" cy="446276"/>
          </a:xfrm>
          <a:prstGeom prst="rect">
            <a:avLst/>
          </a:prstGeom>
          <a:noFill/>
          <a:ln w="9525">
            <a:noFill/>
            <a:miter lim="800000"/>
            <a:headEnd/>
            <a:tailEnd/>
          </a:ln>
        </p:spPr>
        <p:txBody>
          <a:bodyPr wrap="square">
            <a:prstTxWarp prst="textNoShape">
              <a:avLst/>
            </a:prstTxWarp>
            <a:spAutoFit/>
          </a:bodyPr>
          <a:lstStyle/>
          <a:p>
            <a:r>
              <a:rPr lang="es-CO" sz="1400" b="1" dirty="0">
                <a:solidFill>
                  <a:schemeClr val="accent1">
                    <a:lumMod val="75000"/>
                  </a:schemeClr>
                </a:solidFill>
                <a:ea typeface="ヒラギノ角ゴ Pro W3" charset="-128"/>
                <a:cs typeface="Arial"/>
              </a:rPr>
              <a:t>INULINA</a:t>
            </a:r>
            <a:endParaRPr lang="en-US" sz="1400" b="1" dirty="0">
              <a:solidFill>
                <a:schemeClr val="accent1">
                  <a:lumMod val="75000"/>
                </a:schemeClr>
              </a:solidFill>
              <a:ea typeface="ヒラギノ角ゴ Pro W3" charset="-128"/>
              <a:cs typeface="Arial"/>
            </a:endParaRPr>
          </a:p>
          <a:p>
            <a:pPr algn="r"/>
            <a:endParaRPr lang="en-US" sz="900" dirty="0">
              <a:solidFill>
                <a:srgbClr val="595959"/>
              </a:solidFill>
              <a:latin typeface="Arial"/>
              <a:cs typeface="Arial"/>
            </a:endParaRPr>
          </a:p>
        </p:txBody>
      </p:sp>
    </p:spTree>
    <p:extLst>
      <p:ext uri="{BB962C8B-B14F-4D97-AF65-F5344CB8AC3E}">
        <p14:creationId xmlns:p14="http://schemas.microsoft.com/office/powerpoint/2010/main" val="2589966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bwMode="auto">
          <a:xfrm>
            <a:off x="2436935" y="236798"/>
            <a:ext cx="73533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hangingPunct="0"/>
            <a:r>
              <a:rPr lang="es-CO" sz="3200" b="1" dirty="0">
                <a:solidFill>
                  <a:srgbClr val="1D67B4"/>
                </a:solidFill>
                <a:latin typeface="Arial" panose="020B0604020202020204" pitchFamily="34" charset="0"/>
                <a:cs typeface="Arial" panose="020B0604020202020204" pitchFamily="34" charset="0"/>
              </a:rPr>
              <a:t>Conceptos clave</a:t>
            </a:r>
            <a:endParaRPr lang="es-CO" sz="3200" b="1" dirty="0">
              <a:solidFill>
                <a:srgbClr val="1D67B4"/>
              </a:solidFill>
              <a:latin typeface="Arial" panose="020B0604020202020204" pitchFamily="34" charset="0"/>
              <a:ea typeface="ＭＳ Ｐゴシック" charset="-128"/>
              <a:cs typeface="Arial" panose="020B0604020202020204" pitchFamily="34" charset="0"/>
            </a:endParaRPr>
          </a:p>
        </p:txBody>
      </p:sp>
      <p:sp>
        <p:nvSpPr>
          <p:cNvPr id="2" name="TextBox 1"/>
          <p:cNvSpPr txBox="1"/>
          <p:nvPr/>
        </p:nvSpPr>
        <p:spPr>
          <a:xfrm>
            <a:off x="3503712" y="4221089"/>
            <a:ext cx="2161682" cy="246221"/>
          </a:xfrm>
          <a:prstGeom prst="rect">
            <a:avLst/>
          </a:prstGeom>
          <a:noFill/>
        </p:spPr>
        <p:txBody>
          <a:bodyPr wrap="none" rtlCol="0">
            <a:spAutoFit/>
          </a:bodyPr>
          <a:lstStyle/>
          <a:p>
            <a:r>
              <a:rPr lang="en-US" sz="1000" dirty="0">
                <a:solidFill>
                  <a:schemeClr val="bg1"/>
                </a:solidFill>
                <a:latin typeface="Arial"/>
                <a:cs typeface="Arial"/>
              </a:rPr>
              <a:t>Incidence and Microbiology of VAP</a:t>
            </a:r>
          </a:p>
        </p:txBody>
      </p:sp>
      <p:sp>
        <p:nvSpPr>
          <p:cNvPr id="11" name="TextBox 10"/>
          <p:cNvSpPr txBox="1"/>
          <p:nvPr/>
        </p:nvSpPr>
        <p:spPr>
          <a:xfrm>
            <a:off x="1802221" y="1631203"/>
            <a:ext cx="8622727" cy="4715458"/>
          </a:xfrm>
          <a:prstGeom prst="rect">
            <a:avLst/>
          </a:prstGeom>
          <a:noFill/>
        </p:spPr>
        <p:txBody>
          <a:bodyPr wrap="square" rtlCol="0">
            <a:spAutoFit/>
          </a:bodyPr>
          <a:lstStyle/>
          <a:p>
            <a:pPr marL="270000" indent="-277200" algn="just">
              <a:lnSpc>
                <a:spcPts val="2980"/>
              </a:lnSpc>
              <a:buFont typeface="Arial"/>
              <a:buChar char="•"/>
            </a:pPr>
            <a:r>
              <a:rPr lang="es-CO" sz="2400" dirty="0">
                <a:solidFill>
                  <a:srgbClr val="1D67B4"/>
                </a:solidFill>
                <a:latin typeface="Arial" panose="020B0604020202020204" pitchFamily="34" charset="0"/>
                <a:cs typeface="Arial" panose="020B0604020202020204" pitchFamily="34" charset="0"/>
              </a:rPr>
              <a:t>Una terapia de nutrición adecuada y el uso de fórmulas específicas para enfermedades constituye un cuidado proactivo que tiene un efecto benéfico en los resultados de pacientes con enfermedades críticas.</a:t>
            </a:r>
          </a:p>
          <a:p>
            <a:pPr marL="270000" indent="-277200" algn="just">
              <a:lnSpc>
                <a:spcPts val="2980"/>
              </a:lnSpc>
              <a:buFont typeface="Arial"/>
              <a:buChar char="•"/>
            </a:pPr>
            <a:r>
              <a:rPr lang="es-CO" sz="2400" dirty="0">
                <a:solidFill>
                  <a:srgbClr val="1D67B4"/>
                </a:solidFill>
                <a:latin typeface="Arial" panose="020B0604020202020204" pitchFamily="34" charset="0"/>
                <a:cs typeface="Arial" panose="020B0604020202020204" pitchFamily="34" charset="0"/>
              </a:rPr>
              <a:t>Fórmulas específicas para enfermedades</a:t>
            </a:r>
          </a:p>
          <a:p>
            <a:pPr marL="1080000" indent="-277200" algn="just">
              <a:lnSpc>
                <a:spcPts val="2980"/>
              </a:lnSpc>
              <a:buFont typeface="Arial"/>
              <a:buChar char="•"/>
            </a:pPr>
            <a:r>
              <a:rPr lang="es-CO" sz="2400" dirty="0">
                <a:solidFill>
                  <a:srgbClr val="1D67B4"/>
                </a:solidFill>
                <a:latin typeface="Arial" panose="020B0604020202020204" pitchFamily="34" charset="0"/>
                <a:cs typeface="Arial" panose="020B0604020202020204" pitchFamily="34" charset="0"/>
              </a:rPr>
              <a:t>Inmunomoduladoras</a:t>
            </a:r>
          </a:p>
          <a:p>
            <a:pPr marL="1080000" indent="-277200" algn="just">
              <a:lnSpc>
                <a:spcPts val="2980"/>
              </a:lnSpc>
              <a:buFont typeface="Arial"/>
              <a:buChar char="•"/>
            </a:pPr>
            <a:r>
              <a:rPr lang="es-CO" sz="2400" dirty="0">
                <a:solidFill>
                  <a:srgbClr val="1D67B4"/>
                </a:solidFill>
                <a:latin typeface="Arial" panose="020B0604020202020204" pitchFamily="34" charset="0"/>
                <a:cs typeface="Arial" panose="020B0604020202020204" pitchFamily="34" charset="0"/>
              </a:rPr>
              <a:t>Hiperglicemia</a:t>
            </a:r>
          </a:p>
          <a:p>
            <a:pPr marL="1080000" indent="-277200" algn="just">
              <a:lnSpc>
                <a:spcPts val="2980"/>
              </a:lnSpc>
              <a:buFont typeface="Arial"/>
              <a:buChar char="•"/>
            </a:pPr>
            <a:r>
              <a:rPr lang="es-CO" sz="2400" dirty="0">
                <a:solidFill>
                  <a:srgbClr val="1D67B4"/>
                </a:solidFill>
                <a:latin typeface="Arial" panose="020B0604020202020204" pitchFamily="34" charset="0"/>
                <a:cs typeface="Arial" panose="020B0604020202020204" pitchFamily="34" charset="0"/>
              </a:rPr>
              <a:t>Lesión renal</a:t>
            </a:r>
          </a:p>
          <a:p>
            <a:pPr marL="1080000" indent="-277200" algn="just">
              <a:lnSpc>
                <a:spcPts val="2980"/>
              </a:lnSpc>
              <a:buFont typeface="Arial"/>
              <a:buChar char="•"/>
            </a:pPr>
            <a:r>
              <a:rPr lang="es-CO" sz="2400" dirty="0">
                <a:solidFill>
                  <a:srgbClr val="1D67B4"/>
                </a:solidFill>
                <a:latin typeface="Arial" panose="020B0604020202020204" pitchFamily="34" charset="0"/>
                <a:cs typeface="Arial" panose="020B0604020202020204" pitchFamily="34" charset="0"/>
              </a:rPr>
              <a:t>Malabsorción</a:t>
            </a:r>
          </a:p>
          <a:p>
            <a:pPr marL="270000" indent="-277200" algn="just">
              <a:lnSpc>
                <a:spcPts val="2980"/>
              </a:lnSpc>
              <a:buFont typeface="Arial"/>
              <a:buChar char="•"/>
            </a:pPr>
            <a:r>
              <a:rPr lang="es-CO" sz="2400" dirty="0">
                <a:solidFill>
                  <a:srgbClr val="1D67B4"/>
                </a:solidFill>
                <a:latin typeface="Arial" panose="020B0604020202020204" pitchFamily="34" charset="0"/>
                <a:cs typeface="Arial" panose="020B0604020202020204" pitchFamily="34" charset="0"/>
              </a:rPr>
              <a:t>La elección de la fórmula nutricional depende de la situación clínica particular del paciente en estado crítico.</a:t>
            </a:r>
          </a:p>
          <a:p>
            <a:pPr marL="1080000" indent="-277200">
              <a:lnSpc>
                <a:spcPts val="3380"/>
              </a:lnSpc>
              <a:buFont typeface="Arial"/>
              <a:buChar char="•"/>
            </a:pPr>
            <a:endParaRPr lang="es-ES_tradnl" sz="2400" dirty="0">
              <a:solidFill>
                <a:srgbClr val="1D67B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249265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038909" y="262054"/>
            <a:ext cx="8139112" cy="984250"/>
          </a:xfrm>
        </p:spPr>
        <p:txBody>
          <a:bodyPr>
            <a:noAutofit/>
          </a:bodyPr>
          <a:lstStyle/>
          <a:p>
            <a:pPr algn="ctr">
              <a:lnSpc>
                <a:spcPct val="100000"/>
              </a:lnSpc>
            </a:pPr>
            <a:r>
              <a:rPr lang="es-CO" sz="3200" b="1" spc="100" dirty="0">
                <a:solidFill>
                  <a:srgbClr val="0070C0"/>
                </a:solidFill>
                <a:latin typeface="Arial" panose="020B0604020202020204" pitchFamily="34" charset="0"/>
                <a:cs typeface="Arial" panose="020B0604020202020204" pitchFamily="34" charset="0"/>
              </a:rPr>
              <a:t>Respuesta inflamatoria en </a:t>
            </a:r>
            <a:br>
              <a:rPr lang="es-CO" sz="3200" b="1" spc="100" dirty="0">
                <a:solidFill>
                  <a:srgbClr val="0070C0"/>
                </a:solidFill>
                <a:latin typeface="Arial" panose="020B0604020202020204" pitchFamily="34" charset="0"/>
                <a:cs typeface="Arial" panose="020B0604020202020204" pitchFamily="34" charset="0"/>
              </a:rPr>
            </a:br>
            <a:r>
              <a:rPr lang="es-CO" sz="3200" b="1" spc="100" dirty="0">
                <a:solidFill>
                  <a:srgbClr val="0070C0"/>
                </a:solidFill>
                <a:latin typeface="Arial" panose="020B0604020202020204" pitchFamily="34" charset="0"/>
                <a:cs typeface="Arial" panose="020B0604020202020204" pitchFamily="34" charset="0"/>
              </a:rPr>
              <a:t>cirugía / trauma</a:t>
            </a:r>
          </a:p>
        </p:txBody>
      </p:sp>
      <p:sp>
        <p:nvSpPr>
          <p:cNvPr id="5" name="AutoShape 1"/>
          <p:cNvSpPr>
            <a:spLocks/>
          </p:cNvSpPr>
          <p:nvPr/>
        </p:nvSpPr>
        <p:spPr bwMode="auto">
          <a:xfrm>
            <a:off x="2618195" y="2423899"/>
            <a:ext cx="634152" cy="745407"/>
          </a:xfrm>
          <a:custGeom>
            <a:avLst/>
            <a:gdLst>
              <a:gd name="T0" fmla="*/ 8472 w 21600"/>
              <a:gd name="T1" fmla="*/ 0 h 21600"/>
              <a:gd name="T2" fmla="*/ 0 w 21600"/>
              <a:gd name="T3" fmla="*/ 3890 h 21600"/>
              <a:gd name="T4" fmla="*/ 7602 w 21600"/>
              <a:gd name="T5" fmla="*/ 8382 h 21600"/>
              <a:gd name="T6" fmla="*/ 5022 w 21600"/>
              <a:gd name="T7" fmla="*/ 9705 h 21600"/>
              <a:gd name="T8" fmla="*/ 12222 w 21600"/>
              <a:gd name="T9" fmla="*/ 13897 h 21600"/>
              <a:gd name="T10" fmla="*/ 10012 w 21600"/>
              <a:gd name="T11" fmla="*/ 14915 h 21600"/>
              <a:gd name="T12" fmla="*/ 21600 w 21600"/>
              <a:gd name="T13" fmla="*/ 21600 h 21600"/>
              <a:gd name="T14" fmla="*/ 14767 w 21600"/>
              <a:gd name="T15" fmla="*/ 12877 h 21600"/>
              <a:gd name="T16" fmla="*/ 16577 w 21600"/>
              <a:gd name="T17" fmla="*/ 12007 h 21600"/>
              <a:gd name="T18" fmla="*/ 11050 w 21600"/>
              <a:gd name="T19" fmla="*/ 6797 h 21600"/>
              <a:gd name="T20" fmla="*/ 12860 w 21600"/>
              <a:gd name="T21" fmla="*/ 6080 h 21600"/>
              <a:gd name="T22" fmla="*/ 8472 w 21600"/>
              <a:gd name="T23" fmla="*/ 0 h 21600"/>
              <a:gd name="T24" fmla="*/ 8472 w 21600"/>
              <a:gd name="T25" fmla="*/ 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600" h="21600">
                <a:moveTo>
                  <a:pt x="8472" y="0"/>
                </a:moveTo>
                <a:lnTo>
                  <a:pt x="0" y="3890"/>
                </a:lnTo>
                <a:lnTo>
                  <a:pt x="7602" y="8382"/>
                </a:lnTo>
                <a:lnTo>
                  <a:pt x="5022" y="9705"/>
                </a:lnTo>
                <a:lnTo>
                  <a:pt x="12222" y="13897"/>
                </a:lnTo>
                <a:lnTo>
                  <a:pt x="10012" y="14915"/>
                </a:lnTo>
                <a:lnTo>
                  <a:pt x="21600" y="21600"/>
                </a:lnTo>
                <a:lnTo>
                  <a:pt x="14767" y="12877"/>
                </a:lnTo>
                <a:lnTo>
                  <a:pt x="16577" y="12007"/>
                </a:lnTo>
                <a:lnTo>
                  <a:pt x="11050" y="6797"/>
                </a:lnTo>
                <a:lnTo>
                  <a:pt x="12860" y="6080"/>
                </a:lnTo>
                <a:lnTo>
                  <a:pt x="8472" y="0"/>
                </a:lnTo>
                <a:close/>
                <a:moveTo>
                  <a:pt x="8472" y="0"/>
                </a:moveTo>
              </a:path>
            </a:pathLst>
          </a:custGeom>
          <a:solidFill>
            <a:srgbClr val="21A1D9"/>
          </a:solidFill>
          <a:ln w="9525">
            <a:noFill/>
            <a:round/>
            <a:headEnd/>
            <a:tailEnd/>
          </a:ln>
          <a:effectLst>
            <a:outerShdw blurRad="50800" dist="38100" dir="2700000" algn="tl" rotWithShape="0">
              <a:prstClr val="black">
                <a:alpha val="40000"/>
              </a:prstClr>
            </a:outerShdw>
          </a:effectLst>
        </p:spPr>
        <p:txBody>
          <a:bodyPr lIns="0" tIns="0" rIns="0" bIns="0"/>
          <a:lstStyle/>
          <a:p>
            <a:endParaRPr lang="en-US"/>
          </a:p>
        </p:txBody>
      </p:sp>
      <p:sp>
        <p:nvSpPr>
          <p:cNvPr id="7" name="Rectangle 3"/>
          <p:cNvSpPr>
            <a:spLocks/>
          </p:cNvSpPr>
          <p:nvPr/>
        </p:nvSpPr>
        <p:spPr bwMode="auto">
          <a:xfrm>
            <a:off x="2380996" y="1547429"/>
            <a:ext cx="1044403" cy="827000"/>
          </a:xfrm>
          <a:prstGeom prst="rect">
            <a:avLst/>
          </a:prstGeom>
          <a:solidFill>
            <a:srgbClr val="21A1D9"/>
          </a:solidFill>
          <a:ln w="9525">
            <a:noFill/>
            <a:miter lim="800000"/>
            <a:headEnd/>
            <a:tailEnd/>
          </a:ln>
          <a:effectLst>
            <a:outerShdw blurRad="50800" dist="38100" dir="2700000" algn="tl" rotWithShape="0">
              <a:prstClr val="black">
                <a:alpha val="40000"/>
              </a:prstClr>
            </a:outerShdw>
          </a:effectLst>
        </p:spPr>
        <p:txBody>
          <a:bodyPr lIns="0" tIns="0" rIns="0" bIns="0"/>
          <a:lstStyle/>
          <a:p>
            <a:endParaRPr lang="en-US"/>
          </a:p>
        </p:txBody>
      </p:sp>
      <p:sp>
        <p:nvSpPr>
          <p:cNvPr id="8" name="Rectangle 4"/>
          <p:cNvSpPr>
            <a:spLocks/>
          </p:cNvSpPr>
          <p:nvPr/>
        </p:nvSpPr>
        <p:spPr bwMode="auto">
          <a:xfrm>
            <a:off x="2412982" y="1755745"/>
            <a:ext cx="1044403" cy="811337"/>
          </a:xfrm>
          <a:prstGeom prst="rect">
            <a:avLst/>
          </a:prstGeom>
          <a:noFill/>
          <a:ln>
            <a:noFill/>
          </a:ln>
          <a:extLst>
            <a:ext uri="{91240B29-F687-4f45-9708-019B960494DF}">
              <a14:hiddenLine xmlns:a14="http://schemas.microsoft.com/office/drawing/2010/main" xmlns="" w="12700">
                <a:solidFill>
                  <a:schemeClr val="tx1"/>
                </a:solidFill>
                <a:miter lim="800000"/>
                <a:headEnd/>
                <a:tailEnd/>
              </a14:hiddenLine>
            </a:ext>
          </a:extLst>
        </p:spPr>
        <p:txBody>
          <a:bodyPr lIns="0" tIns="0" rIns="40638" bIns="0"/>
          <a:lstStyle/>
          <a:p>
            <a:pPr marL="39688">
              <a:lnSpc>
                <a:spcPts val="1400"/>
              </a:lnSpc>
              <a:spcBef>
                <a:spcPts val="900"/>
              </a:spcBef>
            </a:pPr>
            <a:r>
              <a:rPr lang="es-CO" sz="2000" b="1" dirty="0">
                <a:solidFill>
                  <a:srgbClr val="FFFFFF"/>
                </a:solidFill>
                <a:latin typeface="Arial "/>
                <a:cs typeface="Arial "/>
                <a:sym typeface="Arial Narrow" charset="0"/>
              </a:rPr>
              <a:t>Cirugía </a:t>
            </a:r>
          </a:p>
          <a:p>
            <a:pPr marL="39688">
              <a:lnSpc>
                <a:spcPts val="1400"/>
              </a:lnSpc>
              <a:spcBef>
                <a:spcPts val="900"/>
              </a:spcBef>
            </a:pPr>
            <a:r>
              <a:rPr lang="es-CO" sz="2000" b="1" dirty="0">
                <a:solidFill>
                  <a:srgbClr val="FFFFFF"/>
                </a:solidFill>
                <a:latin typeface="Arial "/>
                <a:cs typeface="Arial "/>
                <a:sym typeface="Arial Narrow" charset="0"/>
              </a:rPr>
              <a:t>Trauma</a:t>
            </a:r>
          </a:p>
        </p:txBody>
      </p:sp>
      <p:grpSp>
        <p:nvGrpSpPr>
          <p:cNvPr id="9" name="Group 10"/>
          <p:cNvGrpSpPr>
            <a:grpSpLocks/>
          </p:cNvGrpSpPr>
          <p:nvPr/>
        </p:nvGrpSpPr>
        <p:grpSpPr bwMode="auto">
          <a:xfrm>
            <a:off x="3895332" y="3599087"/>
            <a:ext cx="2697928" cy="937322"/>
            <a:chOff x="0" y="-16"/>
            <a:chExt cx="1940" cy="674"/>
          </a:xfrm>
        </p:grpSpPr>
        <p:sp>
          <p:nvSpPr>
            <p:cNvPr id="10" name="Line 6"/>
            <p:cNvSpPr>
              <a:spLocks noChangeShapeType="1"/>
            </p:cNvSpPr>
            <p:nvPr/>
          </p:nvSpPr>
          <p:spPr bwMode="auto">
            <a:xfrm rot="10800000">
              <a:off x="1115" y="137"/>
              <a:ext cx="23" cy="521"/>
            </a:xfrm>
            <a:prstGeom prst="line">
              <a:avLst/>
            </a:prstGeom>
            <a:noFill/>
            <a:ln w="38100">
              <a:solidFill>
                <a:srgbClr val="1D67B4"/>
              </a:solidFill>
              <a:round/>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a:p>
          </p:txBody>
        </p:sp>
        <p:sp>
          <p:nvSpPr>
            <p:cNvPr id="11" name="Line 7"/>
            <p:cNvSpPr>
              <a:spLocks noChangeShapeType="1"/>
            </p:cNvSpPr>
            <p:nvPr/>
          </p:nvSpPr>
          <p:spPr bwMode="auto">
            <a:xfrm rot="10800000" flipH="1">
              <a:off x="0" y="-16"/>
              <a:ext cx="132" cy="124"/>
            </a:xfrm>
            <a:prstGeom prst="line">
              <a:avLst/>
            </a:prstGeom>
            <a:noFill/>
            <a:ln w="38100">
              <a:solidFill>
                <a:srgbClr val="1D67B4"/>
              </a:solidFill>
              <a:round/>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a:p>
          </p:txBody>
        </p:sp>
        <p:sp>
          <p:nvSpPr>
            <p:cNvPr id="12" name="Line 8"/>
            <p:cNvSpPr>
              <a:spLocks noChangeShapeType="1"/>
            </p:cNvSpPr>
            <p:nvPr/>
          </p:nvSpPr>
          <p:spPr bwMode="auto">
            <a:xfrm rot="10800000" flipH="1">
              <a:off x="361" y="88"/>
              <a:ext cx="105" cy="307"/>
            </a:xfrm>
            <a:prstGeom prst="line">
              <a:avLst/>
            </a:prstGeom>
            <a:noFill/>
            <a:ln w="38100">
              <a:solidFill>
                <a:srgbClr val="1D67B4"/>
              </a:solidFill>
              <a:round/>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a:p>
          </p:txBody>
        </p:sp>
        <p:sp>
          <p:nvSpPr>
            <p:cNvPr id="13" name="Line 9"/>
            <p:cNvSpPr>
              <a:spLocks noChangeShapeType="1"/>
            </p:cNvSpPr>
            <p:nvPr/>
          </p:nvSpPr>
          <p:spPr bwMode="auto">
            <a:xfrm rot="10800000">
              <a:off x="1781" y="0"/>
              <a:ext cx="159" cy="269"/>
            </a:xfrm>
            <a:prstGeom prst="line">
              <a:avLst/>
            </a:prstGeom>
            <a:noFill/>
            <a:ln w="38100">
              <a:solidFill>
                <a:srgbClr val="1D67B4"/>
              </a:solidFill>
              <a:round/>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a:p>
          </p:txBody>
        </p:sp>
      </p:grpSp>
      <p:sp>
        <p:nvSpPr>
          <p:cNvPr id="15" name="Rectangle 12"/>
          <p:cNvSpPr>
            <a:spLocks/>
          </p:cNvSpPr>
          <p:nvPr/>
        </p:nvSpPr>
        <p:spPr bwMode="auto">
          <a:xfrm>
            <a:off x="4608663" y="5482533"/>
            <a:ext cx="1584634" cy="4105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lIns="0" tIns="0" rIns="40638" bIns="0"/>
          <a:lstStyle/>
          <a:p>
            <a:pPr marL="39688">
              <a:lnSpc>
                <a:spcPts val="900"/>
              </a:lnSpc>
              <a:spcBef>
                <a:spcPts val="1150"/>
              </a:spcBef>
            </a:pPr>
            <a:r>
              <a:rPr lang="es-CO" sz="2000" b="1" dirty="0">
                <a:solidFill>
                  <a:srgbClr val="0070C0"/>
                </a:solidFill>
                <a:latin typeface="Arial "/>
                <a:cs typeface="Arial "/>
                <a:sym typeface="Arial Narrow" charset="0"/>
              </a:rPr>
              <a:t>Infección</a:t>
            </a:r>
          </a:p>
          <a:p>
            <a:pPr marL="39688">
              <a:lnSpc>
                <a:spcPts val="900"/>
              </a:lnSpc>
              <a:spcBef>
                <a:spcPts val="1150"/>
              </a:spcBef>
            </a:pPr>
            <a:r>
              <a:rPr lang="es-CO" sz="2000" b="1" dirty="0">
                <a:solidFill>
                  <a:srgbClr val="0070C0"/>
                </a:solidFill>
                <a:latin typeface="Arial "/>
                <a:cs typeface="Arial "/>
                <a:sym typeface="Arial Narrow" charset="0"/>
              </a:rPr>
              <a:t>secundaria</a:t>
            </a:r>
          </a:p>
        </p:txBody>
      </p:sp>
      <p:sp>
        <p:nvSpPr>
          <p:cNvPr id="16" name="Line 13"/>
          <p:cNvSpPr>
            <a:spLocks noChangeShapeType="1"/>
          </p:cNvSpPr>
          <p:nvPr/>
        </p:nvSpPr>
        <p:spPr bwMode="auto">
          <a:xfrm flipH="1">
            <a:off x="5409806" y="4952321"/>
            <a:ext cx="1358" cy="416098"/>
          </a:xfrm>
          <a:prstGeom prst="line">
            <a:avLst/>
          </a:prstGeom>
          <a:noFill/>
          <a:ln w="38100">
            <a:solidFill>
              <a:srgbClr val="1D67B4"/>
            </a:solidFill>
            <a:round/>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a:p>
        </p:txBody>
      </p:sp>
      <p:sp>
        <p:nvSpPr>
          <p:cNvPr id="17" name="Line 14"/>
          <p:cNvSpPr>
            <a:spLocks noChangeShapeType="1"/>
          </p:cNvSpPr>
          <p:nvPr/>
        </p:nvSpPr>
        <p:spPr bwMode="auto">
          <a:xfrm>
            <a:off x="6019490" y="5638396"/>
            <a:ext cx="556727" cy="11133"/>
          </a:xfrm>
          <a:prstGeom prst="line">
            <a:avLst/>
          </a:prstGeom>
          <a:noFill/>
          <a:ln w="38100">
            <a:solidFill>
              <a:srgbClr val="1D67B4"/>
            </a:solidFill>
            <a:round/>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a:p>
        </p:txBody>
      </p:sp>
      <p:sp>
        <p:nvSpPr>
          <p:cNvPr id="19" name="Rectangle 15"/>
          <p:cNvSpPr>
            <a:spLocks/>
          </p:cNvSpPr>
          <p:nvPr/>
        </p:nvSpPr>
        <p:spPr bwMode="auto">
          <a:xfrm>
            <a:off x="6592511" y="5147150"/>
            <a:ext cx="1846703" cy="747307"/>
          </a:xfrm>
          <a:prstGeom prst="rect">
            <a:avLst/>
          </a:prstGeom>
          <a:solidFill>
            <a:srgbClr val="21A1D9"/>
          </a:solidFill>
          <a:ln w="9525">
            <a:noFill/>
            <a:miter lim="800000"/>
            <a:headEnd/>
            <a:tailEnd/>
          </a:ln>
          <a:effectLst>
            <a:outerShdw blurRad="50800" dist="38100" dir="2700000" algn="tl" rotWithShape="0">
              <a:prstClr val="black">
                <a:alpha val="40000"/>
              </a:prstClr>
            </a:outerShdw>
          </a:effectLst>
        </p:spPr>
        <p:txBody>
          <a:bodyPr lIns="0" tIns="0" rIns="0" bIns="0"/>
          <a:lstStyle/>
          <a:p>
            <a:endParaRPr lang="en-US"/>
          </a:p>
        </p:txBody>
      </p:sp>
      <p:sp>
        <p:nvSpPr>
          <p:cNvPr id="20" name="Rectangle 16"/>
          <p:cNvSpPr>
            <a:spLocks/>
          </p:cNvSpPr>
          <p:nvPr/>
        </p:nvSpPr>
        <p:spPr bwMode="auto">
          <a:xfrm>
            <a:off x="6592511" y="5147150"/>
            <a:ext cx="1862997" cy="7473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40638" bIns="0"/>
          <a:lstStyle/>
          <a:p>
            <a:pPr marL="39688" algn="ctr">
              <a:spcBef>
                <a:spcPts val="1150"/>
              </a:spcBef>
            </a:pPr>
            <a:r>
              <a:rPr lang="en-US" sz="2200" b="1" dirty="0">
                <a:solidFill>
                  <a:schemeClr val="bg1"/>
                </a:solidFill>
                <a:latin typeface="Arial "/>
                <a:cs typeface="Arial "/>
                <a:sym typeface="Arial Narrow" charset="0"/>
              </a:rPr>
              <a:t>Sepsis</a:t>
            </a:r>
          </a:p>
          <a:p>
            <a:pPr marL="39688" algn="ctr"/>
            <a:r>
              <a:rPr lang="en-US" sz="2200" b="1" dirty="0">
                <a:solidFill>
                  <a:schemeClr val="bg1"/>
                </a:solidFill>
                <a:latin typeface="Arial "/>
                <a:cs typeface="Arial "/>
                <a:sym typeface="Arial Narrow" charset="0"/>
              </a:rPr>
              <a:t>FOM - PICS</a:t>
            </a:r>
          </a:p>
        </p:txBody>
      </p:sp>
      <p:sp>
        <p:nvSpPr>
          <p:cNvPr id="21" name="Freeform 19"/>
          <p:cNvSpPr>
            <a:spLocks/>
          </p:cNvSpPr>
          <p:nvPr/>
        </p:nvSpPr>
        <p:spPr bwMode="auto">
          <a:xfrm>
            <a:off x="3292959" y="3208104"/>
            <a:ext cx="4466877" cy="571572"/>
          </a:xfrm>
          <a:custGeom>
            <a:avLst/>
            <a:gdLst>
              <a:gd name="T0" fmla="*/ 0 w 21600"/>
              <a:gd name="T1" fmla="*/ 0 h 21496"/>
              <a:gd name="T2" fmla="*/ 2202506 w 21600"/>
              <a:gd name="T3" fmla="*/ 652433 h 21496"/>
              <a:gd name="T4" fmla="*/ 5099050 w 21600"/>
              <a:gd name="T5" fmla="*/ 17453 h 21496"/>
              <a:gd name="T6" fmla="*/ 0 60000 65536"/>
              <a:gd name="T7" fmla="*/ 0 60000 65536"/>
              <a:gd name="T8" fmla="*/ 0 60000 65536"/>
            </a:gdLst>
            <a:ahLst/>
            <a:cxnLst>
              <a:cxn ang="T6">
                <a:pos x="T0" y="T1"/>
              </a:cxn>
              <a:cxn ang="T7">
                <a:pos x="T2" y="T3"/>
              </a:cxn>
              <a:cxn ang="T8">
                <a:pos x="T4" y="T5"/>
              </a:cxn>
            </a:cxnLst>
            <a:rect l="0" t="0" r="r" b="b"/>
            <a:pathLst>
              <a:path w="21600" h="21496">
                <a:moveTo>
                  <a:pt x="0" y="0"/>
                </a:moveTo>
                <a:cubicBezTo>
                  <a:pt x="2866" y="10669"/>
                  <a:pt x="5731" y="21391"/>
                  <a:pt x="9330" y="21495"/>
                </a:cubicBezTo>
                <a:cubicBezTo>
                  <a:pt x="12929" y="21600"/>
                  <a:pt x="19555" y="4079"/>
                  <a:pt x="21600" y="575"/>
                </a:cubicBezTo>
              </a:path>
            </a:pathLst>
          </a:custGeom>
          <a:noFill/>
          <a:ln w="63500" cap="flat">
            <a:solidFill>
              <a:srgbClr val="1D67B4"/>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grpSp>
        <p:nvGrpSpPr>
          <p:cNvPr id="22" name="Group 22"/>
          <p:cNvGrpSpPr>
            <a:grpSpLocks/>
          </p:cNvGrpSpPr>
          <p:nvPr/>
        </p:nvGrpSpPr>
        <p:grpSpPr bwMode="auto">
          <a:xfrm>
            <a:off x="4879795" y="1646272"/>
            <a:ext cx="2469855" cy="1412935"/>
            <a:chOff x="600" y="142"/>
            <a:chExt cx="1776" cy="1016"/>
          </a:xfrm>
        </p:grpSpPr>
        <p:sp>
          <p:nvSpPr>
            <p:cNvPr id="23" name="AutoShape 20"/>
            <p:cNvSpPr>
              <a:spLocks/>
            </p:cNvSpPr>
            <p:nvPr/>
          </p:nvSpPr>
          <p:spPr bwMode="auto">
            <a:xfrm rot="10800000">
              <a:off x="600" y="142"/>
              <a:ext cx="1776" cy="1016"/>
            </a:xfrm>
            <a:custGeom>
              <a:avLst/>
              <a:gdLst>
                <a:gd name="T0" fmla="*/ 10800 w 21600"/>
                <a:gd name="T1" fmla="*/ 0 h 21600"/>
                <a:gd name="T2" fmla="*/ 21600 w 21600"/>
                <a:gd name="T3" fmla="*/ 21600 h 21600"/>
                <a:gd name="T4" fmla="*/ 0 w 21600"/>
                <a:gd name="T5" fmla="*/ 21600 h 21600"/>
                <a:gd name="T6" fmla="*/ 10800 w 21600"/>
                <a:gd name="T7" fmla="*/ 0 h 21600"/>
                <a:gd name="T8" fmla="*/ 10800 w 21600"/>
                <a:gd name="T9" fmla="*/ 0 h 21600"/>
              </a:gdLst>
              <a:ahLst/>
              <a:cxnLst>
                <a:cxn ang="0">
                  <a:pos x="T0" y="T1"/>
                </a:cxn>
                <a:cxn ang="0">
                  <a:pos x="T2" y="T3"/>
                </a:cxn>
                <a:cxn ang="0">
                  <a:pos x="T4" y="T5"/>
                </a:cxn>
                <a:cxn ang="0">
                  <a:pos x="T6" y="T7"/>
                </a:cxn>
                <a:cxn ang="0">
                  <a:pos x="T8" y="T9"/>
                </a:cxn>
              </a:cxnLst>
              <a:rect l="0" t="0" r="r" b="b"/>
              <a:pathLst>
                <a:path w="21600" h="21600">
                  <a:moveTo>
                    <a:pt x="10800" y="0"/>
                  </a:moveTo>
                  <a:lnTo>
                    <a:pt x="21600" y="21600"/>
                  </a:lnTo>
                  <a:lnTo>
                    <a:pt x="0" y="21600"/>
                  </a:lnTo>
                  <a:lnTo>
                    <a:pt x="10800" y="0"/>
                  </a:lnTo>
                  <a:close/>
                  <a:moveTo>
                    <a:pt x="10800" y="0"/>
                  </a:moveTo>
                </a:path>
              </a:pathLst>
            </a:custGeom>
            <a:solidFill>
              <a:srgbClr val="0070C0"/>
            </a:solidFill>
            <a:ln w="9525">
              <a:noFill/>
              <a:round/>
              <a:headEnd/>
              <a:tailEnd/>
            </a:ln>
            <a:effectLst>
              <a:outerShdw blurRad="50800" dist="38100" dir="2700000" algn="tl" rotWithShape="0">
                <a:prstClr val="black">
                  <a:alpha val="40000"/>
                </a:prstClr>
              </a:outerShdw>
            </a:effectLst>
          </p:spPr>
          <p:txBody>
            <a:bodyPr lIns="0" tIns="0" rIns="0" bIns="0"/>
            <a:lstStyle/>
            <a:p>
              <a:endParaRPr lang="en-US"/>
            </a:p>
          </p:txBody>
        </p:sp>
        <p:sp>
          <p:nvSpPr>
            <p:cNvPr id="24" name="AutoShape 21"/>
            <p:cNvSpPr>
              <a:spLocks/>
            </p:cNvSpPr>
            <p:nvPr/>
          </p:nvSpPr>
          <p:spPr bwMode="auto">
            <a:xfrm>
              <a:off x="975" y="161"/>
              <a:ext cx="1017" cy="738"/>
            </a:xfrm>
            <a:custGeom>
              <a:avLst/>
              <a:gdLst/>
              <a:ahLst/>
              <a:cxnLst/>
              <a:rect l="0" t="0" r="r" b="b"/>
              <a:pathLst>
                <a:path w="21584" h="21573">
                  <a:moveTo>
                    <a:pt x="0" y="0"/>
                  </a:moveTo>
                  <a:lnTo>
                    <a:pt x="21584" y="-27"/>
                  </a:lnTo>
                  <a:lnTo>
                    <a:pt x="21568" y="21546"/>
                  </a:lnTo>
                  <a:lnTo>
                    <a:pt x="-16" y="21573"/>
                  </a:lnTo>
                  <a:close/>
                  <a:moveTo>
                    <a:pt x="0" y="0"/>
                  </a:move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lIns="0" tIns="0" rIns="40638" bIns="0"/>
            <a:lstStyle/>
            <a:p>
              <a:pPr marL="39688" algn="ctr">
                <a:defRPr/>
              </a:pPr>
              <a:r>
                <a:rPr lang="es-CO" sz="2100" b="1" dirty="0">
                  <a:solidFill>
                    <a:schemeClr val="bg1"/>
                  </a:solidFill>
                  <a:latin typeface="Arial"/>
                  <a:cs typeface="Arial"/>
                  <a:sym typeface="Arial Narrow" pitchFamily="34" charset="0"/>
                </a:rPr>
                <a:t>Arginina y</a:t>
              </a:r>
            </a:p>
            <a:p>
              <a:pPr marL="39688" algn="ctr">
                <a:defRPr/>
              </a:pPr>
              <a:r>
                <a:rPr lang="es-CO" sz="2100" b="1" dirty="0">
                  <a:solidFill>
                    <a:schemeClr val="bg1"/>
                  </a:solidFill>
                  <a:latin typeface="Arial"/>
                  <a:cs typeface="Arial"/>
                  <a:sym typeface="Arial Narrow" pitchFamily="34" charset="0"/>
                </a:rPr>
                <a:t>Omega</a:t>
              </a:r>
            </a:p>
            <a:p>
              <a:pPr marL="39688" algn="ctr">
                <a:defRPr/>
              </a:pPr>
              <a:r>
                <a:rPr lang="es-CO" sz="2100" b="1" dirty="0">
                  <a:solidFill>
                    <a:schemeClr val="bg1"/>
                  </a:solidFill>
                  <a:latin typeface="Arial"/>
                  <a:cs typeface="Arial"/>
                  <a:sym typeface="Arial Narrow" pitchFamily="34" charset="0"/>
                </a:rPr>
                <a:t>3 y 6</a:t>
              </a:r>
            </a:p>
            <a:p>
              <a:pPr marL="39688">
                <a:defRPr/>
              </a:pPr>
              <a:endParaRPr lang="en-US" sz="2200" b="1" i="1" dirty="0">
                <a:effectLst>
                  <a:outerShdw blurRad="38100" dist="38100" dir="2700000" algn="tl">
                    <a:srgbClr val="FFFFFF"/>
                  </a:outerShdw>
                </a:effectLst>
                <a:latin typeface="Arial Narrow" pitchFamily="34" charset="0"/>
                <a:sym typeface="Arial Narrow" pitchFamily="34" charset="0"/>
              </a:endParaRPr>
            </a:p>
          </p:txBody>
        </p:sp>
      </p:grpSp>
      <p:sp>
        <p:nvSpPr>
          <p:cNvPr id="26" name="Freeform 24"/>
          <p:cNvSpPr>
            <a:spLocks/>
          </p:cNvSpPr>
          <p:nvPr/>
        </p:nvSpPr>
        <p:spPr bwMode="auto">
          <a:xfrm>
            <a:off x="3258088" y="3164240"/>
            <a:ext cx="4590648" cy="1453265"/>
          </a:xfrm>
          <a:custGeom>
            <a:avLst/>
            <a:gdLst>
              <a:gd name="T0" fmla="*/ 0 w 21600"/>
              <a:gd name="T1" fmla="*/ 0 h 21559"/>
              <a:gd name="T2" fmla="*/ 1514 w 21600"/>
              <a:gd name="T3" fmla="*/ 1045 h 21559"/>
              <a:gd name="T4" fmla="*/ 3301 w 21600"/>
              <a:gd name="T5" fmla="*/ 10 h 21559"/>
              <a:gd name="T6" fmla="*/ 0 60000 65536"/>
              <a:gd name="T7" fmla="*/ 0 60000 65536"/>
              <a:gd name="T8" fmla="*/ 0 60000 65536"/>
            </a:gdLst>
            <a:ahLst/>
            <a:cxnLst>
              <a:cxn ang="T6">
                <a:pos x="T0" y="T1"/>
              </a:cxn>
              <a:cxn ang="T7">
                <a:pos x="T2" y="T3"/>
              </a:cxn>
              <a:cxn ang="T8">
                <a:pos x="T4" y="T5"/>
              </a:cxn>
            </a:cxnLst>
            <a:rect l="0" t="0" r="r" b="b"/>
            <a:pathLst>
              <a:path w="21600" h="21559">
                <a:moveTo>
                  <a:pt x="0" y="0"/>
                </a:moveTo>
                <a:cubicBezTo>
                  <a:pt x="3154" y="10748"/>
                  <a:pt x="6308" y="21517"/>
                  <a:pt x="9907" y="21559"/>
                </a:cubicBezTo>
                <a:cubicBezTo>
                  <a:pt x="13506" y="21600"/>
                  <a:pt x="19650" y="3775"/>
                  <a:pt x="21600" y="206"/>
                </a:cubicBezTo>
              </a:path>
            </a:pathLst>
          </a:custGeom>
          <a:noFill/>
          <a:ln w="63500" cap="flat">
            <a:solidFill>
              <a:schemeClr val="accent1">
                <a:lumMod val="40000"/>
                <a:lumOff val="60000"/>
              </a:schemeClr>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27" name="Rectangle 25"/>
          <p:cNvSpPr>
            <a:spLocks/>
          </p:cNvSpPr>
          <p:nvPr/>
        </p:nvSpPr>
        <p:spPr bwMode="auto">
          <a:xfrm>
            <a:off x="4721088" y="3096096"/>
            <a:ext cx="1314196" cy="5228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40638" bIns="0">
            <a:spAutoFit/>
          </a:bodyPr>
          <a:lstStyle/>
          <a:p>
            <a:pPr marL="39688"/>
            <a:r>
              <a:rPr lang="en-US" sz="3400" b="1" dirty="0">
                <a:solidFill>
                  <a:srgbClr val="0070C0"/>
                </a:solidFill>
                <a:latin typeface="Arial "/>
                <a:cs typeface="Arial "/>
                <a:sym typeface="Arial Narrow" charset="0"/>
              </a:rPr>
              <a:t>CARS</a:t>
            </a:r>
          </a:p>
        </p:txBody>
      </p:sp>
      <p:sp>
        <p:nvSpPr>
          <p:cNvPr id="28" name="TextBox 27"/>
          <p:cNvSpPr txBox="1"/>
          <p:nvPr/>
        </p:nvSpPr>
        <p:spPr>
          <a:xfrm>
            <a:off x="3641576" y="4572926"/>
            <a:ext cx="3492388" cy="430887"/>
          </a:xfrm>
          <a:prstGeom prst="rect">
            <a:avLst/>
          </a:prstGeom>
          <a:noFill/>
        </p:spPr>
        <p:txBody>
          <a:bodyPr wrap="square" rtlCol="0">
            <a:spAutoFit/>
          </a:bodyPr>
          <a:lstStyle/>
          <a:p>
            <a:pPr algn="ctr"/>
            <a:r>
              <a:rPr lang="es-CO" sz="2200" b="1" dirty="0">
                <a:solidFill>
                  <a:srgbClr val="0070C0"/>
                </a:solidFill>
                <a:latin typeface="Arial"/>
                <a:cs typeface="Arial"/>
              </a:rPr>
              <a:t>Inmunosupresión</a:t>
            </a:r>
          </a:p>
        </p:txBody>
      </p:sp>
      <p:sp>
        <p:nvSpPr>
          <p:cNvPr id="29" name="Text Box 4"/>
          <p:cNvSpPr txBox="1">
            <a:spLocks noChangeArrowheads="1"/>
          </p:cNvSpPr>
          <p:nvPr/>
        </p:nvSpPr>
        <p:spPr bwMode="auto">
          <a:xfrm>
            <a:off x="2330092" y="6048928"/>
            <a:ext cx="5019558" cy="246221"/>
          </a:xfrm>
          <a:prstGeom prst="rect">
            <a:avLst/>
          </a:prstGeom>
          <a:noFill/>
          <a:ln w="9525">
            <a:noFill/>
            <a:miter lim="800000"/>
            <a:headEnd/>
            <a:tailEnd/>
          </a:ln>
        </p:spPr>
        <p:txBody>
          <a:bodyPr wrap="square">
            <a:prstTxWarp prst="textNoShape">
              <a:avLst/>
            </a:prstTxWarp>
            <a:spAutoFit/>
          </a:bodyPr>
          <a:lstStyle/>
          <a:p>
            <a:r>
              <a:rPr lang="en-US" sz="1000" i="1" dirty="0" err="1">
                <a:solidFill>
                  <a:schemeClr val="accent1">
                    <a:lumMod val="75000"/>
                  </a:schemeClr>
                </a:solidFill>
                <a:latin typeface="Arial"/>
                <a:cs typeface="Arial"/>
              </a:rPr>
              <a:t>Wischmeyer</a:t>
            </a:r>
            <a:r>
              <a:rPr lang="en-US" sz="1000" i="1" dirty="0">
                <a:solidFill>
                  <a:schemeClr val="accent1">
                    <a:lumMod val="75000"/>
                  </a:schemeClr>
                </a:solidFill>
                <a:latin typeface="Arial"/>
                <a:cs typeface="Arial"/>
              </a:rPr>
              <a:t> PE, et al. </a:t>
            </a:r>
            <a:r>
              <a:rPr lang="en-US" sz="1000" i="1" dirty="0" err="1">
                <a:solidFill>
                  <a:schemeClr val="accent1">
                    <a:lumMod val="75000"/>
                  </a:schemeClr>
                </a:solidFill>
                <a:latin typeface="Arial"/>
                <a:cs typeface="Arial"/>
              </a:rPr>
              <a:t>Crit</a:t>
            </a:r>
            <a:r>
              <a:rPr lang="en-US" sz="1000" i="1" dirty="0">
                <a:solidFill>
                  <a:schemeClr val="accent1">
                    <a:lumMod val="75000"/>
                  </a:schemeClr>
                </a:solidFill>
                <a:latin typeface="Arial"/>
                <a:cs typeface="Arial"/>
              </a:rPr>
              <a:t> Care Clin </a:t>
            </a:r>
            <a:r>
              <a:rPr lang="fi-FI" sz="1000" i="1" dirty="0">
                <a:solidFill>
                  <a:schemeClr val="accent1">
                    <a:lumMod val="75000"/>
                  </a:schemeClr>
                </a:solidFill>
                <a:latin typeface="Arial"/>
                <a:cs typeface="Arial"/>
              </a:rPr>
              <a:t>2010;26:433-441. </a:t>
            </a:r>
            <a:endParaRPr lang="en-US" sz="1000" i="1" dirty="0">
              <a:solidFill>
                <a:schemeClr val="accent1">
                  <a:lumMod val="75000"/>
                </a:schemeClr>
              </a:solidFill>
              <a:latin typeface="Arial"/>
              <a:cs typeface="Arial"/>
              <a:sym typeface="Arial Narrow" charset="0"/>
            </a:endParaRPr>
          </a:p>
        </p:txBody>
      </p:sp>
      <p:sp>
        <p:nvSpPr>
          <p:cNvPr id="30" name="Rectangle 29"/>
          <p:cNvSpPr/>
          <p:nvPr/>
        </p:nvSpPr>
        <p:spPr>
          <a:xfrm>
            <a:off x="7772400" y="3657601"/>
            <a:ext cx="2876550" cy="1174253"/>
          </a:xfrm>
          <a:prstGeom prst="rect">
            <a:avLst/>
          </a:prstGeom>
        </p:spPr>
        <p:txBody>
          <a:bodyPr wrap="square">
            <a:spAutoFit/>
          </a:bodyPr>
          <a:lstStyle/>
          <a:p>
            <a:pPr>
              <a:lnSpc>
                <a:spcPts val="1720"/>
              </a:lnSpc>
            </a:pPr>
            <a:r>
              <a:rPr lang="es-CO" sz="1200" b="1" dirty="0">
                <a:solidFill>
                  <a:srgbClr val="0070C0"/>
                </a:solidFill>
                <a:latin typeface="Arial"/>
                <a:cs typeface="Arial"/>
              </a:rPr>
              <a:t>FOM= Falla orgánica múltiple</a:t>
            </a:r>
          </a:p>
          <a:p>
            <a:pPr>
              <a:lnSpc>
                <a:spcPts val="1720"/>
              </a:lnSpc>
            </a:pPr>
            <a:r>
              <a:rPr lang="es-CO" sz="1200" b="1" dirty="0">
                <a:solidFill>
                  <a:srgbClr val="0070C0"/>
                </a:solidFill>
                <a:latin typeface="Arial"/>
                <a:cs typeface="Arial"/>
              </a:rPr>
              <a:t>SIRS= Síndrome de respuesta</a:t>
            </a:r>
            <a:br>
              <a:rPr lang="es-CO" sz="1200" b="1" dirty="0">
                <a:solidFill>
                  <a:srgbClr val="0070C0"/>
                </a:solidFill>
                <a:latin typeface="Arial"/>
                <a:cs typeface="Arial"/>
              </a:rPr>
            </a:br>
            <a:r>
              <a:rPr lang="es-CO" sz="1200" b="1" dirty="0">
                <a:solidFill>
                  <a:srgbClr val="0070C0"/>
                </a:solidFill>
                <a:latin typeface="Arial"/>
                <a:cs typeface="Arial"/>
              </a:rPr>
              <a:t>inflamatoria sistémica</a:t>
            </a:r>
          </a:p>
          <a:p>
            <a:pPr>
              <a:lnSpc>
                <a:spcPts val="1720"/>
              </a:lnSpc>
            </a:pPr>
            <a:r>
              <a:rPr lang="es-CO" sz="1200" b="1" dirty="0">
                <a:solidFill>
                  <a:srgbClr val="0070C0"/>
                </a:solidFill>
                <a:latin typeface="Arial"/>
                <a:cs typeface="Arial"/>
              </a:rPr>
              <a:t>CARS= Síndrome de respuesta</a:t>
            </a:r>
            <a:br>
              <a:rPr lang="es-CO" sz="1200" b="1" dirty="0">
                <a:solidFill>
                  <a:srgbClr val="0070C0"/>
                </a:solidFill>
                <a:latin typeface="Arial"/>
                <a:cs typeface="Arial"/>
              </a:rPr>
            </a:br>
            <a:r>
              <a:rPr lang="es-CO" sz="1200" b="1" dirty="0">
                <a:solidFill>
                  <a:srgbClr val="0070C0"/>
                </a:solidFill>
                <a:latin typeface="Arial"/>
                <a:cs typeface="Arial"/>
              </a:rPr>
              <a:t>anti-inflamatoria compensatoria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p:cNvSpPr>
            <a:spLocks noGrp="1"/>
          </p:cNvSpPr>
          <p:nvPr>
            <p:ph type="title" idx="4294967295"/>
          </p:nvPr>
        </p:nvSpPr>
        <p:spPr>
          <a:xfrm>
            <a:off x="2939143" y="266928"/>
            <a:ext cx="6651625" cy="914400"/>
          </a:xfrm>
        </p:spPr>
        <p:txBody>
          <a:bodyPr>
            <a:noAutofit/>
          </a:bodyPr>
          <a:lstStyle/>
          <a:p>
            <a:pPr algn="ctr"/>
            <a:r>
              <a:rPr lang="es-ES_tradnl" sz="3200" b="1" dirty="0">
                <a:solidFill>
                  <a:srgbClr val="0070C0"/>
                </a:solidFill>
                <a:latin typeface="Arial" panose="020B0604020202020204" pitchFamily="34" charset="0"/>
                <a:cs typeface="Arial" panose="020B0604020202020204" pitchFamily="34" charset="0"/>
              </a:rPr>
              <a:t>Selección de la fórmula</a:t>
            </a:r>
          </a:p>
        </p:txBody>
      </p:sp>
      <p:pic>
        <p:nvPicPr>
          <p:cNvPr id="4" name="Imagen 3" descr=" Daposit3.psd"/>
          <p:cNvPicPr>
            <a:picLocks noChangeAspect="1"/>
          </p:cNvPicPr>
          <p:nvPr/>
        </p:nvPicPr>
        <p:blipFill>
          <a:blip r:embed="rId3"/>
          <a:stretch>
            <a:fillRect/>
          </a:stretch>
        </p:blipFill>
        <p:spPr>
          <a:xfrm>
            <a:off x="1423793" y="1424361"/>
            <a:ext cx="9344413" cy="4694372"/>
          </a:xfrm>
          <a:prstGeom prst="rect">
            <a:avLst/>
          </a:prstGeom>
        </p:spPr>
      </p:pic>
    </p:spTree>
    <p:extLst>
      <p:ext uri="{BB962C8B-B14F-4D97-AF65-F5344CB8AC3E}">
        <p14:creationId xmlns:p14="http://schemas.microsoft.com/office/powerpoint/2010/main" val="61867185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523999" y="255814"/>
            <a:ext cx="9144000" cy="914400"/>
          </a:xfrm>
        </p:spPr>
        <p:txBody>
          <a:bodyPr/>
          <a:lstStyle/>
          <a:p>
            <a:pPr algn="ctr"/>
            <a:r>
              <a:rPr lang="en-US" sz="3200" b="1" dirty="0" err="1">
                <a:solidFill>
                  <a:srgbClr val="1D68B4"/>
                </a:solidFill>
                <a:latin typeface="Arial" panose="020B0604020202020204" pitchFamily="34" charset="0"/>
                <a:cs typeface="Arial" panose="020B0604020202020204" pitchFamily="34" charset="0"/>
              </a:rPr>
              <a:t>Tipos</a:t>
            </a:r>
            <a:r>
              <a:rPr lang="en-US" sz="3200" b="1" dirty="0">
                <a:solidFill>
                  <a:srgbClr val="1D68B4"/>
                </a:solidFill>
                <a:latin typeface="Arial" panose="020B0604020202020204" pitchFamily="34" charset="0"/>
                <a:cs typeface="Arial" panose="020B0604020202020204" pitchFamily="34" charset="0"/>
              </a:rPr>
              <a:t> de </a:t>
            </a:r>
            <a:r>
              <a:rPr lang="en-US" sz="3200" b="1" dirty="0" err="1">
                <a:solidFill>
                  <a:srgbClr val="1D68B4"/>
                </a:solidFill>
                <a:latin typeface="Arial" panose="020B0604020202020204" pitchFamily="34" charset="0"/>
                <a:cs typeface="Arial" panose="020B0604020202020204" pitchFamily="34" charset="0"/>
              </a:rPr>
              <a:t>fórmulas</a:t>
            </a:r>
            <a:r>
              <a:rPr lang="en-US" sz="3200" b="1" dirty="0">
                <a:solidFill>
                  <a:srgbClr val="1D68B4"/>
                </a:solidFill>
                <a:latin typeface="Arial" panose="020B0604020202020204" pitchFamily="34" charset="0"/>
                <a:cs typeface="Arial" panose="020B0604020202020204" pitchFamily="34" charset="0"/>
              </a:rPr>
              <a:t> </a:t>
            </a:r>
            <a:r>
              <a:rPr lang="en-US" sz="3200" b="1" dirty="0" err="1">
                <a:solidFill>
                  <a:srgbClr val="1D68B4"/>
                </a:solidFill>
                <a:latin typeface="Arial" panose="020B0604020202020204" pitchFamily="34" charset="0"/>
                <a:cs typeface="Arial" panose="020B0604020202020204" pitchFamily="34" charset="0"/>
              </a:rPr>
              <a:t>enterales</a:t>
            </a:r>
            <a:endParaRPr lang="en-US" sz="3200" b="1" dirty="0">
              <a:solidFill>
                <a:srgbClr val="1D68B4"/>
              </a:solidFill>
              <a:latin typeface="Arial" panose="020B0604020202020204" pitchFamily="34" charset="0"/>
              <a:cs typeface="Arial" panose="020B0604020202020204" pitchFamily="34" charset="0"/>
            </a:endParaRPr>
          </a:p>
        </p:txBody>
      </p:sp>
      <p:graphicFrame>
        <p:nvGraphicFramePr>
          <p:cNvPr id="7" name="Diagram 6"/>
          <p:cNvGraphicFramePr/>
          <p:nvPr>
            <p:extLst>
              <p:ext uri="{D42A27DB-BD31-4B8C-83A1-F6EECF244321}">
                <p14:modId xmlns:p14="http://schemas.microsoft.com/office/powerpoint/2010/main" val="1332710018"/>
              </p:ext>
            </p:extLst>
          </p:nvPr>
        </p:nvGraphicFramePr>
        <p:xfrm>
          <a:off x="1031381" y="1771859"/>
          <a:ext cx="10129235" cy="43104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14460" y="246663"/>
            <a:ext cx="10515600" cy="1325562"/>
          </a:xfrm>
        </p:spPr>
        <p:txBody>
          <a:bodyPr/>
          <a:lstStyle/>
          <a:p>
            <a:pPr algn="ctr"/>
            <a:r>
              <a:rPr lang="es-CO" sz="3200" b="1" dirty="0">
                <a:solidFill>
                  <a:srgbClr val="0070C0"/>
                </a:solidFill>
                <a:latin typeface="Arial" panose="020B0604020202020204" pitchFamily="34" charset="0"/>
                <a:cs typeface="Arial" panose="020B0604020202020204" pitchFamily="34" charset="0"/>
              </a:rPr>
              <a:t>Fórmulas inmunomoduladoras</a:t>
            </a:r>
          </a:p>
        </p:txBody>
      </p:sp>
      <p:cxnSp>
        <p:nvCxnSpPr>
          <p:cNvPr id="15" name="Straight Connector 14"/>
          <p:cNvCxnSpPr/>
          <p:nvPr/>
        </p:nvCxnSpPr>
        <p:spPr>
          <a:xfrm rot="5400000">
            <a:off x="14917588" y="3327793"/>
            <a:ext cx="228600" cy="1588"/>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495926" y="2451883"/>
            <a:ext cx="4776334" cy="461665"/>
          </a:xfrm>
          <a:prstGeom prst="rect">
            <a:avLst/>
          </a:prstGeom>
          <a:solidFill>
            <a:srgbClr val="21A1D9"/>
          </a:solidFill>
        </p:spPr>
        <p:txBody>
          <a:bodyPr wrap="square" rtlCol="0">
            <a:spAutoFit/>
          </a:bodyPr>
          <a:lstStyle/>
          <a:p>
            <a:r>
              <a:rPr lang="es-CO" sz="2400" b="1" dirty="0">
                <a:solidFill>
                  <a:schemeClr val="bg1"/>
                </a:solidFill>
                <a:latin typeface="Arial" panose="020B0604020202020204" pitchFamily="34" charset="0"/>
                <a:cs typeface="Arial" panose="020B0604020202020204" pitchFamily="34" charset="0"/>
              </a:rPr>
              <a:t>Moduladoras de inflamación</a:t>
            </a:r>
          </a:p>
        </p:txBody>
      </p:sp>
      <p:sp>
        <p:nvSpPr>
          <p:cNvPr id="22" name="TextBox 21"/>
          <p:cNvSpPr txBox="1"/>
          <p:nvPr/>
        </p:nvSpPr>
        <p:spPr>
          <a:xfrm>
            <a:off x="7021503" y="2423973"/>
            <a:ext cx="3429000" cy="461665"/>
          </a:xfrm>
          <a:prstGeom prst="rect">
            <a:avLst/>
          </a:prstGeom>
          <a:solidFill>
            <a:srgbClr val="0070C0"/>
          </a:solidFill>
        </p:spPr>
        <p:txBody>
          <a:bodyPr wrap="square" rtlCol="0">
            <a:spAutoFit/>
          </a:bodyPr>
          <a:lstStyle/>
          <a:p>
            <a:pPr algn="ctr"/>
            <a:r>
              <a:rPr lang="es-CO" sz="2400" b="1" dirty="0">
                <a:solidFill>
                  <a:schemeClr val="bg1"/>
                </a:solidFill>
                <a:latin typeface="Arial" panose="020B0604020202020204" pitchFamily="34" charset="0"/>
                <a:cs typeface="Arial" panose="020B0604020202020204" pitchFamily="34" charset="0"/>
              </a:rPr>
              <a:t>Inmunomoduladoras</a:t>
            </a:r>
          </a:p>
        </p:txBody>
      </p:sp>
      <p:cxnSp>
        <p:nvCxnSpPr>
          <p:cNvPr id="28" name="Straight Arrow Connector 27"/>
          <p:cNvCxnSpPr/>
          <p:nvPr/>
        </p:nvCxnSpPr>
        <p:spPr>
          <a:xfrm rot="10800000">
            <a:off x="3692766" y="3319393"/>
            <a:ext cx="1676400" cy="1588"/>
          </a:xfrm>
          <a:prstGeom prst="straightConnector1">
            <a:avLst/>
          </a:prstGeom>
          <a:ln>
            <a:solidFill>
              <a:srgbClr val="21A1D9"/>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5369166" y="3319393"/>
            <a:ext cx="2819400" cy="1588"/>
          </a:xfrm>
          <a:prstGeom prst="straightConnector1">
            <a:avLst/>
          </a:prstGeom>
          <a:ln>
            <a:solidFill>
              <a:srgbClr val="265278"/>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495926" y="3673242"/>
            <a:ext cx="3217168" cy="1374735"/>
          </a:xfrm>
          <a:prstGeom prst="rect">
            <a:avLst/>
          </a:prstGeom>
          <a:solidFill>
            <a:srgbClr val="21A1D9"/>
          </a:solidFill>
        </p:spPr>
        <p:txBody>
          <a:bodyPr wrap="square" rtlCol="0">
            <a:spAutoFit/>
          </a:bodyPr>
          <a:lstStyle/>
          <a:p>
            <a:pPr>
              <a:lnSpc>
                <a:spcPts val="2460"/>
              </a:lnSpc>
            </a:pPr>
            <a:r>
              <a:rPr lang="es-CO" sz="2400" b="1" dirty="0">
                <a:solidFill>
                  <a:schemeClr val="bg1"/>
                </a:solidFill>
                <a:latin typeface="Arial" panose="020B0604020202020204" pitchFamily="34" charset="0"/>
                <a:cs typeface="Arial" panose="020B0604020202020204" pitchFamily="34" charset="0"/>
              </a:rPr>
              <a:t>Fórmulas suplementadas</a:t>
            </a:r>
          </a:p>
          <a:p>
            <a:pPr>
              <a:lnSpc>
                <a:spcPts val="2460"/>
              </a:lnSpc>
            </a:pPr>
            <a:r>
              <a:rPr lang="es-CO" sz="2400" b="1" dirty="0">
                <a:solidFill>
                  <a:schemeClr val="bg1"/>
                </a:solidFill>
                <a:latin typeface="Arial" panose="020B0604020202020204" pitchFamily="34" charset="0"/>
                <a:cs typeface="Arial" panose="020B0604020202020204" pitchFamily="34" charset="0"/>
              </a:rPr>
              <a:t>con nutrientes antiinflamatorios</a:t>
            </a:r>
          </a:p>
        </p:txBody>
      </p:sp>
      <p:sp>
        <p:nvSpPr>
          <p:cNvPr id="11" name="TextBox 10"/>
          <p:cNvSpPr txBox="1"/>
          <p:nvPr/>
        </p:nvSpPr>
        <p:spPr>
          <a:xfrm>
            <a:off x="7021503" y="3673242"/>
            <a:ext cx="3429000" cy="1374735"/>
          </a:xfrm>
          <a:prstGeom prst="rect">
            <a:avLst/>
          </a:prstGeom>
          <a:solidFill>
            <a:srgbClr val="265278"/>
          </a:solidFill>
        </p:spPr>
        <p:txBody>
          <a:bodyPr wrap="square" rtlCol="0">
            <a:spAutoFit/>
          </a:bodyPr>
          <a:lstStyle/>
          <a:p>
            <a:pPr>
              <a:lnSpc>
                <a:spcPts val="2460"/>
              </a:lnSpc>
            </a:pPr>
            <a:r>
              <a:rPr lang="es-CO" sz="2400" b="1" dirty="0">
                <a:solidFill>
                  <a:srgbClr val="FFFFFF"/>
                </a:solidFill>
                <a:latin typeface="Arial" panose="020B0604020202020204" pitchFamily="34" charset="0"/>
                <a:cs typeface="Arial" panose="020B0604020202020204" pitchFamily="34" charset="0"/>
              </a:rPr>
              <a:t>Fórmulas suplementadas</a:t>
            </a:r>
          </a:p>
          <a:p>
            <a:pPr>
              <a:lnSpc>
                <a:spcPts val="2460"/>
              </a:lnSpc>
            </a:pPr>
            <a:r>
              <a:rPr lang="es-CO" sz="2400" b="1" dirty="0">
                <a:solidFill>
                  <a:srgbClr val="FFFFFF"/>
                </a:solidFill>
                <a:latin typeface="Arial" panose="020B0604020202020204" pitchFamily="34" charset="0"/>
                <a:cs typeface="Arial" panose="020B0604020202020204" pitchFamily="34" charset="0"/>
              </a:rPr>
              <a:t>con nutrientes inmunomoduladores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2473571" y="2965011"/>
            <a:ext cx="3048000" cy="1290464"/>
          </a:xfrm>
          <a:prstGeom prst="roundRect">
            <a:avLst/>
          </a:prstGeom>
          <a:solidFill>
            <a:srgbClr val="1D68B4"/>
          </a:solidFill>
          <a:ln>
            <a:no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dirty="0">
              <a:solidFill>
                <a:srgbClr val="595959"/>
              </a:solidFill>
            </a:endParaRPr>
          </a:p>
        </p:txBody>
      </p:sp>
      <p:sp>
        <p:nvSpPr>
          <p:cNvPr id="10" name="Rounded Rectangle 9"/>
          <p:cNvSpPr/>
          <p:nvPr/>
        </p:nvSpPr>
        <p:spPr>
          <a:xfrm>
            <a:off x="2655277" y="3112475"/>
            <a:ext cx="3018694" cy="1828800"/>
          </a:xfrm>
          <a:prstGeom prst="roundRect">
            <a:avLst/>
          </a:prstGeom>
          <a:solidFill>
            <a:schemeClr val="bg1">
              <a:alpha val="91000"/>
            </a:schemeClr>
          </a:solidFill>
          <a:ln>
            <a:no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nSpc>
                <a:spcPts val="2460"/>
              </a:lnSpc>
            </a:pPr>
            <a:r>
              <a:rPr lang="es-CO" b="1" dirty="0">
                <a:solidFill>
                  <a:srgbClr val="1D67B4">
                    <a:alpha val="85000"/>
                  </a:srgbClr>
                </a:solidFill>
                <a:latin typeface="Arial" panose="020B0604020202020204" pitchFamily="34" charset="0"/>
                <a:cs typeface="Arial" panose="020B0604020202020204" pitchFamily="34" charset="0"/>
              </a:rPr>
              <a:t>Utilizar fórmulas con aceite de pescado,  y borraja y alto contenido de antioxidantes en</a:t>
            </a:r>
            <a:br>
              <a:rPr lang="es-CO" b="1" dirty="0">
                <a:solidFill>
                  <a:srgbClr val="1D67B4">
                    <a:alpha val="85000"/>
                  </a:srgbClr>
                </a:solidFill>
                <a:latin typeface="Arial" panose="020B0604020202020204" pitchFamily="34" charset="0"/>
                <a:cs typeface="Arial" panose="020B0604020202020204" pitchFamily="34" charset="0"/>
              </a:rPr>
            </a:br>
            <a:r>
              <a:rPr lang="es-CO" b="1" dirty="0">
                <a:solidFill>
                  <a:srgbClr val="1D67B4">
                    <a:alpha val="85000"/>
                  </a:srgbClr>
                </a:solidFill>
                <a:latin typeface="Arial" panose="020B0604020202020204" pitchFamily="34" charset="0"/>
                <a:cs typeface="Arial" panose="020B0604020202020204" pitchFamily="34" charset="0"/>
              </a:rPr>
              <a:t>LPA/SDRA</a:t>
            </a:r>
          </a:p>
        </p:txBody>
      </p:sp>
      <p:cxnSp>
        <p:nvCxnSpPr>
          <p:cNvPr id="19" name="Shape 18"/>
          <p:cNvCxnSpPr/>
          <p:nvPr/>
        </p:nvCxnSpPr>
        <p:spPr>
          <a:xfrm rot="10800000" flipV="1">
            <a:off x="4149971" y="2489698"/>
            <a:ext cx="1676400" cy="457200"/>
          </a:xfrm>
          <a:prstGeom prst="bentConnector2">
            <a:avLst/>
          </a:prstGeom>
          <a:ln w="38100">
            <a:solidFill>
              <a:srgbClr val="1D68B4"/>
            </a:solidFill>
            <a:tailEnd type="arrow"/>
          </a:ln>
        </p:spPr>
        <p:style>
          <a:lnRef idx="2">
            <a:schemeClr val="accent1"/>
          </a:lnRef>
          <a:fillRef idx="0">
            <a:schemeClr val="accent1"/>
          </a:fillRef>
          <a:effectRef idx="1">
            <a:schemeClr val="accent1"/>
          </a:effectRef>
          <a:fontRef idx="minor">
            <a:schemeClr val="tx1"/>
          </a:fontRef>
        </p:style>
      </p:cxnSp>
      <p:sp>
        <p:nvSpPr>
          <p:cNvPr id="14" name="Title 13"/>
          <p:cNvSpPr>
            <a:spLocks noGrp="1"/>
          </p:cNvSpPr>
          <p:nvPr>
            <p:ph type="title" idx="4294967295"/>
          </p:nvPr>
        </p:nvSpPr>
        <p:spPr>
          <a:xfrm>
            <a:off x="2275741" y="198938"/>
            <a:ext cx="7886700" cy="1223962"/>
          </a:xfrm>
        </p:spPr>
        <p:txBody>
          <a:bodyPr/>
          <a:lstStyle/>
          <a:p>
            <a:pPr algn="ctr"/>
            <a:r>
              <a:rPr lang="es-CO" sz="3200" b="1" dirty="0">
                <a:solidFill>
                  <a:srgbClr val="0070C0"/>
                </a:solidFill>
                <a:latin typeface="Arial" panose="020B0604020202020204" pitchFamily="34" charset="0"/>
                <a:cs typeface="Arial" panose="020B0604020202020204" pitchFamily="34" charset="0"/>
              </a:rPr>
              <a:t>Fórmulas enterales moderadoras         de inflamación</a:t>
            </a:r>
          </a:p>
        </p:txBody>
      </p:sp>
      <p:sp>
        <p:nvSpPr>
          <p:cNvPr id="18" name="TextBox 8"/>
          <p:cNvSpPr txBox="1">
            <a:spLocks noChangeArrowheads="1"/>
          </p:cNvSpPr>
          <p:nvPr/>
        </p:nvSpPr>
        <p:spPr bwMode="auto">
          <a:xfrm>
            <a:off x="6131171" y="2784991"/>
            <a:ext cx="4343400" cy="2378408"/>
          </a:xfrm>
          <a:prstGeom prst="rect">
            <a:avLst/>
          </a:prstGeom>
          <a:solidFill>
            <a:schemeClr val="bg1"/>
          </a:solidFill>
          <a:ln w="9525">
            <a:solidFill>
              <a:schemeClr val="accent1">
                <a:lumMod val="50000"/>
              </a:schemeClr>
            </a:solidFill>
            <a:miter lim="800000"/>
            <a:headEnd/>
            <a:tailEnd/>
          </a:ln>
          <a:effectLst>
            <a:outerShdw blurRad="50800" dist="38100" dir="6780000" sx="104000" sy="104000" algn="tl" rotWithShape="0">
              <a:srgbClr val="1D67B4">
                <a:alpha val="14000"/>
              </a:srgbClr>
            </a:outerShdw>
          </a:effectLst>
        </p:spPr>
        <p:txBody>
          <a:bodyPr wrap="square">
            <a:prstTxWarp prst="textNoShape">
              <a:avLst/>
            </a:prstTxWarp>
            <a:spAutoFit/>
          </a:bodyPr>
          <a:lstStyle/>
          <a:p>
            <a:pPr>
              <a:spcAft>
                <a:spcPts val="600"/>
              </a:spcAft>
            </a:pPr>
            <a:r>
              <a:rPr lang="es-CO" b="1" dirty="0">
                <a:solidFill>
                  <a:srgbClr val="21A1D9"/>
                </a:solidFill>
                <a:latin typeface="Arial" panose="020B0604020202020204" pitchFamily="34" charset="0"/>
                <a:cs typeface="Arial" panose="020B0604020202020204" pitchFamily="34" charset="0"/>
              </a:rPr>
              <a:t>Recomendación actual:</a:t>
            </a:r>
          </a:p>
          <a:p>
            <a:pPr marL="180000" indent="-187200">
              <a:lnSpc>
                <a:spcPts val="1880"/>
              </a:lnSpc>
              <a:buFont typeface="Arial"/>
              <a:buChar char="•"/>
            </a:pPr>
            <a:r>
              <a:rPr lang="es-CO" sz="1500" b="1" dirty="0">
                <a:solidFill>
                  <a:srgbClr val="1D67B4"/>
                </a:solidFill>
                <a:latin typeface="Arial" panose="020B0604020202020204" pitchFamily="34" charset="0"/>
                <a:cs typeface="Arial" panose="020B0604020202020204" pitchFamily="34" charset="0"/>
              </a:rPr>
              <a:t>Sociedad de Medicina de Cuidados Intensivos (SCCM) / Sociedad Americana de Nutrición Parenteral y Enteral (ASPEN) y Sociedad Europea de Nutrición Clínica (ESPEN): </a:t>
            </a:r>
            <a:r>
              <a:rPr lang="es-CO" sz="1500" b="1" dirty="0">
                <a:solidFill>
                  <a:srgbClr val="21A1D9"/>
                </a:solidFill>
                <a:latin typeface="Arial" panose="020B0604020202020204" pitchFamily="34" charset="0"/>
                <a:cs typeface="Arial" panose="020B0604020202020204" pitchFamily="34" charset="0"/>
              </a:rPr>
              <a:t>“no uso rutinario”</a:t>
            </a:r>
          </a:p>
          <a:p>
            <a:pPr marL="180000" indent="-187200">
              <a:lnSpc>
                <a:spcPts val="1880"/>
              </a:lnSpc>
              <a:buFont typeface="Arial"/>
              <a:buChar char="•"/>
            </a:pPr>
            <a:r>
              <a:rPr lang="es-CO" sz="1500" b="1" dirty="0">
                <a:solidFill>
                  <a:srgbClr val="1D67B4"/>
                </a:solidFill>
                <a:latin typeface="Arial" panose="020B0604020202020204" pitchFamily="34" charset="0"/>
                <a:cs typeface="Arial" panose="020B0604020202020204" pitchFamily="34" charset="0"/>
              </a:rPr>
              <a:t>El Comité de Guías de Prácticas Clínica</a:t>
            </a:r>
            <a:br>
              <a:rPr lang="es-CO" sz="1500" b="1" dirty="0">
                <a:solidFill>
                  <a:srgbClr val="1D67B4"/>
                </a:solidFill>
                <a:latin typeface="Arial" panose="020B0604020202020204" pitchFamily="34" charset="0"/>
                <a:cs typeface="Arial" panose="020B0604020202020204" pitchFamily="34" charset="0"/>
              </a:rPr>
            </a:br>
            <a:r>
              <a:rPr lang="es-CO" sz="1500" b="1" dirty="0">
                <a:solidFill>
                  <a:srgbClr val="1D67B4"/>
                </a:solidFill>
                <a:latin typeface="Arial" panose="020B0604020202020204" pitchFamily="34" charset="0"/>
                <a:cs typeface="Arial" panose="020B0604020202020204" pitchFamily="34" charset="0"/>
              </a:rPr>
              <a:t>de Canadá (2017): “</a:t>
            </a:r>
            <a:r>
              <a:rPr lang="es-CO" sz="1500" b="1" dirty="0">
                <a:solidFill>
                  <a:srgbClr val="21A1D9"/>
                </a:solidFill>
                <a:latin typeface="Arial" panose="020B0604020202020204" pitchFamily="34" charset="0"/>
                <a:cs typeface="Arial" panose="020B0604020202020204" pitchFamily="34" charset="0"/>
              </a:rPr>
              <a:t>deberían ser consideradas</a:t>
            </a:r>
            <a:r>
              <a:rPr lang="es-CO" sz="1500" b="1" dirty="0">
                <a:solidFill>
                  <a:srgbClr val="1D67B4"/>
                </a:solidFill>
                <a:latin typeface="Arial" panose="020B0604020202020204" pitchFamily="34" charset="0"/>
                <a:cs typeface="Arial" panose="020B0604020202020204" pitchFamily="34" charset="0"/>
              </a:rPr>
              <a:t>”</a:t>
            </a:r>
          </a:p>
        </p:txBody>
      </p:sp>
      <p:sp>
        <p:nvSpPr>
          <p:cNvPr id="20" name="TextBox 14"/>
          <p:cNvSpPr txBox="1">
            <a:spLocks noChangeArrowheads="1"/>
          </p:cNvSpPr>
          <p:nvPr/>
        </p:nvSpPr>
        <p:spPr bwMode="auto">
          <a:xfrm>
            <a:off x="2073518" y="5459969"/>
            <a:ext cx="8088923" cy="861774"/>
          </a:xfrm>
          <a:prstGeom prst="rect">
            <a:avLst/>
          </a:prstGeom>
          <a:noFill/>
          <a:ln w="9525">
            <a:noFill/>
            <a:miter lim="800000"/>
            <a:headEnd/>
            <a:tailEnd/>
          </a:ln>
        </p:spPr>
        <p:txBody>
          <a:bodyPr wrap="square">
            <a:prstTxWarp prst="textNoShape">
              <a:avLst/>
            </a:prstTxWarp>
            <a:spAutoFit/>
          </a:bodyPr>
          <a:lstStyle/>
          <a:p>
            <a:r>
              <a:rPr lang="es-CO" sz="1000" i="1" dirty="0">
                <a:solidFill>
                  <a:schemeClr val="accent1">
                    <a:lumMod val="75000"/>
                  </a:schemeClr>
                </a:solidFill>
                <a:latin typeface="Arial" panose="020B0604020202020204" pitchFamily="34" charset="0"/>
                <a:ea typeface="ヒラギノ角ゴ Pro W3" charset="-128"/>
                <a:cs typeface="Arial" panose="020B0604020202020204" pitchFamily="34" charset="0"/>
              </a:rPr>
              <a:t>Mc Clave SA, et al. JPEN 2016; 40 (2): 159-211.</a:t>
            </a:r>
            <a:endParaRPr lang="en-US" sz="1000" i="1" dirty="0">
              <a:solidFill>
                <a:schemeClr val="accent1">
                  <a:lumMod val="75000"/>
                </a:schemeClr>
              </a:solidFill>
              <a:latin typeface="Arial" panose="020B0604020202020204" pitchFamily="34" charset="0"/>
              <a:ea typeface="ヒラギノ角ゴ Pro W3" charset="-128"/>
              <a:cs typeface="Arial" panose="020B0604020202020204" pitchFamily="34" charset="0"/>
            </a:endParaRPr>
          </a:p>
          <a:p>
            <a:r>
              <a:rPr lang="en-US" sz="1000" i="1" kern="0" dirty="0">
                <a:solidFill>
                  <a:srgbClr val="1D68B4"/>
                </a:solidFill>
                <a:latin typeface="Arial" panose="020B0604020202020204" pitchFamily="34" charset="0"/>
                <a:cs typeface="Arial" panose="020B0604020202020204" pitchFamily="34" charset="0"/>
              </a:rPr>
              <a:t>Singer P, et al. Clin </a:t>
            </a:r>
            <a:r>
              <a:rPr lang="en-US" sz="1000" i="1" kern="0" dirty="0" err="1">
                <a:solidFill>
                  <a:srgbClr val="1D68B4"/>
                </a:solidFill>
                <a:latin typeface="Arial" panose="020B0604020202020204" pitchFamily="34" charset="0"/>
                <a:cs typeface="Arial" panose="020B0604020202020204" pitchFamily="34" charset="0"/>
              </a:rPr>
              <a:t>Nutr</a:t>
            </a:r>
            <a:r>
              <a:rPr lang="en-US" sz="1000" i="1" kern="0" dirty="0">
                <a:solidFill>
                  <a:srgbClr val="1D68B4"/>
                </a:solidFill>
                <a:latin typeface="Arial" panose="020B0604020202020204" pitchFamily="34" charset="0"/>
                <a:cs typeface="Arial" panose="020B0604020202020204" pitchFamily="34" charset="0"/>
              </a:rPr>
              <a:t> 2019; 38: 48-79.  </a:t>
            </a:r>
          </a:p>
          <a:p>
            <a:r>
              <a:rPr lang="en-US" sz="1000" i="1" dirty="0">
                <a:solidFill>
                  <a:schemeClr val="accent1">
                    <a:lumMod val="75000"/>
                  </a:schemeClr>
                </a:solidFill>
                <a:latin typeface="Arial" panose="020B0604020202020204" pitchFamily="34" charset="0"/>
                <a:ea typeface="ヒラギノ角ゴ Pro W3" charset="-128"/>
                <a:cs typeface="Arial" panose="020B0604020202020204" pitchFamily="34" charset="0"/>
              </a:rPr>
              <a:t>Update 2015 of the Canadian Clinical Practice Guidelines for Nutrition Support in Mechanically Ventilated, Critically Ill Adult Patients. </a:t>
            </a:r>
            <a:r>
              <a:rPr lang="en-US" sz="1000" i="1" dirty="0" err="1">
                <a:solidFill>
                  <a:schemeClr val="accent1">
                    <a:lumMod val="75000"/>
                  </a:schemeClr>
                </a:solidFill>
                <a:latin typeface="Arial" panose="020B0604020202020204" pitchFamily="34" charset="0"/>
                <a:ea typeface="ヒラギノ角ゴ Pro W3" charset="-128"/>
                <a:cs typeface="Arial" panose="020B0604020202020204" pitchFamily="34" charset="0"/>
              </a:rPr>
              <a:t>www.criticalcarenutrition.com</a:t>
            </a:r>
            <a:r>
              <a:rPr lang="en-US" sz="1000" i="1" dirty="0">
                <a:solidFill>
                  <a:schemeClr val="accent1">
                    <a:lumMod val="75000"/>
                  </a:schemeClr>
                </a:solidFill>
                <a:latin typeface="Arial" panose="020B0604020202020204" pitchFamily="34" charset="0"/>
                <a:ea typeface="ヒラギノ角ゴ Pro W3" charset="-128"/>
                <a:cs typeface="Arial" panose="020B0604020202020204" pitchFamily="34" charset="0"/>
              </a:rPr>
              <a:t>/docs/</a:t>
            </a:r>
            <a:r>
              <a:rPr lang="en-US" sz="1000" i="1" dirty="0" err="1">
                <a:solidFill>
                  <a:schemeClr val="accent1">
                    <a:lumMod val="75000"/>
                  </a:schemeClr>
                </a:solidFill>
                <a:latin typeface="Arial" panose="020B0604020202020204" pitchFamily="34" charset="0"/>
                <a:ea typeface="ヒラギノ角ゴ Pro W3" charset="-128"/>
                <a:cs typeface="Arial" panose="020B0604020202020204" pitchFamily="34" charset="0"/>
              </a:rPr>
              <a:t>cpg</a:t>
            </a:r>
            <a:r>
              <a:rPr lang="en-US" sz="1000" i="1" dirty="0">
                <a:solidFill>
                  <a:schemeClr val="accent1">
                    <a:lumMod val="75000"/>
                  </a:schemeClr>
                </a:solidFill>
                <a:latin typeface="Arial" panose="020B0604020202020204" pitchFamily="34" charset="0"/>
                <a:ea typeface="ヒラギノ角ゴ Pro W3" charset="-128"/>
                <a:cs typeface="Arial" panose="020B0604020202020204" pitchFamily="34" charset="0"/>
              </a:rPr>
              <a:t>/</a:t>
            </a:r>
            <a:r>
              <a:rPr lang="en-US" sz="1000" i="1" dirty="0" err="1">
                <a:solidFill>
                  <a:schemeClr val="accent1">
                    <a:lumMod val="75000"/>
                  </a:schemeClr>
                </a:solidFill>
                <a:latin typeface="Arial" panose="020B0604020202020204" pitchFamily="34" charset="0"/>
                <a:ea typeface="ヒラギノ角ゴ Pro W3" charset="-128"/>
                <a:cs typeface="Arial" panose="020B0604020202020204" pitchFamily="34" charset="0"/>
              </a:rPr>
              <a:t>srrev.pdf</a:t>
            </a:r>
            <a:r>
              <a:rPr lang="en-US" sz="1000" i="1" dirty="0">
                <a:solidFill>
                  <a:schemeClr val="accent1">
                    <a:lumMod val="75000"/>
                  </a:schemeClr>
                </a:solidFill>
                <a:latin typeface="Arial" panose="020B0604020202020204" pitchFamily="34" charset="0"/>
                <a:ea typeface="ヒラギノ角ゴ Pro W3" charset="-128"/>
                <a:cs typeface="Arial" panose="020B0604020202020204" pitchFamily="34" charset="0"/>
              </a:rPr>
              <a:t>. </a:t>
            </a:r>
          </a:p>
          <a:p>
            <a:pPr algn="r"/>
            <a:r>
              <a:rPr lang="en-US" sz="1000" dirty="0">
                <a:solidFill>
                  <a:srgbClr val="595959"/>
                </a:solidFill>
                <a:latin typeface="Arial" panose="020B0604020202020204" pitchFamily="34" charset="0"/>
                <a:ea typeface="ヒラギノ角ゴ Pro W3" charset="-128"/>
                <a:cs typeface="Arial" panose="020B0604020202020204" pitchFamily="34" charset="0"/>
              </a:rPr>
              <a:t> </a:t>
            </a:r>
          </a:p>
        </p:txBody>
      </p:sp>
      <p:sp>
        <p:nvSpPr>
          <p:cNvPr id="17" name="TextBox 16"/>
          <p:cNvSpPr txBox="1"/>
          <p:nvPr/>
        </p:nvSpPr>
        <p:spPr>
          <a:xfrm>
            <a:off x="2321171" y="1588476"/>
            <a:ext cx="2742456" cy="830997"/>
          </a:xfrm>
          <a:prstGeom prst="rect">
            <a:avLst/>
          </a:prstGeom>
          <a:noFill/>
        </p:spPr>
        <p:txBody>
          <a:bodyPr wrap="square" rtlCol="0">
            <a:spAutoFit/>
          </a:bodyPr>
          <a:lstStyle/>
          <a:p>
            <a:r>
              <a:rPr lang="es-CO" sz="2400" b="1" dirty="0">
                <a:solidFill>
                  <a:srgbClr val="1D67B4"/>
                </a:solidFill>
                <a:latin typeface="Arial" panose="020B0604020202020204" pitchFamily="34" charset="0"/>
                <a:cs typeface="Arial" panose="020B0604020202020204" pitchFamily="34" charset="0"/>
              </a:rPr>
              <a:t>Moderadoras de inflamación</a:t>
            </a:r>
          </a:p>
        </p:txBody>
      </p:sp>
      <p:sp>
        <p:nvSpPr>
          <p:cNvPr id="22" name="TextBox 21"/>
          <p:cNvSpPr txBox="1"/>
          <p:nvPr/>
        </p:nvSpPr>
        <p:spPr>
          <a:xfrm>
            <a:off x="6698826" y="1744323"/>
            <a:ext cx="3893890" cy="461665"/>
          </a:xfrm>
          <a:prstGeom prst="rect">
            <a:avLst/>
          </a:prstGeom>
          <a:noFill/>
        </p:spPr>
        <p:txBody>
          <a:bodyPr wrap="square" rtlCol="0">
            <a:spAutoFit/>
          </a:bodyPr>
          <a:lstStyle/>
          <a:p>
            <a:r>
              <a:rPr lang="es-CO" sz="2400" b="1" dirty="0">
                <a:solidFill>
                  <a:srgbClr val="21A1D9"/>
                </a:solidFill>
                <a:latin typeface="Arial" panose="020B0604020202020204" pitchFamily="34" charset="0"/>
                <a:cs typeface="Arial" panose="020B0604020202020204" pitchFamily="34" charset="0"/>
              </a:rPr>
              <a:t>Inmunomoduladoras</a:t>
            </a:r>
            <a:endParaRPr lang="en-US" sz="2400" b="1" dirty="0">
              <a:solidFill>
                <a:srgbClr val="21A1D9"/>
              </a:solidFill>
              <a:latin typeface="Arial" panose="020B0604020202020204" pitchFamily="34" charset="0"/>
              <a:cs typeface="Arial" panose="020B0604020202020204" pitchFamily="34" charset="0"/>
            </a:endParaRPr>
          </a:p>
        </p:txBody>
      </p:sp>
      <p:cxnSp>
        <p:nvCxnSpPr>
          <p:cNvPr id="23" name="Straight Arrow Connector 22"/>
          <p:cNvCxnSpPr/>
          <p:nvPr/>
        </p:nvCxnSpPr>
        <p:spPr>
          <a:xfrm>
            <a:off x="5826371" y="2486833"/>
            <a:ext cx="2819400" cy="1588"/>
          </a:xfrm>
          <a:prstGeom prst="straightConnector1">
            <a:avLst/>
          </a:prstGeom>
          <a:ln w="38100">
            <a:solidFill>
              <a:srgbClr val="21A1D9"/>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373688" y="3276598"/>
            <a:ext cx="4162198" cy="1911221"/>
          </a:xfrm>
          <a:prstGeom prst="roundRect">
            <a:avLst/>
          </a:prstGeom>
          <a:solidFill>
            <a:schemeClr val="accent5">
              <a:lumMod val="50000"/>
            </a:schemeClr>
          </a:solidFill>
          <a:ln>
            <a:no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dirty="0">
              <a:solidFill>
                <a:srgbClr val="595959"/>
              </a:solidFill>
            </a:endParaRPr>
          </a:p>
        </p:txBody>
      </p:sp>
      <p:sp>
        <p:nvSpPr>
          <p:cNvPr id="8" name="Rounded Rectangle 7"/>
          <p:cNvSpPr/>
          <p:nvPr/>
        </p:nvSpPr>
        <p:spPr>
          <a:xfrm>
            <a:off x="5601478" y="3391677"/>
            <a:ext cx="4084638" cy="1905000"/>
          </a:xfrm>
          <a:prstGeom prst="roundRect">
            <a:avLst/>
          </a:prstGeom>
          <a:solidFill>
            <a:schemeClr val="bg1">
              <a:alpha val="91000"/>
            </a:schemeClr>
          </a:solidFill>
          <a:ln>
            <a:no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r>
              <a:rPr lang="es-CO" sz="2100" b="1" dirty="0">
                <a:solidFill>
                  <a:srgbClr val="0070C0"/>
                </a:solidFill>
                <a:latin typeface="Arial" panose="020B0604020202020204" pitchFamily="34" charset="0"/>
                <a:cs typeface="Arial" panose="020B0604020202020204" pitchFamily="34" charset="0"/>
              </a:rPr>
              <a:t>Considerar suplementación con arginina para pacientes de traumatismos/cirugía, no para pacientes con una sepsis grave o choque</a:t>
            </a:r>
          </a:p>
        </p:txBody>
      </p:sp>
      <p:cxnSp>
        <p:nvCxnSpPr>
          <p:cNvPr id="17" name="Shape 16"/>
          <p:cNvCxnSpPr/>
          <p:nvPr/>
        </p:nvCxnSpPr>
        <p:spPr>
          <a:xfrm>
            <a:off x="5316539" y="2772504"/>
            <a:ext cx="2124075" cy="381000"/>
          </a:xfrm>
          <a:prstGeom prst="bentConnector2">
            <a:avLst/>
          </a:prstGeom>
          <a:ln>
            <a:solidFill>
              <a:srgbClr val="0070C0"/>
            </a:solidFill>
            <a:tailEnd type="arrow"/>
          </a:ln>
        </p:spPr>
        <p:style>
          <a:lnRef idx="2">
            <a:schemeClr val="accent1"/>
          </a:lnRef>
          <a:fillRef idx="0">
            <a:schemeClr val="accent1"/>
          </a:fillRef>
          <a:effectRef idx="1">
            <a:schemeClr val="accent1"/>
          </a:effectRef>
          <a:fontRef idx="minor">
            <a:schemeClr val="tx1"/>
          </a:fontRef>
        </p:style>
      </p:cxnSp>
      <p:sp>
        <p:nvSpPr>
          <p:cNvPr id="14" name="Title 13"/>
          <p:cNvSpPr>
            <a:spLocks noGrp="1"/>
          </p:cNvSpPr>
          <p:nvPr>
            <p:ph type="title" idx="4294967295"/>
          </p:nvPr>
        </p:nvSpPr>
        <p:spPr>
          <a:xfrm>
            <a:off x="825624" y="14674"/>
            <a:ext cx="10515600" cy="1325562"/>
          </a:xfrm>
        </p:spPr>
        <p:txBody>
          <a:bodyPr/>
          <a:lstStyle/>
          <a:p>
            <a:pPr algn="ctr"/>
            <a:r>
              <a:rPr lang="es-CO" sz="3200" b="1" dirty="0">
                <a:solidFill>
                  <a:srgbClr val="0070C0"/>
                </a:solidFill>
                <a:latin typeface="Arial" panose="020B0604020202020204" pitchFamily="34" charset="0"/>
                <a:cs typeface="Arial" panose="020B0604020202020204" pitchFamily="34" charset="0"/>
              </a:rPr>
              <a:t>Fórmulas inmunomoduladoras</a:t>
            </a:r>
          </a:p>
        </p:txBody>
      </p:sp>
      <p:sp>
        <p:nvSpPr>
          <p:cNvPr id="18" name="TextBox 14"/>
          <p:cNvSpPr txBox="1">
            <a:spLocks noChangeArrowheads="1"/>
          </p:cNvSpPr>
          <p:nvPr/>
        </p:nvSpPr>
        <p:spPr bwMode="auto">
          <a:xfrm>
            <a:off x="2239962" y="5640392"/>
            <a:ext cx="5747551" cy="553998"/>
          </a:xfrm>
          <a:prstGeom prst="rect">
            <a:avLst/>
          </a:prstGeom>
          <a:noFill/>
          <a:ln w="9525">
            <a:noFill/>
            <a:miter lim="800000"/>
            <a:headEnd/>
            <a:tailEnd/>
          </a:ln>
        </p:spPr>
        <p:txBody>
          <a:bodyPr wrap="square">
            <a:prstTxWarp prst="textNoShape">
              <a:avLst/>
            </a:prstTxWarp>
            <a:spAutoFit/>
          </a:bodyPr>
          <a:lstStyle/>
          <a:p>
            <a:r>
              <a:rPr lang="de-DE" sz="1000" i="1" dirty="0" err="1">
                <a:solidFill>
                  <a:schemeClr val="accent1">
                    <a:lumMod val="75000"/>
                  </a:schemeClr>
                </a:solidFill>
                <a:latin typeface="Arial" panose="020B0604020202020204" pitchFamily="34" charset="0"/>
                <a:ea typeface="ヒラギノ角ゴ Pro W3" charset="-128"/>
                <a:cs typeface="Arial" panose="020B0604020202020204" pitchFamily="34" charset="0"/>
              </a:rPr>
              <a:t>Kreymann</a:t>
            </a:r>
            <a:r>
              <a:rPr lang="de-DE" sz="1000" i="1" dirty="0">
                <a:solidFill>
                  <a:schemeClr val="accent1">
                    <a:lumMod val="75000"/>
                  </a:schemeClr>
                </a:solidFill>
                <a:latin typeface="Arial" panose="020B0604020202020204" pitchFamily="34" charset="0"/>
                <a:ea typeface="ヒラギノ角ゴ Pro W3" charset="-128"/>
                <a:cs typeface="Arial" panose="020B0604020202020204" pitchFamily="34" charset="0"/>
              </a:rPr>
              <a:t> KG, et al. </a:t>
            </a:r>
            <a:r>
              <a:rPr lang="en-US" sz="1000" i="1" dirty="0" err="1">
                <a:solidFill>
                  <a:schemeClr val="accent1">
                    <a:lumMod val="75000"/>
                  </a:schemeClr>
                </a:solidFill>
                <a:latin typeface="Arial" panose="020B0604020202020204" pitchFamily="34" charset="0"/>
                <a:ea typeface="ヒラギノ角ゴ Pro W3" charset="-128"/>
                <a:cs typeface="Arial" panose="020B0604020202020204" pitchFamily="34" charset="0"/>
              </a:rPr>
              <a:t>Clin</a:t>
            </a:r>
            <a:r>
              <a:rPr lang="en-US" sz="1000" i="1" dirty="0">
                <a:solidFill>
                  <a:schemeClr val="accent1">
                    <a:lumMod val="75000"/>
                  </a:schemeClr>
                </a:solidFill>
                <a:latin typeface="Arial" panose="020B0604020202020204" pitchFamily="34" charset="0"/>
                <a:ea typeface="ヒラギノ角ゴ Pro W3" charset="-128"/>
                <a:cs typeface="Arial" panose="020B0604020202020204" pitchFamily="34" charset="0"/>
              </a:rPr>
              <a:t> </a:t>
            </a:r>
            <a:r>
              <a:rPr lang="en-US" sz="1000" i="1" dirty="0" err="1">
                <a:solidFill>
                  <a:schemeClr val="accent1">
                    <a:lumMod val="75000"/>
                  </a:schemeClr>
                </a:solidFill>
                <a:latin typeface="Arial" panose="020B0604020202020204" pitchFamily="34" charset="0"/>
                <a:ea typeface="ヒラギノ角ゴ Pro W3" charset="-128"/>
                <a:cs typeface="Arial" panose="020B0604020202020204" pitchFamily="34" charset="0"/>
              </a:rPr>
              <a:t>Nutr</a:t>
            </a:r>
            <a:r>
              <a:rPr lang="en-US" sz="1000" i="1" dirty="0">
                <a:solidFill>
                  <a:schemeClr val="accent1">
                    <a:lumMod val="75000"/>
                  </a:schemeClr>
                </a:solidFill>
                <a:latin typeface="Arial" panose="020B0604020202020204" pitchFamily="34" charset="0"/>
                <a:ea typeface="ヒラギノ角ゴ Pro W3" charset="-128"/>
                <a:cs typeface="Arial" panose="020B0604020202020204" pitchFamily="34" charset="0"/>
              </a:rPr>
              <a:t> 2006;25:210-223.</a:t>
            </a:r>
          </a:p>
          <a:p>
            <a:r>
              <a:rPr lang="en-US" sz="1000" i="1" dirty="0" err="1">
                <a:solidFill>
                  <a:schemeClr val="accent1">
                    <a:lumMod val="75000"/>
                  </a:schemeClr>
                </a:solidFill>
                <a:latin typeface="Arial" panose="020B0604020202020204" pitchFamily="34" charset="0"/>
                <a:ea typeface="ヒラギノ角ゴ Pro W3" charset="-128"/>
                <a:cs typeface="Arial" panose="020B0604020202020204" pitchFamily="34" charset="0"/>
              </a:rPr>
              <a:t>McClave</a:t>
            </a:r>
            <a:r>
              <a:rPr lang="en-US" sz="1000" i="1" dirty="0">
                <a:solidFill>
                  <a:schemeClr val="accent1">
                    <a:lumMod val="75000"/>
                  </a:schemeClr>
                </a:solidFill>
                <a:latin typeface="Arial" panose="020B0604020202020204" pitchFamily="34" charset="0"/>
                <a:ea typeface="ヒラギノ角ゴ Pro W3" charset="-128"/>
                <a:cs typeface="Arial" panose="020B0604020202020204" pitchFamily="34" charset="0"/>
              </a:rPr>
              <a:t> SA, et al. </a:t>
            </a:r>
            <a:r>
              <a:rPr lang="en-US" sz="1000" i="1" dirty="0">
                <a:solidFill>
                  <a:schemeClr val="accent1">
                    <a:lumMod val="75000"/>
                  </a:schemeClr>
                </a:solidFill>
                <a:latin typeface="Arial" panose="020B0604020202020204" pitchFamily="34" charset="0"/>
                <a:cs typeface="Arial" panose="020B0604020202020204" pitchFamily="34" charset="0"/>
              </a:rPr>
              <a:t>JPEN J </a:t>
            </a:r>
            <a:r>
              <a:rPr lang="en-US" sz="1000" i="1" dirty="0" err="1">
                <a:solidFill>
                  <a:schemeClr val="accent1">
                    <a:lumMod val="75000"/>
                  </a:schemeClr>
                </a:solidFill>
                <a:latin typeface="Arial" panose="020B0604020202020204" pitchFamily="34" charset="0"/>
                <a:cs typeface="Arial" panose="020B0604020202020204" pitchFamily="34" charset="0"/>
              </a:rPr>
              <a:t>Parenter</a:t>
            </a:r>
            <a:r>
              <a:rPr lang="en-US" sz="1000" i="1" dirty="0">
                <a:solidFill>
                  <a:schemeClr val="accent1">
                    <a:lumMod val="75000"/>
                  </a:schemeClr>
                </a:solidFill>
                <a:latin typeface="Arial" panose="020B0604020202020204" pitchFamily="34" charset="0"/>
                <a:cs typeface="Arial" panose="020B0604020202020204" pitchFamily="34" charset="0"/>
              </a:rPr>
              <a:t> Enteral </a:t>
            </a:r>
            <a:r>
              <a:rPr lang="en-US" sz="1000" i="1" dirty="0" err="1">
                <a:solidFill>
                  <a:schemeClr val="accent1">
                    <a:lumMod val="75000"/>
                  </a:schemeClr>
                </a:solidFill>
                <a:latin typeface="Arial" panose="020B0604020202020204" pitchFamily="34" charset="0"/>
                <a:cs typeface="Arial" panose="020B0604020202020204" pitchFamily="34" charset="0"/>
              </a:rPr>
              <a:t>Nutr</a:t>
            </a:r>
            <a:r>
              <a:rPr lang="en-US" sz="1000" i="1" dirty="0">
                <a:solidFill>
                  <a:schemeClr val="accent1">
                    <a:lumMod val="75000"/>
                  </a:schemeClr>
                </a:solidFill>
                <a:latin typeface="Arial" panose="020B0604020202020204" pitchFamily="34" charset="0"/>
                <a:ea typeface="ヒラギノ角ゴ Pro W3" charset="-128"/>
                <a:cs typeface="Arial" panose="020B0604020202020204" pitchFamily="34" charset="0"/>
              </a:rPr>
              <a:t> 2009;33:277-316. </a:t>
            </a:r>
          </a:p>
          <a:p>
            <a:pPr algn="r"/>
            <a:r>
              <a:rPr lang="en-US" sz="1000" dirty="0">
                <a:solidFill>
                  <a:srgbClr val="595959"/>
                </a:solidFill>
                <a:latin typeface="Arial" panose="020B0604020202020204" pitchFamily="34" charset="0"/>
                <a:ea typeface="ヒラギノ角ゴ Pro W3" charset="-128"/>
                <a:cs typeface="Arial" panose="020B0604020202020204" pitchFamily="34" charset="0"/>
              </a:rPr>
              <a:t> </a:t>
            </a:r>
          </a:p>
        </p:txBody>
      </p:sp>
      <p:sp>
        <p:nvSpPr>
          <p:cNvPr id="20" name="TextBox 19"/>
          <p:cNvSpPr txBox="1"/>
          <p:nvPr/>
        </p:nvSpPr>
        <p:spPr>
          <a:xfrm>
            <a:off x="6083424" y="1676400"/>
            <a:ext cx="3822576" cy="830997"/>
          </a:xfrm>
          <a:prstGeom prst="rect">
            <a:avLst/>
          </a:prstGeom>
          <a:noFill/>
        </p:spPr>
        <p:txBody>
          <a:bodyPr wrap="square" rtlCol="0">
            <a:spAutoFit/>
          </a:bodyPr>
          <a:lstStyle/>
          <a:p>
            <a:pPr algn="ctr"/>
            <a:r>
              <a:rPr lang="es-CO" sz="2400" b="1" dirty="0">
                <a:solidFill>
                  <a:srgbClr val="265278"/>
                </a:solidFill>
                <a:latin typeface="Arial" panose="020B0604020202020204" pitchFamily="34" charset="0"/>
                <a:cs typeface="Arial" panose="020B0604020202020204" pitchFamily="34" charset="0"/>
              </a:rPr>
              <a:t>Inmunomoduladoras</a:t>
            </a:r>
          </a:p>
          <a:p>
            <a:pPr algn="ctr"/>
            <a:r>
              <a:rPr lang="es-CO" sz="2400" dirty="0">
                <a:solidFill>
                  <a:srgbClr val="1D67B4"/>
                </a:solidFill>
                <a:latin typeface="Arial" panose="020B0604020202020204" pitchFamily="34" charset="0"/>
                <a:cs typeface="Arial" panose="020B0604020202020204" pitchFamily="34" charset="0"/>
              </a:rPr>
              <a:t>Deficiencia de arginina</a:t>
            </a:r>
          </a:p>
        </p:txBody>
      </p:sp>
      <p:sp>
        <p:nvSpPr>
          <p:cNvPr id="22" name="TextBox 21"/>
          <p:cNvSpPr txBox="1"/>
          <p:nvPr/>
        </p:nvSpPr>
        <p:spPr>
          <a:xfrm>
            <a:off x="2239962" y="1828800"/>
            <a:ext cx="2752726" cy="830997"/>
          </a:xfrm>
          <a:prstGeom prst="rect">
            <a:avLst/>
          </a:prstGeom>
          <a:noFill/>
        </p:spPr>
        <p:txBody>
          <a:bodyPr wrap="square" rtlCol="0">
            <a:spAutoFit/>
          </a:bodyPr>
          <a:lstStyle/>
          <a:p>
            <a:r>
              <a:rPr lang="es-CO" sz="2400" b="1" dirty="0">
                <a:solidFill>
                  <a:schemeClr val="tx2"/>
                </a:solidFill>
                <a:latin typeface="Arial" panose="020B0604020202020204" pitchFamily="34" charset="0"/>
                <a:cs typeface="Arial" panose="020B0604020202020204" pitchFamily="34" charset="0"/>
              </a:rPr>
              <a:t>Moderadoras</a:t>
            </a:r>
            <a:br>
              <a:rPr lang="es-CO" sz="2400" b="1" dirty="0">
                <a:solidFill>
                  <a:schemeClr val="tx2"/>
                </a:solidFill>
                <a:latin typeface="Arial" panose="020B0604020202020204" pitchFamily="34" charset="0"/>
                <a:cs typeface="Arial" panose="020B0604020202020204" pitchFamily="34" charset="0"/>
              </a:rPr>
            </a:br>
            <a:r>
              <a:rPr lang="es-CO" sz="2400" b="1" dirty="0">
                <a:solidFill>
                  <a:schemeClr val="tx2"/>
                </a:solidFill>
                <a:latin typeface="Arial" panose="020B0604020202020204" pitchFamily="34" charset="0"/>
                <a:cs typeface="Arial" panose="020B0604020202020204" pitchFamily="34" charset="0"/>
              </a:rPr>
              <a:t>de inflamación</a:t>
            </a:r>
          </a:p>
        </p:txBody>
      </p:sp>
      <p:cxnSp>
        <p:nvCxnSpPr>
          <p:cNvPr id="23" name="Straight Arrow Connector 22"/>
          <p:cNvCxnSpPr/>
          <p:nvPr/>
        </p:nvCxnSpPr>
        <p:spPr>
          <a:xfrm rot="10800000">
            <a:off x="3657600" y="2774267"/>
            <a:ext cx="1676400" cy="1588"/>
          </a:xfrm>
          <a:prstGeom prst="straightConnector1">
            <a:avLst/>
          </a:prstGeom>
          <a:ln>
            <a:solidFill>
              <a:srgbClr val="21A1D9"/>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3529</TotalTime>
  <Words>9355</Words>
  <Application>Microsoft Macintosh PowerPoint</Application>
  <PresentationFormat>Panorámica</PresentationFormat>
  <Paragraphs>675</Paragraphs>
  <Slides>38</Slides>
  <Notes>37</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38</vt:i4>
      </vt:variant>
    </vt:vector>
  </HeadingPairs>
  <TitlesOfParts>
    <vt:vector size="52" baseType="lpstr">
      <vt:lpstr>MS PGothic</vt:lpstr>
      <vt:lpstr>MS PGothic</vt:lpstr>
      <vt:lpstr>ヒラギノ角ゴ Pro W3</vt:lpstr>
      <vt:lpstr>Arial</vt:lpstr>
      <vt:lpstr>Arial </vt:lpstr>
      <vt:lpstr>Arial Black</vt:lpstr>
      <vt:lpstr>Arial Narrow</vt:lpstr>
      <vt:lpstr>Calibri</vt:lpstr>
      <vt:lpstr>Calibri Light</vt:lpstr>
      <vt:lpstr>Helvetica</vt:lpstr>
      <vt:lpstr>Symbol</vt:lpstr>
      <vt:lpstr>Verdana</vt:lpstr>
      <vt:lpstr>Wingdings</vt:lpstr>
      <vt:lpstr>Tema de Office</vt:lpstr>
      <vt:lpstr>Presentación de PowerPoint</vt:lpstr>
      <vt:lpstr>Objetivos</vt:lpstr>
      <vt:lpstr>Respuesta inflamatoria en  Sepsis / Infección</vt:lpstr>
      <vt:lpstr>Respuesta inflamatoria en  cirugía / trauma</vt:lpstr>
      <vt:lpstr>Selección de la fórmula</vt:lpstr>
      <vt:lpstr>Tipos de fórmulas enterales</vt:lpstr>
      <vt:lpstr>Fórmulas inmunomoduladoras</vt:lpstr>
      <vt:lpstr>Fórmulas enterales moderadoras         de inflamación</vt:lpstr>
      <vt:lpstr>Fórmulas inmunomoduladoras</vt:lpstr>
      <vt:lpstr>La respuesta inmunológica afecta la supervivencia</vt:lpstr>
      <vt:lpstr>Inflamación exagerada</vt:lpstr>
      <vt:lpstr>¿La inflamación exagerada y la inmunosupresión se excluyen mutuamente?</vt:lpstr>
      <vt:lpstr>Inmunosupresión grave</vt:lpstr>
      <vt:lpstr>Recomendaciones sobre las fórmulas enterales suplementadas con arginina</vt:lpstr>
      <vt:lpstr>Fórmulas suplementadas con arginina/aceite de pescado en pacientes quirúrgicos de alto riesgo</vt:lpstr>
      <vt:lpstr>Terapia nutricional en cirugía</vt:lpstr>
      <vt:lpstr>La terapia nutricional con arginina/aceite de pescado mejora los resultados en pacientes quirúrgicos</vt:lpstr>
      <vt:lpstr>Inmunonutrición en cirugía  gastrointestinal mayor</vt:lpstr>
      <vt:lpstr>Glutamina: un aminoácido “condicionalmente esencial”</vt:lpstr>
      <vt:lpstr>Beneficios celulares y orgánicos  de la glutamina</vt:lpstr>
      <vt:lpstr>Dosis e indicaciones actuales para el uso de glutamina en enfermedad crítica</vt:lpstr>
      <vt:lpstr>Recomendaciones actuales para el uso de glutamina enteral (ESPEN -2019)</vt:lpstr>
      <vt:lpstr>La hiperglicemia es común entre los pacientes hospitalizados</vt:lpstr>
      <vt:lpstr>Hiperglicemia y mortalidad en la unidad de cuidados intensivos</vt:lpstr>
      <vt:lpstr>Presentación de PowerPoint</vt:lpstr>
      <vt:lpstr>Presentación de PowerPoint</vt:lpstr>
      <vt:lpstr>Presentación de PowerPoint</vt:lpstr>
      <vt:lpstr>Impacto de una fórmula nutricional específica para diabetes en pacientes con DM 2 en la unidad de cuidado intensivo</vt:lpstr>
      <vt:lpstr>Presentación de PowerPoint</vt:lpstr>
      <vt:lpstr>Presentación de PowerPoint</vt:lpstr>
      <vt:lpstr>Presentación de PowerPoint</vt:lpstr>
      <vt:lpstr>Presentación de PowerPoint</vt:lpstr>
      <vt:lpstr>Los pacientes con enfermedades críticas pueden experimentar disfunción gastrointestinal (GI)</vt:lpstr>
      <vt:lpstr>Las fórmulas basadas en péptidos mejoran la tolerancia gastrointestinal</vt:lpstr>
      <vt:lpstr>Los triglicéridos de cadena media son útiles en situaciones de malabsorción</vt:lpstr>
      <vt:lpstr>Efectos de los prebióticos</vt:lpstr>
      <vt:lpstr>Indicación de los prebióticos en UCI</vt:lpstr>
      <vt:lpstr>Presentación de PowerPoint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Renal</dc:title>
  <dc:creator>USER</dc:creator>
  <cp:lastModifiedBy>Microsoft Office User</cp:lastModifiedBy>
  <cp:revision>105</cp:revision>
  <dcterms:created xsi:type="dcterms:W3CDTF">2019-03-12T20:23:04Z</dcterms:created>
  <dcterms:modified xsi:type="dcterms:W3CDTF">2020-09-25T23:20:43Z</dcterms:modified>
</cp:coreProperties>
</file>